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7"/>
  </p:notesMasterIdLst>
  <p:handoutMasterIdLst>
    <p:handoutMasterId r:id="rId78"/>
  </p:handoutMasterIdLst>
  <p:sldIdLst>
    <p:sldId id="981" r:id="rId2"/>
    <p:sldId id="982" r:id="rId3"/>
    <p:sldId id="595" r:id="rId4"/>
    <p:sldId id="876" r:id="rId5"/>
    <p:sldId id="877" r:id="rId6"/>
    <p:sldId id="947" r:id="rId7"/>
    <p:sldId id="948" r:id="rId8"/>
    <p:sldId id="949" r:id="rId9"/>
    <p:sldId id="950" r:id="rId10"/>
    <p:sldId id="951" r:id="rId11"/>
    <p:sldId id="954" r:id="rId12"/>
    <p:sldId id="978" r:id="rId13"/>
    <p:sldId id="977" r:id="rId14"/>
    <p:sldId id="952" r:id="rId15"/>
    <p:sldId id="975" r:id="rId16"/>
    <p:sldId id="976" r:id="rId17"/>
    <p:sldId id="953" r:id="rId18"/>
    <p:sldId id="979" r:id="rId19"/>
    <p:sldId id="956" r:id="rId20"/>
    <p:sldId id="957" r:id="rId21"/>
    <p:sldId id="958" r:id="rId22"/>
    <p:sldId id="959" r:id="rId23"/>
    <p:sldId id="960" r:id="rId24"/>
    <p:sldId id="961" r:id="rId25"/>
    <p:sldId id="962" r:id="rId26"/>
    <p:sldId id="963" r:id="rId27"/>
    <p:sldId id="964" r:id="rId28"/>
    <p:sldId id="965" r:id="rId29"/>
    <p:sldId id="966" r:id="rId30"/>
    <p:sldId id="968" r:id="rId31"/>
    <p:sldId id="969" r:id="rId32"/>
    <p:sldId id="970" r:id="rId33"/>
    <p:sldId id="971" r:id="rId34"/>
    <p:sldId id="972" r:id="rId35"/>
    <p:sldId id="974" r:id="rId36"/>
    <p:sldId id="980" r:id="rId37"/>
    <p:sldId id="771" r:id="rId38"/>
    <p:sldId id="788" r:id="rId39"/>
    <p:sldId id="754" r:id="rId40"/>
    <p:sldId id="830" r:id="rId41"/>
    <p:sldId id="838" r:id="rId42"/>
    <p:sldId id="840" r:id="rId43"/>
    <p:sldId id="839" r:id="rId44"/>
    <p:sldId id="842" r:id="rId45"/>
    <p:sldId id="843" r:id="rId46"/>
    <p:sldId id="844" r:id="rId47"/>
    <p:sldId id="845" r:id="rId48"/>
    <p:sldId id="846" r:id="rId49"/>
    <p:sldId id="847" r:id="rId50"/>
    <p:sldId id="848" r:id="rId51"/>
    <p:sldId id="849" r:id="rId52"/>
    <p:sldId id="850" r:id="rId53"/>
    <p:sldId id="851" r:id="rId54"/>
    <p:sldId id="852" r:id="rId55"/>
    <p:sldId id="854" r:id="rId56"/>
    <p:sldId id="855" r:id="rId57"/>
    <p:sldId id="856" r:id="rId58"/>
    <p:sldId id="857" r:id="rId59"/>
    <p:sldId id="858" r:id="rId60"/>
    <p:sldId id="859" r:id="rId61"/>
    <p:sldId id="860" r:id="rId62"/>
    <p:sldId id="861" r:id="rId63"/>
    <p:sldId id="862" r:id="rId64"/>
    <p:sldId id="863" r:id="rId65"/>
    <p:sldId id="864" r:id="rId66"/>
    <p:sldId id="865" r:id="rId67"/>
    <p:sldId id="866" r:id="rId68"/>
    <p:sldId id="867" r:id="rId69"/>
    <p:sldId id="868" r:id="rId70"/>
    <p:sldId id="869" r:id="rId71"/>
    <p:sldId id="870" r:id="rId72"/>
    <p:sldId id="872" r:id="rId73"/>
    <p:sldId id="873" r:id="rId74"/>
    <p:sldId id="874" r:id="rId75"/>
    <p:sldId id="875" r:id="rId76"/>
  </p:sldIdLst>
  <p:sldSz cx="9144000" cy="6858000" type="screen4x3"/>
  <p:notesSz cx="7102475" cy="9388475"/>
  <p:defaultTextStyle>
    <a:defPPr>
      <a:defRPr lang="en-US"/>
    </a:defPPr>
    <a:lvl1pPr marL="0" algn="l" defTabSz="997488" rtl="0" eaLnBrk="1" latinLnBrk="0" hangingPunct="1">
      <a:defRPr sz="1964" kern="1200">
        <a:solidFill>
          <a:schemeClr val="tx1"/>
        </a:solidFill>
        <a:latin typeface="+mn-lt"/>
        <a:ea typeface="+mn-ea"/>
        <a:cs typeface="+mn-cs"/>
      </a:defRPr>
    </a:lvl1pPr>
    <a:lvl2pPr marL="498743" algn="l" defTabSz="997488" rtl="0" eaLnBrk="1" latinLnBrk="0" hangingPunct="1">
      <a:defRPr sz="1964" kern="1200">
        <a:solidFill>
          <a:schemeClr val="tx1"/>
        </a:solidFill>
        <a:latin typeface="+mn-lt"/>
        <a:ea typeface="+mn-ea"/>
        <a:cs typeface="+mn-cs"/>
      </a:defRPr>
    </a:lvl2pPr>
    <a:lvl3pPr marL="997488" algn="l" defTabSz="997488" rtl="0" eaLnBrk="1" latinLnBrk="0" hangingPunct="1">
      <a:defRPr sz="1964" kern="1200">
        <a:solidFill>
          <a:schemeClr val="tx1"/>
        </a:solidFill>
        <a:latin typeface="+mn-lt"/>
        <a:ea typeface="+mn-ea"/>
        <a:cs typeface="+mn-cs"/>
      </a:defRPr>
    </a:lvl3pPr>
    <a:lvl4pPr marL="1496232" algn="l" defTabSz="997488" rtl="0" eaLnBrk="1" latinLnBrk="0" hangingPunct="1">
      <a:defRPr sz="1964" kern="1200">
        <a:solidFill>
          <a:schemeClr val="tx1"/>
        </a:solidFill>
        <a:latin typeface="+mn-lt"/>
        <a:ea typeface="+mn-ea"/>
        <a:cs typeface="+mn-cs"/>
      </a:defRPr>
    </a:lvl4pPr>
    <a:lvl5pPr marL="1994976" algn="l" defTabSz="997488" rtl="0" eaLnBrk="1" latinLnBrk="0" hangingPunct="1">
      <a:defRPr sz="1964" kern="1200">
        <a:solidFill>
          <a:schemeClr val="tx1"/>
        </a:solidFill>
        <a:latin typeface="+mn-lt"/>
        <a:ea typeface="+mn-ea"/>
        <a:cs typeface="+mn-cs"/>
      </a:defRPr>
    </a:lvl5pPr>
    <a:lvl6pPr marL="2493719" algn="l" defTabSz="997488" rtl="0" eaLnBrk="1" latinLnBrk="0" hangingPunct="1">
      <a:defRPr sz="1964" kern="1200">
        <a:solidFill>
          <a:schemeClr val="tx1"/>
        </a:solidFill>
        <a:latin typeface="+mn-lt"/>
        <a:ea typeface="+mn-ea"/>
        <a:cs typeface="+mn-cs"/>
      </a:defRPr>
    </a:lvl6pPr>
    <a:lvl7pPr marL="2992463" algn="l" defTabSz="997488" rtl="0" eaLnBrk="1" latinLnBrk="0" hangingPunct="1">
      <a:defRPr sz="1964" kern="1200">
        <a:solidFill>
          <a:schemeClr val="tx1"/>
        </a:solidFill>
        <a:latin typeface="+mn-lt"/>
        <a:ea typeface="+mn-ea"/>
        <a:cs typeface="+mn-cs"/>
      </a:defRPr>
    </a:lvl7pPr>
    <a:lvl8pPr marL="3491207" algn="l" defTabSz="997488" rtl="0" eaLnBrk="1" latinLnBrk="0" hangingPunct="1">
      <a:defRPr sz="1964" kern="1200">
        <a:solidFill>
          <a:schemeClr val="tx1"/>
        </a:solidFill>
        <a:latin typeface="+mn-lt"/>
        <a:ea typeface="+mn-ea"/>
        <a:cs typeface="+mn-cs"/>
      </a:defRPr>
    </a:lvl8pPr>
    <a:lvl9pPr marL="3989950" algn="l" defTabSz="997488" rtl="0" eaLnBrk="1" latinLnBrk="0" hangingPunct="1">
      <a:defRPr sz="196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mabindu Lakkaraju" initials="HL" lastIdx="2" clrIdx="0">
    <p:extLst>
      <p:ext uri="{19B8F6BF-5375-455C-9EA6-DF929625EA0E}">
        <p15:presenceInfo xmlns:p15="http://schemas.microsoft.com/office/powerpoint/2012/main" userId="d4f5708edf88dd9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04054"/>
    <a:srgbClr val="92D050"/>
    <a:srgbClr val="2B5D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27" autoAdjust="0"/>
    <p:restoredTop sz="88942" autoAdjust="0"/>
  </p:normalViewPr>
  <p:slideViewPr>
    <p:cSldViewPr>
      <p:cViewPr varScale="1">
        <p:scale>
          <a:sx n="131" d="100"/>
          <a:sy n="131" d="100"/>
        </p:scale>
        <p:origin x="2400" y="176"/>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048" cy="468803"/>
          </a:xfrm>
          <a:prstGeom prst="rect">
            <a:avLst/>
          </a:prstGeom>
        </p:spPr>
        <p:txBody>
          <a:bodyPr vert="horz" lIns="89136" tIns="44568" rIns="89136" bIns="44568" rtlCol="0"/>
          <a:lstStyle>
            <a:lvl1pPr algn="l">
              <a:defRPr sz="1200"/>
            </a:lvl1pPr>
          </a:lstStyle>
          <a:p>
            <a:endParaRPr lang="en-US"/>
          </a:p>
        </p:txBody>
      </p:sp>
      <p:sp>
        <p:nvSpPr>
          <p:cNvPr id="3" name="Date Placeholder 2"/>
          <p:cNvSpPr>
            <a:spLocks noGrp="1"/>
          </p:cNvSpPr>
          <p:nvPr>
            <p:ph type="dt" sz="quarter" idx="1"/>
          </p:nvPr>
        </p:nvSpPr>
        <p:spPr>
          <a:xfrm>
            <a:off x="4022886" y="0"/>
            <a:ext cx="3078048" cy="468803"/>
          </a:xfrm>
          <a:prstGeom prst="rect">
            <a:avLst/>
          </a:prstGeom>
        </p:spPr>
        <p:txBody>
          <a:bodyPr vert="horz" lIns="89136" tIns="44568" rIns="89136" bIns="44568" rtlCol="0"/>
          <a:lstStyle>
            <a:lvl1pPr algn="r">
              <a:defRPr sz="1200"/>
            </a:lvl1pPr>
          </a:lstStyle>
          <a:p>
            <a:fld id="{A059EB13-F83B-439E-B541-137B395113DC}" type="datetimeFigureOut">
              <a:rPr lang="en-US" smtClean="0"/>
              <a:t>2/7/23</a:t>
            </a:fld>
            <a:endParaRPr lang="en-US"/>
          </a:p>
        </p:txBody>
      </p:sp>
      <p:sp>
        <p:nvSpPr>
          <p:cNvPr id="4" name="Footer Placeholder 3"/>
          <p:cNvSpPr>
            <a:spLocks noGrp="1"/>
          </p:cNvSpPr>
          <p:nvPr>
            <p:ph type="ftr" sz="quarter" idx="2"/>
          </p:nvPr>
        </p:nvSpPr>
        <p:spPr>
          <a:xfrm>
            <a:off x="0" y="8918121"/>
            <a:ext cx="3078048" cy="468803"/>
          </a:xfrm>
          <a:prstGeom prst="rect">
            <a:avLst/>
          </a:prstGeom>
        </p:spPr>
        <p:txBody>
          <a:bodyPr vert="horz" lIns="89136" tIns="44568" rIns="89136" bIns="44568" rtlCol="0" anchor="b"/>
          <a:lstStyle>
            <a:lvl1pPr algn="l">
              <a:defRPr sz="1200"/>
            </a:lvl1pPr>
          </a:lstStyle>
          <a:p>
            <a:endParaRPr lang="en-US"/>
          </a:p>
        </p:txBody>
      </p:sp>
      <p:sp>
        <p:nvSpPr>
          <p:cNvPr id="5" name="Slide Number Placeholder 4"/>
          <p:cNvSpPr>
            <a:spLocks noGrp="1"/>
          </p:cNvSpPr>
          <p:nvPr>
            <p:ph type="sldNum" sz="quarter" idx="3"/>
          </p:nvPr>
        </p:nvSpPr>
        <p:spPr>
          <a:xfrm>
            <a:off x="4022886" y="8918121"/>
            <a:ext cx="3078048" cy="468803"/>
          </a:xfrm>
          <a:prstGeom prst="rect">
            <a:avLst/>
          </a:prstGeom>
        </p:spPr>
        <p:txBody>
          <a:bodyPr vert="horz" lIns="89136" tIns="44568" rIns="89136" bIns="44568" rtlCol="0" anchor="b"/>
          <a:lstStyle>
            <a:lvl1pPr algn="r">
              <a:defRPr sz="1200"/>
            </a:lvl1pPr>
          </a:lstStyle>
          <a:p>
            <a:fld id="{95110695-805E-45C9-B4FC-13503A102C29}" type="slidenum">
              <a:rPr lang="en-US" smtClean="0"/>
              <a:t>‹#›</a:t>
            </a:fld>
            <a:endParaRPr lang="en-US"/>
          </a:p>
        </p:txBody>
      </p:sp>
    </p:spTree>
    <p:extLst>
      <p:ext uri="{BB962C8B-B14F-4D97-AF65-F5344CB8AC3E}">
        <p14:creationId xmlns:p14="http://schemas.microsoft.com/office/powerpoint/2010/main" val="2670824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048" cy="468803"/>
          </a:xfrm>
          <a:prstGeom prst="rect">
            <a:avLst/>
          </a:prstGeom>
        </p:spPr>
        <p:txBody>
          <a:bodyPr vert="horz" lIns="89136" tIns="44568" rIns="89136" bIns="44568" rtlCol="0"/>
          <a:lstStyle>
            <a:lvl1pPr algn="l">
              <a:defRPr sz="1200"/>
            </a:lvl1pPr>
          </a:lstStyle>
          <a:p>
            <a:endParaRPr lang="en-US"/>
          </a:p>
        </p:txBody>
      </p:sp>
      <p:sp>
        <p:nvSpPr>
          <p:cNvPr id="3" name="Date Placeholder 2"/>
          <p:cNvSpPr>
            <a:spLocks noGrp="1"/>
          </p:cNvSpPr>
          <p:nvPr>
            <p:ph type="dt" idx="1"/>
          </p:nvPr>
        </p:nvSpPr>
        <p:spPr>
          <a:xfrm>
            <a:off x="4022886" y="0"/>
            <a:ext cx="3078048" cy="468803"/>
          </a:xfrm>
          <a:prstGeom prst="rect">
            <a:avLst/>
          </a:prstGeom>
        </p:spPr>
        <p:txBody>
          <a:bodyPr vert="horz" lIns="89136" tIns="44568" rIns="89136" bIns="44568" rtlCol="0"/>
          <a:lstStyle>
            <a:lvl1pPr algn="r">
              <a:defRPr sz="1200"/>
            </a:lvl1pPr>
          </a:lstStyle>
          <a:p>
            <a:fld id="{F5F7BBDC-FCF4-4ABC-A816-1C3BABFDA40B}" type="datetimeFigureOut">
              <a:rPr lang="en-US" smtClean="0"/>
              <a:t>2/7/23</a:t>
            </a:fld>
            <a:endParaRPr lang="en-US"/>
          </a:p>
        </p:txBody>
      </p:sp>
      <p:sp>
        <p:nvSpPr>
          <p:cNvPr id="4" name="Slide Image Placeholder 3"/>
          <p:cNvSpPr>
            <a:spLocks noGrp="1" noRot="1" noChangeAspect="1"/>
          </p:cNvSpPr>
          <p:nvPr>
            <p:ph type="sldImg" idx="2"/>
          </p:nvPr>
        </p:nvSpPr>
        <p:spPr>
          <a:xfrm>
            <a:off x="1204913" y="704850"/>
            <a:ext cx="4692650" cy="3521075"/>
          </a:xfrm>
          <a:prstGeom prst="rect">
            <a:avLst/>
          </a:prstGeom>
          <a:noFill/>
          <a:ln w="12700">
            <a:solidFill>
              <a:prstClr val="black"/>
            </a:solidFill>
          </a:ln>
        </p:spPr>
        <p:txBody>
          <a:bodyPr vert="horz" lIns="89136" tIns="44568" rIns="89136" bIns="44568" rtlCol="0" anchor="ctr"/>
          <a:lstStyle/>
          <a:p>
            <a:endParaRPr lang="en-US"/>
          </a:p>
        </p:txBody>
      </p:sp>
      <p:sp>
        <p:nvSpPr>
          <p:cNvPr id="5" name="Notes Placeholder 4"/>
          <p:cNvSpPr>
            <a:spLocks noGrp="1"/>
          </p:cNvSpPr>
          <p:nvPr>
            <p:ph type="body" sz="quarter" idx="3"/>
          </p:nvPr>
        </p:nvSpPr>
        <p:spPr>
          <a:xfrm>
            <a:off x="710557" y="4459837"/>
            <a:ext cx="5681363" cy="4223882"/>
          </a:xfrm>
          <a:prstGeom prst="rect">
            <a:avLst/>
          </a:prstGeom>
        </p:spPr>
        <p:txBody>
          <a:bodyPr vert="horz" lIns="89136" tIns="44568" rIns="89136" bIns="445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121"/>
            <a:ext cx="3078048" cy="468803"/>
          </a:xfrm>
          <a:prstGeom prst="rect">
            <a:avLst/>
          </a:prstGeom>
        </p:spPr>
        <p:txBody>
          <a:bodyPr vert="horz" lIns="89136" tIns="44568" rIns="89136" bIns="44568" rtlCol="0" anchor="b"/>
          <a:lstStyle>
            <a:lvl1pPr algn="l">
              <a:defRPr sz="1200"/>
            </a:lvl1pPr>
          </a:lstStyle>
          <a:p>
            <a:endParaRPr lang="en-US"/>
          </a:p>
        </p:txBody>
      </p:sp>
      <p:sp>
        <p:nvSpPr>
          <p:cNvPr id="7" name="Slide Number Placeholder 6"/>
          <p:cNvSpPr>
            <a:spLocks noGrp="1"/>
          </p:cNvSpPr>
          <p:nvPr>
            <p:ph type="sldNum" sz="quarter" idx="5"/>
          </p:nvPr>
        </p:nvSpPr>
        <p:spPr>
          <a:xfrm>
            <a:off x="4022886" y="8918121"/>
            <a:ext cx="3078048" cy="468803"/>
          </a:xfrm>
          <a:prstGeom prst="rect">
            <a:avLst/>
          </a:prstGeom>
        </p:spPr>
        <p:txBody>
          <a:bodyPr vert="horz" lIns="89136" tIns="44568" rIns="89136" bIns="44568" rtlCol="0" anchor="b"/>
          <a:lstStyle>
            <a:lvl1pPr algn="r">
              <a:defRPr sz="1200"/>
            </a:lvl1pPr>
          </a:lstStyle>
          <a:p>
            <a:fld id="{77E1CAEB-67AD-458E-B98A-1074D66B1EF8}" type="slidenum">
              <a:rPr lang="en-US" smtClean="0"/>
              <a:t>‹#›</a:t>
            </a:fld>
            <a:endParaRPr lang="en-US"/>
          </a:p>
        </p:txBody>
      </p:sp>
    </p:spTree>
    <p:extLst>
      <p:ext uri="{BB962C8B-B14F-4D97-AF65-F5344CB8AC3E}">
        <p14:creationId xmlns:p14="http://schemas.microsoft.com/office/powerpoint/2010/main" val="3359213229"/>
      </p:ext>
    </p:extLst>
  </p:cSld>
  <p:clrMap bg1="lt1" tx1="dk1" bg2="lt2" tx2="dk2" accent1="accent1" accent2="accent2" accent3="accent3" accent4="accent4" accent5="accent5" accent6="accent6" hlink="hlink" folHlink="folHlink"/>
  <p:notesStyle>
    <a:lvl1pPr marL="0" algn="l" defTabSz="997488" rtl="0" eaLnBrk="1" latinLnBrk="0" hangingPunct="1">
      <a:defRPr sz="1309" kern="1200">
        <a:solidFill>
          <a:schemeClr val="tx1"/>
        </a:solidFill>
        <a:latin typeface="+mn-lt"/>
        <a:ea typeface="+mn-ea"/>
        <a:cs typeface="+mn-cs"/>
      </a:defRPr>
    </a:lvl1pPr>
    <a:lvl2pPr marL="498743" algn="l" defTabSz="997488" rtl="0" eaLnBrk="1" latinLnBrk="0" hangingPunct="1">
      <a:defRPr sz="1309" kern="1200">
        <a:solidFill>
          <a:schemeClr val="tx1"/>
        </a:solidFill>
        <a:latin typeface="+mn-lt"/>
        <a:ea typeface="+mn-ea"/>
        <a:cs typeface="+mn-cs"/>
      </a:defRPr>
    </a:lvl2pPr>
    <a:lvl3pPr marL="997488" algn="l" defTabSz="997488" rtl="0" eaLnBrk="1" latinLnBrk="0" hangingPunct="1">
      <a:defRPr sz="1309" kern="1200">
        <a:solidFill>
          <a:schemeClr val="tx1"/>
        </a:solidFill>
        <a:latin typeface="+mn-lt"/>
        <a:ea typeface="+mn-ea"/>
        <a:cs typeface="+mn-cs"/>
      </a:defRPr>
    </a:lvl3pPr>
    <a:lvl4pPr marL="1496232" algn="l" defTabSz="997488" rtl="0" eaLnBrk="1" latinLnBrk="0" hangingPunct="1">
      <a:defRPr sz="1309" kern="1200">
        <a:solidFill>
          <a:schemeClr val="tx1"/>
        </a:solidFill>
        <a:latin typeface="+mn-lt"/>
        <a:ea typeface="+mn-ea"/>
        <a:cs typeface="+mn-cs"/>
      </a:defRPr>
    </a:lvl4pPr>
    <a:lvl5pPr marL="1994976" algn="l" defTabSz="997488" rtl="0" eaLnBrk="1" latinLnBrk="0" hangingPunct="1">
      <a:defRPr sz="1309" kern="1200">
        <a:solidFill>
          <a:schemeClr val="tx1"/>
        </a:solidFill>
        <a:latin typeface="+mn-lt"/>
        <a:ea typeface="+mn-ea"/>
        <a:cs typeface="+mn-cs"/>
      </a:defRPr>
    </a:lvl5pPr>
    <a:lvl6pPr marL="2493719" algn="l" defTabSz="997488" rtl="0" eaLnBrk="1" latinLnBrk="0" hangingPunct="1">
      <a:defRPr sz="1309" kern="1200">
        <a:solidFill>
          <a:schemeClr val="tx1"/>
        </a:solidFill>
        <a:latin typeface="+mn-lt"/>
        <a:ea typeface="+mn-ea"/>
        <a:cs typeface="+mn-cs"/>
      </a:defRPr>
    </a:lvl6pPr>
    <a:lvl7pPr marL="2992463" algn="l" defTabSz="997488" rtl="0" eaLnBrk="1" latinLnBrk="0" hangingPunct="1">
      <a:defRPr sz="1309" kern="1200">
        <a:solidFill>
          <a:schemeClr val="tx1"/>
        </a:solidFill>
        <a:latin typeface="+mn-lt"/>
        <a:ea typeface="+mn-ea"/>
        <a:cs typeface="+mn-cs"/>
      </a:defRPr>
    </a:lvl7pPr>
    <a:lvl8pPr marL="3491207" algn="l" defTabSz="997488" rtl="0" eaLnBrk="1" latinLnBrk="0" hangingPunct="1">
      <a:defRPr sz="1309" kern="1200">
        <a:solidFill>
          <a:schemeClr val="tx1"/>
        </a:solidFill>
        <a:latin typeface="+mn-lt"/>
        <a:ea typeface="+mn-ea"/>
        <a:cs typeface="+mn-cs"/>
      </a:defRPr>
    </a:lvl8pPr>
    <a:lvl9pPr marL="3989950" algn="l" defTabSz="997488" rtl="0" eaLnBrk="1" latinLnBrk="0" hangingPunct="1">
      <a:defRPr sz="130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210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3</a:t>
            </a:fld>
            <a:endParaRPr lang="en-US" dirty="0"/>
          </a:p>
        </p:txBody>
      </p:sp>
    </p:spTree>
    <p:extLst>
      <p:ext uri="{BB962C8B-B14F-4D97-AF65-F5344CB8AC3E}">
        <p14:creationId xmlns:p14="http://schemas.microsoft.com/office/powerpoint/2010/main" val="2323895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210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36</a:t>
            </a:fld>
            <a:endParaRPr lang="en-US" dirty="0"/>
          </a:p>
        </p:txBody>
      </p:sp>
    </p:spTree>
    <p:extLst>
      <p:ext uri="{BB962C8B-B14F-4D97-AF65-F5344CB8AC3E}">
        <p14:creationId xmlns:p14="http://schemas.microsoft.com/office/powerpoint/2010/main" val="2323895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73378"/>
            <a:ext cx="7772400" cy="1470026"/>
          </a:xfrm>
        </p:spPr>
        <p:txBody>
          <a:bodyPr>
            <a:noAutofit/>
          </a:bodyPr>
          <a:lstStyle>
            <a:lvl1pPr>
              <a:defRPr sz="4443" b="0" cap="none" spc="0">
                <a:ln>
                  <a:noFill/>
                </a:ln>
                <a:solidFill>
                  <a:srgbClr val="C00000"/>
                </a:solidFill>
                <a:effectLst/>
              </a:defRPr>
            </a:lvl1pPr>
          </a:lstStyle>
          <a:p>
            <a:r>
              <a:rPr lang="en-US" dirty="0"/>
              <a:t>Click to edit Master title style</a:t>
            </a:r>
          </a:p>
        </p:txBody>
      </p:sp>
      <p:sp>
        <p:nvSpPr>
          <p:cNvPr id="3" name="Subtitle 2"/>
          <p:cNvSpPr>
            <a:spLocks noGrp="1"/>
          </p:cNvSpPr>
          <p:nvPr>
            <p:ph type="subTitle" idx="1"/>
          </p:nvPr>
        </p:nvSpPr>
        <p:spPr>
          <a:xfrm>
            <a:off x="1371601" y="4927601"/>
            <a:ext cx="6400800" cy="1752600"/>
          </a:xfrm>
        </p:spPr>
        <p:txBody>
          <a:bodyPr/>
          <a:lstStyle>
            <a:lvl1pPr marL="0" indent="0" algn="ctr">
              <a:buNone/>
              <a:defRPr>
                <a:solidFill>
                  <a:schemeClr val="tx1">
                    <a:tint val="75000"/>
                  </a:schemeClr>
                </a:solidFill>
              </a:defRPr>
            </a:lvl1pPr>
            <a:lvl2pPr marL="461621" indent="0" algn="ctr">
              <a:buNone/>
              <a:defRPr>
                <a:solidFill>
                  <a:schemeClr val="tx1">
                    <a:tint val="75000"/>
                  </a:schemeClr>
                </a:solidFill>
              </a:defRPr>
            </a:lvl2pPr>
            <a:lvl3pPr marL="923244" indent="0" algn="ctr">
              <a:buNone/>
              <a:defRPr>
                <a:solidFill>
                  <a:schemeClr val="tx1">
                    <a:tint val="75000"/>
                  </a:schemeClr>
                </a:solidFill>
              </a:defRPr>
            </a:lvl3pPr>
            <a:lvl4pPr marL="1384864" indent="0" algn="ctr">
              <a:buNone/>
              <a:defRPr>
                <a:solidFill>
                  <a:schemeClr val="tx1">
                    <a:tint val="75000"/>
                  </a:schemeClr>
                </a:solidFill>
              </a:defRPr>
            </a:lvl4pPr>
            <a:lvl5pPr marL="1846485" indent="0" algn="ctr">
              <a:buNone/>
              <a:defRPr>
                <a:solidFill>
                  <a:schemeClr val="tx1">
                    <a:tint val="75000"/>
                  </a:schemeClr>
                </a:solidFill>
              </a:defRPr>
            </a:lvl5pPr>
            <a:lvl6pPr marL="2308107" indent="0" algn="ctr">
              <a:buNone/>
              <a:defRPr>
                <a:solidFill>
                  <a:schemeClr val="tx1">
                    <a:tint val="75000"/>
                  </a:schemeClr>
                </a:solidFill>
              </a:defRPr>
            </a:lvl6pPr>
            <a:lvl7pPr marL="2769728" indent="0" algn="ctr">
              <a:buNone/>
              <a:defRPr>
                <a:solidFill>
                  <a:schemeClr val="tx1">
                    <a:tint val="75000"/>
                  </a:schemeClr>
                </a:solidFill>
              </a:defRPr>
            </a:lvl7pPr>
            <a:lvl8pPr marL="3231351" indent="0" algn="ctr">
              <a:buNone/>
              <a:defRPr>
                <a:solidFill>
                  <a:schemeClr val="tx1">
                    <a:tint val="75000"/>
                  </a:schemeClr>
                </a:solidFill>
              </a:defRPr>
            </a:lvl8pPr>
            <a:lvl9pPr marL="369297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Mobilize NIH Meeting, August 2017                                                       Stanford University</a:t>
            </a:r>
          </a:p>
        </p:txBody>
      </p:sp>
      <p:sp>
        <p:nvSpPr>
          <p:cNvPr id="6" name="Slide Number Placeholder 5"/>
          <p:cNvSpPr>
            <a:spLocks noGrp="1"/>
          </p:cNvSpPr>
          <p:nvPr>
            <p:ph type="sldNum" sz="quarter" idx="12"/>
          </p:nvPr>
        </p:nvSpPr>
        <p:spPr/>
        <p:txBody>
          <a:bodyPr/>
          <a:lstStyle/>
          <a:p>
            <a:fld id="{4D267013-DFFC-4352-B274-32112D0CCE19}" type="slidenum">
              <a:rPr lang="en-US" smtClean="0"/>
              <a:t>‹#›</a:t>
            </a:fld>
            <a:endParaRPr lang="en-US"/>
          </a:p>
        </p:txBody>
      </p:sp>
    </p:spTree>
    <p:extLst>
      <p:ext uri="{BB962C8B-B14F-4D97-AF65-F5344CB8AC3E}">
        <p14:creationId xmlns:p14="http://schemas.microsoft.com/office/powerpoint/2010/main" val="1679001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3"/>
            <a:ext cx="5486400" cy="566740"/>
          </a:xfrm>
        </p:spPr>
        <p:txBody>
          <a:bodyPr anchor="b"/>
          <a:lstStyle>
            <a:lvl1pPr algn="l">
              <a:defRPr sz="2019" b="1"/>
            </a:lvl1pPr>
          </a:lstStyle>
          <a:p>
            <a:r>
              <a:rPr lang="en-US"/>
              <a:t>Click to edit Master title style</a:t>
            </a:r>
          </a:p>
        </p:txBody>
      </p:sp>
      <p:sp>
        <p:nvSpPr>
          <p:cNvPr id="3" name="Picture Placeholder 2"/>
          <p:cNvSpPr>
            <a:spLocks noGrp="1"/>
          </p:cNvSpPr>
          <p:nvPr>
            <p:ph type="pic" idx="1"/>
          </p:nvPr>
        </p:nvSpPr>
        <p:spPr>
          <a:xfrm>
            <a:off x="1792289" y="612775"/>
            <a:ext cx="5486400" cy="4114800"/>
          </a:xfrm>
        </p:spPr>
        <p:txBody>
          <a:bodyPr/>
          <a:lstStyle>
            <a:lvl1pPr marL="0" indent="0">
              <a:buNone/>
              <a:defRPr sz="3231"/>
            </a:lvl1pPr>
            <a:lvl2pPr marL="461621" indent="0">
              <a:buNone/>
              <a:defRPr sz="2827"/>
            </a:lvl2pPr>
            <a:lvl3pPr marL="923244" indent="0">
              <a:buNone/>
              <a:defRPr sz="2423"/>
            </a:lvl3pPr>
            <a:lvl4pPr marL="1384864" indent="0">
              <a:buNone/>
              <a:defRPr sz="2019"/>
            </a:lvl4pPr>
            <a:lvl5pPr marL="1846485" indent="0">
              <a:buNone/>
              <a:defRPr sz="2019"/>
            </a:lvl5pPr>
            <a:lvl6pPr marL="2308107" indent="0">
              <a:buNone/>
              <a:defRPr sz="2019"/>
            </a:lvl6pPr>
            <a:lvl7pPr marL="2769728" indent="0">
              <a:buNone/>
              <a:defRPr sz="2019"/>
            </a:lvl7pPr>
            <a:lvl8pPr marL="3231351" indent="0">
              <a:buNone/>
              <a:defRPr sz="2019"/>
            </a:lvl8pPr>
            <a:lvl9pPr marL="3692971" indent="0">
              <a:buNone/>
              <a:defRPr sz="2019"/>
            </a:lvl9pPr>
          </a:lstStyle>
          <a:p>
            <a:endParaRPr lang="en-US"/>
          </a:p>
        </p:txBody>
      </p:sp>
      <p:sp>
        <p:nvSpPr>
          <p:cNvPr id="4" name="Text Placeholder 3"/>
          <p:cNvSpPr>
            <a:spLocks noGrp="1"/>
          </p:cNvSpPr>
          <p:nvPr>
            <p:ph type="body" sz="half" idx="2"/>
          </p:nvPr>
        </p:nvSpPr>
        <p:spPr>
          <a:xfrm>
            <a:off x="1792289" y="5367342"/>
            <a:ext cx="5486400" cy="804864"/>
          </a:xfrm>
        </p:spPr>
        <p:txBody>
          <a:bodyPr/>
          <a:lstStyle>
            <a:lvl1pPr marL="0" indent="0">
              <a:buNone/>
              <a:defRPr sz="1414"/>
            </a:lvl1pPr>
            <a:lvl2pPr marL="461621" indent="0">
              <a:buNone/>
              <a:defRPr sz="1211"/>
            </a:lvl2pPr>
            <a:lvl3pPr marL="923244" indent="0">
              <a:buNone/>
              <a:defRPr sz="1010"/>
            </a:lvl3pPr>
            <a:lvl4pPr marL="1384864" indent="0">
              <a:buNone/>
              <a:defRPr sz="908"/>
            </a:lvl4pPr>
            <a:lvl5pPr marL="1846485" indent="0">
              <a:buNone/>
              <a:defRPr sz="908"/>
            </a:lvl5pPr>
            <a:lvl6pPr marL="2308107" indent="0">
              <a:buNone/>
              <a:defRPr sz="908"/>
            </a:lvl6pPr>
            <a:lvl7pPr marL="2769728" indent="0">
              <a:buNone/>
              <a:defRPr sz="908"/>
            </a:lvl7pPr>
            <a:lvl8pPr marL="3231351" indent="0">
              <a:buNone/>
              <a:defRPr sz="908"/>
            </a:lvl8pPr>
            <a:lvl9pPr marL="3692971" indent="0">
              <a:buNone/>
              <a:defRPr sz="908"/>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Mobilize NIH Meeting, August 2017                                                       Stanford University</a:t>
            </a:r>
          </a:p>
        </p:txBody>
      </p:sp>
      <p:sp>
        <p:nvSpPr>
          <p:cNvPr id="7" name="Slide Number Placeholder 6"/>
          <p:cNvSpPr>
            <a:spLocks noGrp="1"/>
          </p:cNvSpPr>
          <p:nvPr>
            <p:ph type="sldNum" sz="quarter" idx="12"/>
          </p:nvPr>
        </p:nvSpPr>
        <p:spPr/>
        <p:txBody>
          <a:bodyPr/>
          <a:lstStyle/>
          <a:p>
            <a:fld id="{4D267013-DFFC-4352-B274-32112D0CCE19}" type="slidenum">
              <a:rPr lang="en-US" smtClean="0"/>
              <a:t>‹#›</a:t>
            </a:fld>
            <a:endParaRPr lang="en-US"/>
          </a:p>
        </p:txBody>
      </p:sp>
    </p:spTree>
    <p:extLst>
      <p:ext uri="{BB962C8B-B14F-4D97-AF65-F5344CB8AC3E}">
        <p14:creationId xmlns:p14="http://schemas.microsoft.com/office/powerpoint/2010/main" val="24486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Mobilize NIH Meeting, August 2017                                                       Stanford University</a:t>
            </a:r>
          </a:p>
        </p:txBody>
      </p:sp>
      <p:sp>
        <p:nvSpPr>
          <p:cNvPr id="6" name="Slide Number Placeholder 5"/>
          <p:cNvSpPr>
            <a:spLocks noGrp="1"/>
          </p:cNvSpPr>
          <p:nvPr>
            <p:ph type="sldNum" sz="quarter" idx="12"/>
          </p:nvPr>
        </p:nvSpPr>
        <p:spPr/>
        <p:txBody>
          <a:bodyPr/>
          <a:lstStyle/>
          <a:p>
            <a:fld id="{4D267013-DFFC-4352-B274-32112D0CCE19}" type="slidenum">
              <a:rPr lang="en-US" smtClean="0"/>
              <a:t>‹#›</a:t>
            </a:fld>
            <a:endParaRPr lang="en-US"/>
          </a:p>
        </p:txBody>
      </p:sp>
    </p:spTree>
    <p:extLst>
      <p:ext uri="{BB962C8B-B14F-4D97-AF65-F5344CB8AC3E}">
        <p14:creationId xmlns:p14="http://schemas.microsoft.com/office/powerpoint/2010/main" val="958030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Mobilize NIH Meeting, August 2017                                                       Stanford University</a:t>
            </a:r>
          </a:p>
        </p:txBody>
      </p:sp>
      <p:sp>
        <p:nvSpPr>
          <p:cNvPr id="6" name="Slide Number Placeholder 5"/>
          <p:cNvSpPr>
            <a:spLocks noGrp="1"/>
          </p:cNvSpPr>
          <p:nvPr>
            <p:ph type="sldNum" sz="quarter" idx="12"/>
          </p:nvPr>
        </p:nvSpPr>
        <p:spPr/>
        <p:txBody>
          <a:bodyPr/>
          <a:lstStyle/>
          <a:p>
            <a:fld id="{4D267013-DFFC-4352-B274-32112D0CCE19}" type="slidenum">
              <a:rPr lang="en-US" smtClean="0"/>
              <a:t>‹#›</a:t>
            </a:fld>
            <a:endParaRPr lang="en-US"/>
          </a:p>
        </p:txBody>
      </p:sp>
    </p:spTree>
    <p:extLst>
      <p:ext uri="{BB962C8B-B14F-4D97-AF65-F5344CB8AC3E}">
        <p14:creationId xmlns:p14="http://schemas.microsoft.com/office/powerpoint/2010/main" val="3747558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0" cy="1143000"/>
          </a:xfrm>
        </p:spPr>
        <p:txBody>
          <a:bodyPr>
            <a:noAutofit/>
          </a:bodyPr>
          <a:lstStyle>
            <a:lvl1pPr algn="ctr">
              <a:defRPr sz="3800"/>
            </a:lvl1pPr>
          </a:lstStyle>
          <a:p>
            <a:r>
              <a:rPr lang="en-US" dirty="0"/>
              <a:t>Click to edit Master title style</a:t>
            </a:r>
          </a:p>
        </p:txBody>
      </p:sp>
      <p:sp>
        <p:nvSpPr>
          <p:cNvPr id="3" name="Content Placeholder 2"/>
          <p:cNvSpPr>
            <a:spLocks noGrp="1"/>
          </p:cNvSpPr>
          <p:nvPr>
            <p:ph idx="1"/>
          </p:nvPr>
        </p:nvSpPr>
        <p:spPr>
          <a:xfrm>
            <a:off x="457201" y="1498601"/>
            <a:ext cx="8229600" cy="5181600"/>
          </a:xfr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
        <p:nvSpPr>
          <p:cNvPr id="6" name="Slide Number Placeholder 5"/>
          <p:cNvSpPr>
            <a:spLocks noGrp="1"/>
          </p:cNvSpPr>
          <p:nvPr>
            <p:ph type="sldNum" sz="quarter" idx="12"/>
          </p:nvPr>
        </p:nvSpPr>
        <p:spPr>
          <a:xfrm>
            <a:off x="6553201" y="6614897"/>
            <a:ext cx="2133600" cy="161925"/>
          </a:xfrm>
        </p:spPr>
        <p:txBody>
          <a:bodyPr/>
          <a:lstStyle>
            <a:lvl1pPr>
              <a:defRPr sz="908">
                <a:solidFill>
                  <a:schemeClr val="tx1"/>
                </a:solidFill>
              </a:defRPr>
            </a:lvl1pPr>
          </a:lstStyle>
          <a:p>
            <a:fld id="{4D267013-DFFC-4352-B274-32112D0CCE19}" type="slidenum">
              <a:rPr lang="en-US" smtClean="0"/>
              <a:pPr/>
              <a:t>‹#›</a:t>
            </a:fld>
            <a:endParaRPr lang="en-US" dirty="0"/>
          </a:p>
        </p:txBody>
      </p:sp>
      <p:cxnSp>
        <p:nvCxnSpPr>
          <p:cNvPr id="9" name="Straight Connector 8"/>
          <p:cNvCxnSpPr/>
          <p:nvPr userDrawn="1"/>
        </p:nvCxnSpPr>
        <p:spPr>
          <a:xfrm>
            <a:off x="1" y="1143000"/>
            <a:ext cx="9144000" cy="0"/>
          </a:xfrm>
          <a:prstGeom prst="line">
            <a:avLst/>
          </a:prstGeom>
          <a:ln w="76200" cap="sq">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661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39" b="0"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6"/>
          </a:xfrm>
        </p:spPr>
        <p:txBody>
          <a:bodyPr anchor="b"/>
          <a:lstStyle>
            <a:lvl1pPr marL="0" indent="0">
              <a:buNone/>
              <a:defRPr sz="2019">
                <a:solidFill>
                  <a:schemeClr val="tx1">
                    <a:tint val="75000"/>
                  </a:schemeClr>
                </a:solidFill>
              </a:defRPr>
            </a:lvl1pPr>
            <a:lvl2pPr marL="461621" indent="0">
              <a:buNone/>
              <a:defRPr sz="1817">
                <a:solidFill>
                  <a:schemeClr val="tx1">
                    <a:tint val="75000"/>
                  </a:schemeClr>
                </a:solidFill>
              </a:defRPr>
            </a:lvl2pPr>
            <a:lvl3pPr marL="923244" indent="0">
              <a:buNone/>
              <a:defRPr sz="1615">
                <a:solidFill>
                  <a:schemeClr val="tx1">
                    <a:tint val="75000"/>
                  </a:schemeClr>
                </a:solidFill>
              </a:defRPr>
            </a:lvl3pPr>
            <a:lvl4pPr marL="1384864" indent="0">
              <a:buNone/>
              <a:defRPr sz="1414">
                <a:solidFill>
                  <a:schemeClr val="tx1">
                    <a:tint val="75000"/>
                  </a:schemeClr>
                </a:solidFill>
              </a:defRPr>
            </a:lvl4pPr>
            <a:lvl5pPr marL="1846485" indent="0">
              <a:buNone/>
              <a:defRPr sz="1414">
                <a:solidFill>
                  <a:schemeClr val="tx1">
                    <a:tint val="75000"/>
                  </a:schemeClr>
                </a:solidFill>
              </a:defRPr>
            </a:lvl5pPr>
            <a:lvl6pPr marL="2308107" indent="0">
              <a:buNone/>
              <a:defRPr sz="1414">
                <a:solidFill>
                  <a:schemeClr val="tx1">
                    <a:tint val="75000"/>
                  </a:schemeClr>
                </a:solidFill>
              </a:defRPr>
            </a:lvl6pPr>
            <a:lvl7pPr marL="2769728" indent="0">
              <a:buNone/>
              <a:defRPr sz="1414">
                <a:solidFill>
                  <a:schemeClr val="tx1">
                    <a:tint val="75000"/>
                  </a:schemeClr>
                </a:solidFill>
              </a:defRPr>
            </a:lvl7pPr>
            <a:lvl8pPr marL="3231351" indent="0">
              <a:buNone/>
              <a:defRPr sz="1414">
                <a:solidFill>
                  <a:schemeClr val="tx1">
                    <a:tint val="75000"/>
                  </a:schemeClr>
                </a:solidFill>
              </a:defRPr>
            </a:lvl8pPr>
            <a:lvl9pPr marL="3692971" indent="0">
              <a:buNone/>
              <a:defRPr sz="141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Mobilize NIH Meeting, August 2017                                                       Stanford University</a:t>
            </a:r>
          </a:p>
        </p:txBody>
      </p:sp>
      <p:sp>
        <p:nvSpPr>
          <p:cNvPr id="6" name="Slide Number Placeholder 5"/>
          <p:cNvSpPr>
            <a:spLocks noGrp="1"/>
          </p:cNvSpPr>
          <p:nvPr>
            <p:ph type="sldNum" sz="quarter" idx="12"/>
          </p:nvPr>
        </p:nvSpPr>
        <p:spPr/>
        <p:txBody>
          <a:bodyPr/>
          <a:lstStyle/>
          <a:p>
            <a:fld id="{4D267013-DFFC-4352-B274-32112D0CCE19}" type="slidenum">
              <a:rPr lang="en-US" smtClean="0"/>
              <a:t>‹#›</a:t>
            </a:fld>
            <a:endParaRPr lang="en-US"/>
          </a:p>
        </p:txBody>
      </p:sp>
    </p:spTree>
    <p:extLst>
      <p:ext uri="{BB962C8B-B14F-4D97-AF65-F5344CB8AC3E}">
        <p14:creationId xmlns:p14="http://schemas.microsoft.com/office/powerpoint/2010/main" val="956780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7"/>
            <a:ext cx="4038600" cy="5080000"/>
          </a:xfrm>
        </p:spPr>
        <p:txBody>
          <a:bodyPr/>
          <a:lstStyle>
            <a:lvl1pPr>
              <a:defRPr sz="2827"/>
            </a:lvl1pPr>
            <a:lvl2pPr>
              <a:defRPr sz="2423"/>
            </a:lvl2pPr>
            <a:lvl3pPr>
              <a:defRPr sz="2019"/>
            </a:lvl3pPr>
            <a:lvl4pPr>
              <a:defRPr sz="1817"/>
            </a:lvl4pPr>
            <a:lvl5pPr>
              <a:defRPr sz="1817"/>
            </a:lvl5pPr>
            <a:lvl6pPr>
              <a:defRPr sz="1817"/>
            </a:lvl6pPr>
            <a:lvl7pPr>
              <a:defRPr sz="1817"/>
            </a:lvl7pPr>
            <a:lvl8pPr>
              <a:defRPr sz="1817"/>
            </a:lvl8pPr>
            <a:lvl9pPr>
              <a:defRPr sz="18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600207"/>
            <a:ext cx="4038600" cy="5080000"/>
          </a:xfrm>
        </p:spPr>
        <p:txBody>
          <a:bodyPr/>
          <a:lstStyle>
            <a:lvl1pPr>
              <a:defRPr sz="2827"/>
            </a:lvl1pPr>
            <a:lvl2pPr>
              <a:defRPr sz="2423"/>
            </a:lvl2pPr>
            <a:lvl3pPr>
              <a:defRPr sz="2019"/>
            </a:lvl3pPr>
            <a:lvl4pPr>
              <a:defRPr sz="1817"/>
            </a:lvl4pPr>
            <a:lvl5pPr>
              <a:defRPr sz="1817"/>
            </a:lvl5pPr>
            <a:lvl6pPr>
              <a:defRPr sz="1817"/>
            </a:lvl6pPr>
            <a:lvl7pPr>
              <a:defRPr sz="1817"/>
            </a:lvl7pPr>
            <a:lvl8pPr>
              <a:defRPr sz="1817"/>
            </a:lvl8pPr>
            <a:lvl9pPr>
              <a:defRPr sz="18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Mobilize NIH Meeting, August 2017                                                       Stanford University</a:t>
            </a:r>
          </a:p>
        </p:txBody>
      </p:sp>
      <p:sp>
        <p:nvSpPr>
          <p:cNvPr id="7" name="Slide Number Placeholder 6"/>
          <p:cNvSpPr>
            <a:spLocks noGrp="1"/>
          </p:cNvSpPr>
          <p:nvPr>
            <p:ph type="sldNum" sz="quarter" idx="12"/>
          </p:nvPr>
        </p:nvSpPr>
        <p:spPr/>
        <p:txBody>
          <a:bodyPr/>
          <a:lstStyle/>
          <a:p>
            <a:fld id="{4D267013-DFFC-4352-B274-32112D0CCE19}" type="slidenum">
              <a:rPr lang="en-US" smtClean="0"/>
              <a:t>‹#›</a:t>
            </a:fld>
            <a:endParaRPr lang="en-US"/>
          </a:p>
        </p:txBody>
      </p:sp>
      <p:cxnSp>
        <p:nvCxnSpPr>
          <p:cNvPr id="9" name="Straight Connector 8"/>
          <p:cNvCxnSpPr/>
          <p:nvPr userDrawn="1"/>
        </p:nvCxnSpPr>
        <p:spPr>
          <a:xfrm>
            <a:off x="1" y="1295400"/>
            <a:ext cx="9144000" cy="0"/>
          </a:xfrm>
          <a:prstGeom prst="line">
            <a:avLst/>
          </a:prstGeom>
          <a:ln w="76200" cap="sq">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736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4" y="1784356"/>
            <a:ext cx="4040188" cy="689114"/>
          </a:xfrm>
        </p:spPr>
        <p:txBody>
          <a:bodyPr anchor="b"/>
          <a:lstStyle>
            <a:lvl1pPr marL="0" indent="0">
              <a:buNone/>
              <a:defRPr sz="2423" b="1"/>
            </a:lvl1pPr>
            <a:lvl2pPr marL="461621" indent="0">
              <a:buNone/>
              <a:defRPr sz="2019" b="1"/>
            </a:lvl2pPr>
            <a:lvl3pPr marL="923244" indent="0">
              <a:buNone/>
              <a:defRPr sz="1817" b="1"/>
            </a:lvl3pPr>
            <a:lvl4pPr marL="1384864" indent="0">
              <a:buNone/>
              <a:defRPr sz="1615" b="1"/>
            </a:lvl4pPr>
            <a:lvl5pPr marL="1846485" indent="0">
              <a:buNone/>
              <a:defRPr sz="1615" b="1"/>
            </a:lvl5pPr>
            <a:lvl6pPr marL="2308107" indent="0">
              <a:buNone/>
              <a:defRPr sz="1615" b="1"/>
            </a:lvl6pPr>
            <a:lvl7pPr marL="2769728" indent="0">
              <a:buNone/>
              <a:defRPr sz="1615" b="1"/>
            </a:lvl7pPr>
            <a:lvl8pPr marL="3231351" indent="0">
              <a:buNone/>
              <a:defRPr sz="1615" b="1"/>
            </a:lvl8pPr>
            <a:lvl9pPr marL="3692971" indent="0">
              <a:buNone/>
              <a:defRPr sz="1615" b="1"/>
            </a:lvl9pPr>
          </a:lstStyle>
          <a:p>
            <a:pPr lvl="0"/>
            <a:r>
              <a:rPr lang="en-US" dirty="0"/>
              <a:t>Click to edit Master text styles</a:t>
            </a:r>
          </a:p>
        </p:txBody>
      </p:sp>
      <p:sp>
        <p:nvSpPr>
          <p:cNvPr id="4" name="Content Placeholder 3"/>
          <p:cNvSpPr>
            <a:spLocks noGrp="1"/>
          </p:cNvSpPr>
          <p:nvPr>
            <p:ph sz="half" idx="2"/>
          </p:nvPr>
        </p:nvSpPr>
        <p:spPr>
          <a:xfrm>
            <a:off x="457204" y="2424114"/>
            <a:ext cx="4040188" cy="4256088"/>
          </a:xfrm>
        </p:spPr>
        <p:txBody>
          <a:bodyPr/>
          <a:lstStyle>
            <a:lvl1pPr>
              <a:defRPr sz="2423"/>
            </a:lvl1pPr>
            <a:lvl2pPr>
              <a:defRPr sz="2019"/>
            </a:lvl2pPr>
            <a:lvl3pPr>
              <a:defRPr sz="1817"/>
            </a:lvl3pPr>
            <a:lvl4pPr>
              <a:defRPr sz="1615"/>
            </a:lvl4pPr>
            <a:lvl5pPr>
              <a:defRPr sz="1615"/>
            </a:lvl5pPr>
            <a:lvl6pPr>
              <a:defRPr sz="1615"/>
            </a:lvl6pPr>
            <a:lvl7pPr>
              <a:defRPr sz="1615"/>
            </a:lvl7pPr>
            <a:lvl8pPr>
              <a:defRPr sz="1615"/>
            </a:lvl8pPr>
            <a:lvl9pPr>
              <a:defRPr sz="161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784356"/>
            <a:ext cx="4041774" cy="689114"/>
          </a:xfrm>
        </p:spPr>
        <p:txBody>
          <a:bodyPr anchor="b"/>
          <a:lstStyle>
            <a:lvl1pPr marL="0" indent="0">
              <a:buNone/>
              <a:defRPr sz="2423" b="1"/>
            </a:lvl1pPr>
            <a:lvl2pPr marL="461621" indent="0">
              <a:buNone/>
              <a:defRPr sz="2019" b="1"/>
            </a:lvl2pPr>
            <a:lvl3pPr marL="923244" indent="0">
              <a:buNone/>
              <a:defRPr sz="1817" b="1"/>
            </a:lvl3pPr>
            <a:lvl4pPr marL="1384864" indent="0">
              <a:buNone/>
              <a:defRPr sz="1615" b="1"/>
            </a:lvl4pPr>
            <a:lvl5pPr marL="1846485" indent="0">
              <a:buNone/>
              <a:defRPr sz="1615" b="1"/>
            </a:lvl5pPr>
            <a:lvl6pPr marL="2308107" indent="0">
              <a:buNone/>
              <a:defRPr sz="1615" b="1"/>
            </a:lvl6pPr>
            <a:lvl7pPr marL="2769728" indent="0">
              <a:buNone/>
              <a:defRPr sz="1615" b="1"/>
            </a:lvl7pPr>
            <a:lvl8pPr marL="3231351" indent="0">
              <a:buNone/>
              <a:defRPr sz="1615" b="1"/>
            </a:lvl8pPr>
            <a:lvl9pPr marL="3692971" indent="0">
              <a:buNone/>
              <a:defRPr sz="1615" b="1"/>
            </a:lvl9pPr>
          </a:lstStyle>
          <a:p>
            <a:pPr lvl="0"/>
            <a:r>
              <a:rPr lang="en-US"/>
              <a:t>Click to edit Master text styles</a:t>
            </a:r>
          </a:p>
        </p:txBody>
      </p:sp>
      <p:sp>
        <p:nvSpPr>
          <p:cNvPr id="6" name="Content Placeholder 5"/>
          <p:cNvSpPr>
            <a:spLocks noGrp="1"/>
          </p:cNvSpPr>
          <p:nvPr>
            <p:ph sz="quarter" idx="4"/>
          </p:nvPr>
        </p:nvSpPr>
        <p:spPr>
          <a:xfrm>
            <a:off x="4645036" y="2424114"/>
            <a:ext cx="4041774" cy="4256088"/>
          </a:xfrm>
        </p:spPr>
        <p:txBody>
          <a:bodyPr/>
          <a:lstStyle>
            <a:lvl1pPr>
              <a:defRPr sz="2423"/>
            </a:lvl1pPr>
            <a:lvl2pPr>
              <a:defRPr sz="2019"/>
            </a:lvl2pPr>
            <a:lvl3pPr>
              <a:defRPr sz="1817"/>
            </a:lvl3pPr>
            <a:lvl4pPr>
              <a:defRPr sz="1615"/>
            </a:lvl4pPr>
            <a:lvl5pPr>
              <a:defRPr sz="1615"/>
            </a:lvl5pPr>
            <a:lvl6pPr>
              <a:defRPr sz="1615"/>
            </a:lvl6pPr>
            <a:lvl7pPr>
              <a:defRPr sz="1615"/>
            </a:lvl7pPr>
            <a:lvl8pPr>
              <a:defRPr sz="1615"/>
            </a:lvl8pPr>
            <a:lvl9pPr>
              <a:defRPr sz="161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Mobilize NIH Meeting, August 2017                                                       Stanford University</a:t>
            </a:r>
          </a:p>
        </p:txBody>
      </p:sp>
      <p:sp>
        <p:nvSpPr>
          <p:cNvPr id="9" name="Slide Number Placeholder 8"/>
          <p:cNvSpPr>
            <a:spLocks noGrp="1"/>
          </p:cNvSpPr>
          <p:nvPr>
            <p:ph type="sldNum" sz="quarter" idx="12"/>
          </p:nvPr>
        </p:nvSpPr>
        <p:spPr/>
        <p:txBody>
          <a:bodyPr/>
          <a:lstStyle/>
          <a:p>
            <a:fld id="{4D267013-DFFC-4352-B274-32112D0CCE19}" type="slidenum">
              <a:rPr lang="en-US" smtClean="0"/>
              <a:t>‹#›</a:t>
            </a:fld>
            <a:endParaRPr lang="en-US"/>
          </a:p>
        </p:txBody>
      </p:sp>
      <p:cxnSp>
        <p:nvCxnSpPr>
          <p:cNvPr id="11" name="Straight Connector 10"/>
          <p:cNvCxnSpPr/>
          <p:nvPr userDrawn="1"/>
        </p:nvCxnSpPr>
        <p:spPr>
          <a:xfrm>
            <a:off x="1" y="1295400"/>
            <a:ext cx="9144000" cy="0"/>
          </a:xfrm>
          <a:prstGeom prst="line">
            <a:avLst/>
          </a:prstGeom>
          <a:ln w="76200" cap="sq">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6750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Mobilize NIH Meeting, August 2017                                                       Stanford University</a:t>
            </a:r>
          </a:p>
        </p:txBody>
      </p:sp>
      <p:sp>
        <p:nvSpPr>
          <p:cNvPr id="5" name="Slide Number Placeholder 4"/>
          <p:cNvSpPr>
            <a:spLocks noGrp="1"/>
          </p:cNvSpPr>
          <p:nvPr>
            <p:ph type="sldNum" sz="quarter" idx="12"/>
          </p:nvPr>
        </p:nvSpPr>
        <p:spPr/>
        <p:txBody>
          <a:bodyPr/>
          <a:lstStyle/>
          <a:p>
            <a:fld id="{4D267013-DFFC-4352-B274-32112D0CCE19}" type="slidenum">
              <a:rPr lang="en-US" smtClean="0"/>
              <a:t>‹#›</a:t>
            </a:fld>
            <a:endParaRPr lang="en-US"/>
          </a:p>
        </p:txBody>
      </p:sp>
      <p:cxnSp>
        <p:nvCxnSpPr>
          <p:cNvPr id="6" name="Straight Connector 5"/>
          <p:cNvCxnSpPr/>
          <p:nvPr userDrawn="1"/>
        </p:nvCxnSpPr>
        <p:spPr>
          <a:xfrm>
            <a:off x="1" y="1295400"/>
            <a:ext cx="9144000" cy="0"/>
          </a:xfrm>
          <a:prstGeom prst="line">
            <a:avLst/>
          </a:prstGeom>
          <a:ln w="76200" cap="sq">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507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Mobilize NIH Meeting, August 2017                                                       Stanford University</a:t>
            </a:r>
          </a:p>
        </p:txBody>
      </p:sp>
      <p:sp>
        <p:nvSpPr>
          <p:cNvPr id="5" name="Slide Number Placeholder 4"/>
          <p:cNvSpPr>
            <a:spLocks noGrp="1"/>
          </p:cNvSpPr>
          <p:nvPr>
            <p:ph type="sldNum" sz="quarter" idx="12"/>
          </p:nvPr>
        </p:nvSpPr>
        <p:spPr/>
        <p:txBody>
          <a:bodyPr/>
          <a:lstStyle/>
          <a:p>
            <a:fld id="{4D267013-DFFC-4352-B274-32112D0CCE19}" type="slidenum">
              <a:rPr lang="en-US" smtClean="0"/>
              <a:t>‹#›</a:t>
            </a:fld>
            <a:endParaRPr lang="en-US"/>
          </a:p>
        </p:txBody>
      </p:sp>
    </p:spTree>
    <p:extLst>
      <p:ext uri="{BB962C8B-B14F-4D97-AF65-F5344CB8AC3E}">
        <p14:creationId xmlns:p14="http://schemas.microsoft.com/office/powerpoint/2010/main" val="1648791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a:xfrm>
            <a:off x="3124200" y="6572488"/>
            <a:ext cx="2895600" cy="161925"/>
          </a:xfrm>
        </p:spPr>
        <p:txBody>
          <a:bodyPr/>
          <a:lstStyle/>
          <a:p>
            <a:r>
              <a:rPr lang="en-US" dirty="0"/>
              <a:t>Mobilize NIH Meeting, August 2017                                                       Stanford University</a:t>
            </a:r>
          </a:p>
        </p:txBody>
      </p:sp>
      <p:sp>
        <p:nvSpPr>
          <p:cNvPr id="4" name="Slide Number Placeholder 3"/>
          <p:cNvSpPr>
            <a:spLocks noGrp="1"/>
          </p:cNvSpPr>
          <p:nvPr>
            <p:ph type="sldNum" sz="quarter" idx="12"/>
          </p:nvPr>
        </p:nvSpPr>
        <p:spPr>
          <a:xfrm>
            <a:off x="6553201" y="6636097"/>
            <a:ext cx="2133600" cy="161925"/>
          </a:xfrm>
        </p:spPr>
        <p:txBody>
          <a:bodyPr/>
          <a:lstStyle>
            <a:lvl1pPr>
              <a:defRPr sz="908">
                <a:solidFill>
                  <a:schemeClr val="tx1"/>
                </a:solidFill>
              </a:defRPr>
            </a:lvl1pPr>
          </a:lstStyle>
          <a:p>
            <a:fld id="{4D267013-DFFC-4352-B274-32112D0CCE19}" type="slidenum">
              <a:rPr lang="en-US" smtClean="0"/>
              <a:pPr/>
              <a:t>‹#›</a:t>
            </a:fld>
            <a:endParaRPr lang="en-US" dirty="0"/>
          </a:p>
        </p:txBody>
      </p:sp>
    </p:spTree>
    <p:extLst>
      <p:ext uri="{BB962C8B-B14F-4D97-AF65-F5344CB8AC3E}">
        <p14:creationId xmlns:p14="http://schemas.microsoft.com/office/powerpoint/2010/main" val="3969347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56"/>
            <a:ext cx="3008313" cy="1162051"/>
          </a:xfrm>
        </p:spPr>
        <p:txBody>
          <a:bodyPr anchor="b"/>
          <a:lstStyle>
            <a:lvl1pPr algn="l">
              <a:defRPr sz="2019" b="1"/>
            </a:lvl1pPr>
          </a:lstStyle>
          <a:p>
            <a:r>
              <a:rPr lang="en-US"/>
              <a:t>Click to edit Master title style</a:t>
            </a:r>
          </a:p>
        </p:txBody>
      </p:sp>
      <p:sp>
        <p:nvSpPr>
          <p:cNvPr id="3" name="Content Placeholder 2"/>
          <p:cNvSpPr>
            <a:spLocks noGrp="1"/>
          </p:cNvSpPr>
          <p:nvPr>
            <p:ph idx="1"/>
          </p:nvPr>
        </p:nvSpPr>
        <p:spPr>
          <a:xfrm>
            <a:off x="3575057" y="273057"/>
            <a:ext cx="5111751" cy="5853114"/>
          </a:xfrm>
        </p:spPr>
        <p:txBody>
          <a:bodyPr/>
          <a:lstStyle>
            <a:lvl1pPr>
              <a:defRPr sz="3231"/>
            </a:lvl1pPr>
            <a:lvl2pPr>
              <a:defRPr sz="2827"/>
            </a:lvl2pPr>
            <a:lvl3pPr>
              <a:defRPr sz="2423"/>
            </a:lvl3pPr>
            <a:lvl4pPr>
              <a:defRPr sz="2019"/>
            </a:lvl4pPr>
            <a:lvl5pPr>
              <a:defRPr sz="2019"/>
            </a:lvl5pPr>
            <a:lvl6pPr>
              <a:defRPr sz="2019"/>
            </a:lvl6pPr>
            <a:lvl7pPr>
              <a:defRPr sz="2019"/>
            </a:lvl7pPr>
            <a:lvl8pPr>
              <a:defRPr sz="2019"/>
            </a:lvl8pPr>
            <a:lvl9pPr>
              <a:defRPr sz="20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9" y="1435103"/>
            <a:ext cx="3008313" cy="4691064"/>
          </a:xfrm>
        </p:spPr>
        <p:txBody>
          <a:bodyPr/>
          <a:lstStyle>
            <a:lvl1pPr marL="0" indent="0">
              <a:buNone/>
              <a:defRPr sz="1414"/>
            </a:lvl1pPr>
            <a:lvl2pPr marL="461621" indent="0">
              <a:buNone/>
              <a:defRPr sz="1211"/>
            </a:lvl2pPr>
            <a:lvl3pPr marL="923244" indent="0">
              <a:buNone/>
              <a:defRPr sz="1010"/>
            </a:lvl3pPr>
            <a:lvl4pPr marL="1384864" indent="0">
              <a:buNone/>
              <a:defRPr sz="908"/>
            </a:lvl4pPr>
            <a:lvl5pPr marL="1846485" indent="0">
              <a:buNone/>
              <a:defRPr sz="908"/>
            </a:lvl5pPr>
            <a:lvl6pPr marL="2308107" indent="0">
              <a:buNone/>
              <a:defRPr sz="908"/>
            </a:lvl6pPr>
            <a:lvl7pPr marL="2769728" indent="0">
              <a:buNone/>
              <a:defRPr sz="908"/>
            </a:lvl7pPr>
            <a:lvl8pPr marL="3231351" indent="0">
              <a:buNone/>
              <a:defRPr sz="908"/>
            </a:lvl8pPr>
            <a:lvl9pPr marL="3692971" indent="0">
              <a:buNone/>
              <a:defRPr sz="908"/>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Mobilize NIH Meeting, August 2017                                                       Stanford University</a:t>
            </a:r>
          </a:p>
        </p:txBody>
      </p:sp>
      <p:sp>
        <p:nvSpPr>
          <p:cNvPr id="7" name="Slide Number Placeholder 6"/>
          <p:cNvSpPr>
            <a:spLocks noGrp="1"/>
          </p:cNvSpPr>
          <p:nvPr>
            <p:ph type="sldNum" sz="quarter" idx="12"/>
          </p:nvPr>
        </p:nvSpPr>
        <p:spPr/>
        <p:txBody>
          <a:bodyPr/>
          <a:lstStyle/>
          <a:p>
            <a:fld id="{4D267013-DFFC-4352-B274-32112D0CCE19}" type="slidenum">
              <a:rPr lang="en-US" smtClean="0"/>
              <a:t>‹#›</a:t>
            </a:fld>
            <a:endParaRPr lang="en-US"/>
          </a:p>
        </p:txBody>
      </p:sp>
    </p:spTree>
    <p:extLst>
      <p:ext uri="{BB962C8B-B14F-4D97-AF65-F5344CB8AC3E}">
        <p14:creationId xmlns:p14="http://schemas.microsoft.com/office/powerpoint/2010/main" val="81541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76200"/>
            <a:ext cx="91440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1" y="1498601"/>
            <a:ext cx="8229600" cy="5181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 </a:t>
            </a:r>
          </a:p>
        </p:txBody>
      </p:sp>
      <p:sp>
        <p:nvSpPr>
          <p:cNvPr id="4" name="Date Placeholder 3"/>
          <p:cNvSpPr>
            <a:spLocks noGrp="1"/>
          </p:cNvSpPr>
          <p:nvPr>
            <p:ph type="dt" sz="half" idx="2"/>
          </p:nvPr>
        </p:nvSpPr>
        <p:spPr>
          <a:xfrm>
            <a:off x="457200" y="6710306"/>
            <a:ext cx="2133600" cy="161925"/>
          </a:xfrm>
          <a:prstGeom prst="rect">
            <a:avLst/>
          </a:prstGeom>
        </p:spPr>
        <p:txBody>
          <a:bodyPr vert="horz" lIns="91440" tIns="45720" rIns="91440" bIns="45720" rtlCol="0" anchor="ctr"/>
          <a:lstStyle>
            <a:lvl1pPr algn="l">
              <a:defRPr sz="707">
                <a:solidFill>
                  <a:schemeClr val="tx1">
                    <a:tint val="75000"/>
                  </a:schemeClr>
                </a:solidFill>
                <a:latin typeface="Helvetica Neue" charset="0"/>
                <a:ea typeface="Helvetica Neue" charset="0"/>
                <a:cs typeface="Helvetica Neue" charset="0"/>
              </a:defRPr>
            </a:lvl1pPr>
          </a:lstStyle>
          <a:p>
            <a:endParaRPr lang="en-US"/>
          </a:p>
        </p:txBody>
      </p:sp>
      <p:sp>
        <p:nvSpPr>
          <p:cNvPr id="5" name="Footer Placeholder 4"/>
          <p:cNvSpPr>
            <a:spLocks noGrp="1"/>
          </p:cNvSpPr>
          <p:nvPr>
            <p:ph type="ftr" sz="quarter" idx="3"/>
          </p:nvPr>
        </p:nvSpPr>
        <p:spPr>
          <a:xfrm>
            <a:off x="3124200" y="6710306"/>
            <a:ext cx="2895600" cy="161925"/>
          </a:xfrm>
          <a:prstGeom prst="rect">
            <a:avLst/>
          </a:prstGeom>
        </p:spPr>
        <p:txBody>
          <a:bodyPr vert="horz" lIns="91440" tIns="45720" rIns="91440" bIns="45720" rtlCol="0" anchor="ctr"/>
          <a:lstStyle>
            <a:lvl1pPr algn="ctr">
              <a:defRPr sz="707">
                <a:solidFill>
                  <a:schemeClr val="tx1">
                    <a:tint val="75000"/>
                  </a:schemeClr>
                </a:solidFill>
                <a:latin typeface="Helvetica Neue" charset="0"/>
                <a:ea typeface="Helvetica Neue" charset="0"/>
                <a:cs typeface="Helvetica Neue" charset="0"/>
              </a:defRPr>
            </a:lvl1pPr>
          </a:lstStyle>
          <a:p>
            <a:r>
              <a:rPr lang="en-US"/>
              <a:t>Mobilize NIH Meeting, August 2017                                                       Stanford University</a:t>
            </a:r>
          </a:p>
        </p:txBody>
      </p:sp>
      <p:sp>
        <p:nvSpPr>
          <p:cNvPr id="6" name="Slide Number Placeholder 5"/>
          <p:cNvSpPr>
            <a:spLocks noGrp="1"/>
          </p:cNvSpPr>
          <p:nvPr>
            <p:ph type="sldNum" sz="quarter" idx="4"/>
          </p:nvPr>
        </p:nvSpPr>
        <p:spPr>
          <a:xfrm>
            <a:off x="6553201" y="6710306"/>
            <a:ext cx="2133600" cy="161925"/>
          </a:xfrm>
          <a:prstGeom prst="rect">
            <a:avLst/>
          </a:prstGeom>
        </p:spPr>
        <p:txBody>
          <a:bodyPr vert="horz" lIns="91440" tIns="45720" rIns="91440" bIns="45720" rtlCol="0" anchor="ctr"/>
          <a:lstStyle>
            <a:lvl1pPr algn="r">
              <a:defRPr sz="707">
                <a:solidFill>
                  <a:schemeClr val="tx1">
                    <a:tint val="75000"/>
                  </a:schemeClr>
                </a:solidFill>
                <a:latin typeface="Helvetica Neue" charset="0"/>
                <a:ea typeface="Helvetica Neue" charset="0"/>
                <a:cs typeface="Helvetica Neue" charset="0"/>
              </a:defRPr>
            </a:lvl1pPr>
          </a:lstStyle>
          <a:p>
            <a:fld id="{4D267013-DFFC-4352-B274-32112D0CCE19}" type="slidenum">
              <a:rPr lang="en-US" smtClean="0"/>
              <a:pPr/>
              <a:t>‹#›</a:t>
            </a:fld>
            <a:endParaRPr lang="en-US"/>
          </a:p>
        </p:txBody>
      </p:sp>
    </p:spTree>
    <p:extLst>
      <p:ext uri="{BB962C8B-B14F-4D97-AF65-F5344CB8AC3E}">
        <p14:creationId xmlns:p14="http://schemas.microsoft.com/office/powerpoint/2010/main" val="32006040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55" r:id="rId8"/>
    <p:sldLayoutId id="2147483656" r:id="rId9"/>
    <p:sldLayoutId id="2147483657" r:id="rId10"/>
    <p:sldLayoutId id="2147483658" r:id="rId11"/>
    <p:sldLayoutId id="2147483659" r:id="rId12"/>
  </p:sldLayoutIdLst>
  <p:hf hdr="0" ftr="0" dt="0"/>
  <p:txStyles>
    <p:titleStyle>
      <a:lvl1pPr algn="ctr" defTabSz="923244" rtl="0" eaLnBrk="1" latinLnBrk="0" hangingPunct="1">
        <a:spcBef>
          <a:spcPct val="0"/>
        </a:spcBef>
        <a:buNone/>
        <a:defRPr sz="4039" b="0" i="0" kern="1200" cap="none" spc="0">
          <a:ln>
            <a:noFill/>
          </a:ln>
          <a:solidFill>
            <a:srgbClr val="C00000"/>
          </a:solidFill>
          <a:effectLst/>
          <a:latin typeface="Helvetica Neue Light" charset="0"/>
          <a:ea typeface="Helvetica Neue Light" charset="0"/>
          <a:cs typeface="Helvetica Neue Light" charset="0"/>
        </a:defRPr>
      </a:lvl1pPr>
    </p:titleStyle>
    <p:bodyStyle>
      <a:lvl1pPr marL="346216" indent="-346216" algn="l" defTabSz="923244" rtl="0" eaLnBrk="1" latinLnBrk="0" hangingPunct="1">
        <a:spcBef>
          <a:spcPct val="20000"/>
        </a:spcBef>
        <a:buClr>
          <a:srgbClr val="C00000"/>
        </a:buClr>
        <a:buFont typeface="Wingdings" pitchFamily="2" charset="2"/>
        <a:buChar char="§"/>
        <a:defRPr lang="en-US" sz="2827" b="0" i="0" kern="1200" dirty="0" smtClean="0">
          <a:solidFill>
            <a:schemeClr val="tx1"/>
          </a:solidFill>
          <a:latin typeface="Helvetica Neue Light" charset="0"/>
          <a:ea typeface="Helvetica Neue Light" charset="0"/>
          <a:cs typeface="Helvetica Neue Light" charset="0"/>
        </a:defRPr>
      </a:lvl1pPr>
      <a:lvl2pPr marL="750134" indent="-288514" algn="l" defTabSz="923244" rtl="0" eaLnBrk="1" latinLnBrk="0" hangingPunct="1">
        <a:spcBef>
          <a:spcPct val="20000"/>
        </a:spcBef>
        <a:buClr>
          <a:srgbClr val="C00000"/>
        </a:buClr>
        <a:buFont typeface="Wingdings" charset="2"/>
        <a:buChar char="§"/>
        <a:defRPr lang="en-US" sz="2423" b="0" i="0" kern="1200" dirty="0" smtClean="0">
          <a:solidFill>
            <a:schemeClr val="tx1"/>
          </a:solidFill>
          <a:latin typeface="Helvetica Neue Light" charset="0"/>
          <a:ea typeface="Helvetica Neue Light" charset="0"/>
          <a:cs typeface="Helvetica Neue Light" charset="0"/>
        </a:defRPr>
      </a:lvl2pPr>
      <a:lvl3pPr marL="1154053" indent="-230811" algn="l" defTabSz="923244" rtl="0" eaLnBrk="1" latinLnBrk="0" hangingPunct="1">
        <a:spcBef>
          <a:spcPct val="20000"/>
        </a:spcBef>
        <a:buClr>
          <a:srgbClr val="C00000"/>
        </a:buClr>
        <a:buFont typeface="Wingdings" charset="2"/>
        <a:buChar char="§"/>
        <a:defRPr lang="en-US" sz="2019" b="0" i="0" kern="1200" dirty="0" smtClean="0">
          <a:solidFill>
            <a:schemeClr val="tx1"/>
          </a:solidFill>
          <a:latin typeface="Helvetica Neue Light" charset="0"/>
          <a:ea typeface="Helvetica Neue Light" charset="0"/>
          <a:cs typeface="Helvetica Neue Light" charset="0"/>
        </a:defRPr>
      </a:lvl3pPr>
      <a:lvl4pPr marL="1615675" indent="-230811" algn="l" defTabSz="923244" rtl="0" eaLnBrk="1" latinLnBrk="0" hangingPunct="1">
        <a:spcBef>
          <a:spcPct val="20000"/>
        </a:spcBef>
        <a:buFont typeface="Arial" pitchFamily="34" charset="0"/>
        <a:buChar char="–"/>
        <a:defRPr lang="en-US" sz="1817" b="0" i="0" kern="1200" dirty="0" smtClean="0">
          <a:solidFill>
            <a:schemeClr val="tx1"/>
          </a:solidFill>
          <a:latin typeface="Helvetica Neue Light" charset="0"/>
          <a:ea typeface="Helvetica Neue Light" charset="0"/>
          <a:cs typeface="Helvetica Neue Light" charset="0"/>
        </a:defRPr>
      </a:lvl4pPr>
      <a:lvl5pPr marL="2077297" indent="-230811" algn="l" defTabSz="923244" rtl="0" eaLnBrk="1" latinLnBrk="0" hangingPunct="1">
        <a:spcBef>
          <a:spcPct val="20000"/>
        </a:spcBef>
        <a:buFont typeface="Arial" pitchFamily="34" charset="0"/>
        <a:buChar char="»"/>
        <a:defRPr lang="en-US" sz="1817" b="0" i="0" kern="1200" dirty="0" smtClean="0">
          <a:solidFill>
            <a:schemeClr val="tx1"/>
          </a:solidFill>
          <a:latin typeface="Helvetica Neue Light" charset="0"/>
          <a:ea typeface="Helvetica Neue Light" charset="0"/>
          <a:cs typeface="Helvetica Neue Light" charset="0"/>
        </a:defRPr>
      </a:lvl5pPr>
      <a:lvl6pPr marL="2538919" indent="-230811" algn="l" defTabSz="923244" rtl="0" eaLnBrk="1" latinLnBrk="0" hangingPunct="1">
        <a:spcBef>
          <a:spcPct val="20000"/>
        </a:spcBef>
        <a:buFont typeface="Arial" pitchFamily="34" charset="0"/>
        <a:buChar char="•"/>
        <a:defRPr sz="1010" kern="1200">
          <a:solidFill>
            <a:schemeClr val="tx1"/>
          </a:solidFill>
          <a:latin typeface="+mn-lt"/>
          <a:ea typeface="+mn-ea"/>
          <a:cs typeface="+mn-cs"/>
        </a:defRPr>
      </a:lvl6pPr>
      <a:lvl7pPr marL="3000539" indent="-230811" algn="l" defTabSz="923244" rtl="0" eaLnBrk="1" latinLnBrk="0" hangingPunct="1">
        <a:spcBef>
          <a:spcPct val="20000"/>
        </a:spcBef>
        <a:buFont typeface="Arial" pitchFamily="34" charset="0"/>
        <a:buChar char="•"/>
        <a:defRPr sz="2019" kern="1200">
          <a:solidFill>
            <a:schemeClr val="tx1"/>
          </a:solidFill>
          <a:latin typeface="+mn-lt"/>
          <a:ea typeface="+mn-ea"/>
          <a:cs typeface="+mn-cs"/>
        </a:defRPr>
      </a:lvl7pPr>
      <a:lvl8pPr marL="3462160" indent="-230811" algn="l" defTabSz="923244" rtl="0" eaLnBrk="1" latinLnBrk="0" hangingPunct="1">
        <a:spcBef>
          <a:spcPct val="20000"/>
        </a:spcBef>
        <a:buFont typeface="Arial" pitchFamily="34" charset="0"/>
        <a:buChar char="•"/>
        <a:defRPr sz="2019" kern="1200">
          <a:solidFill>
            <a:schemeClr val="tx1"/>
          </a:solidFill>
          <a:latin typeface="+mn-lt"/>
          <a:ea typeface="+mn-ea"/>
          <a:cs typeface="+mn-cs"/>
        </a:defRPr>
      </a:lvl8pPr>
      <a:lvl9pPr marL="3923783" indent="-230811" algn="l" defTabSz="923244" rtl="0" eaLnBrk="1" latinLnBrk="0" hangingPunct="1">
        <a:spcBef>
          <a:spcPct val="20000"/>
        </a:spcBef>
        <a:buFont typeface="Arial" pitchFamily="34" charset="0"/>
        <a:buChar char="•"/>
        <a:defRPr sz="2019" kern="1200">
          <a:solidFill>
            <a:schemeClr val="tx1"/>
          </a:solidFill>
          <a:latin typeface="+mn-lt"/>
          <a:ea typeface="+mn-ea"/>
          <a:cs typeface="+mn-cs"/>
        </a:defRPr>
      </a:lvl9pPr>
    </p:bodyStyle>
    <p:otherStyle>
      <a:defPPr>
        <a:defRPr lang="en-US"/>
      </a:defPPr>
      <a:lvl1pPr marL="0" algn="l" defTabSz="923244" rtl="0" eaLnBrk="1" latinLnBrk="0" hangingPunct="1">
        <a:defRPr sz="1817" kern="1200">
          <a:solidFill>
            <a:schemeClr val="tx1"/>
          </a:solidFill>
          <a:latin typeface="+mn-lt"/>
          <a:ea typeface="+mn-ea"/>
          <a:cs typeface="+mn-cs"/>
        </a:defRPr>
      </a:lvl1pPr>
      <a:lvl2pPr marL="461621" algn="l" defTabSz="923244" rtl="0" eaLnBrk="1" latinLnBrk="0" hangingPunct="1">
        <a:defRPr sz="1817" kern="1200">
          <a:solidFill>
            <a:schemeClr val="tx1"/>
          </a:solidFill>
          <a:latin typeface="+mn-lt"/>
          <a:ea typeface="+mn-ea"/>
          <a:cs typeface="+mn-cs"/>
        </a:defRPr>
      </a:lvl2pPr>
      <a:lvl3pPr marL="923244" algn="l" defTabSz="923244" rtl="0" eaLnBrk="1" latinLnBrk="0" hangingPunct="1">
        <a:defRPr sz="1817" kern="1200">
          <a:solidFill>
            <a:schemeClr val="tx1"/>
          </a:solidFill>
          <a:latin typeface="+mn-lt"/>
          <a:ea typeface="+mn-ea"/>
          <a:cs typeface="+mn-cs"/>
        </a:defRPr>
      </a:lvl3pPr>
      <a:lvl4pPr marL="1384864" algn="l" defTabSz="923244" rtl="0" eaLnBrk="1" latinLnBrk="0" hangingPunct="1">
        <a:defRPr sz="1817" kern="1200">
          <a:solidFill>
            <a:schemeClr val="tx1"/>
          </a:solidFill>
          <a:latin typeface="+mn-lt"/>
          <a:ea typeface="+mn-ea"/>
          <a:cs typeface="+mn-cs"/>
        </a:defRPr>
      </a:lvl4pPr>
      <a:lvl5pPr marL="1846485" algn="l" defTabSz="923244" rtl="0" eaLnBrk="1" latinLnBrk="0" hangingPunct="1">
        <a:defRPr sz="1817" kern="1200">
          <a:solidFill>
            <a:schemeClr val="tx1"/>
          </a:solidFill>
          <a:latin typeface="+mn-lt"/>
          <a:ea typeface="+mn-ea"/>
          <a:cs typeface="+mn-cs"/>
        </a:defRPr>
      </a:lvl5pPr>
      <a:lvl6pPr marL="2308107" algn="l" defTabSz="923244" rtl="0" eaLnBrk="1" latinLnBrk="0" hangingPunct="1">
        <a:defRPr sz="1817" kern="1200">
          <a:solidFill>
            <a:schemeClr val="tx1"/>
          </a:solidFill>
          <a:latin typeface="+mn-lt"/>
          <a:ea typeface="+mn-ea"/>
          <a:cs typeface="+mn-cs"/>
        </a:defRPr>
      </a:lvl6pPr>
      <a:lvl7pPr marL="2769728" algn="l" defTabSz="923244" rtl="0" eaLnBrk="1" latinLnBrk="0" hangingPunct="1">
        <a:defRPr sz="1817" kern="1200">
          <a:solidFill>
            <a:schemeClr val="tx1"/>
          </a:solidFill>
          <a:latin typeface="+mn-lt"/>
          <a:ea typeface="+mn-ea"/>
          <a:cs typeface="+mn-cs"/>
        </a:defRPr>
      </a:lvl7pPr>
      <a:lvl8pPr marL="3231351" algn="l" defTabSz="923244" rtl="0" eaLnBrk="1" latinLnBrk="0" hangingPunct="1">
        <a:defRPr sz="1817" kern="1200">
          <a:solidFill>
            <a:schemeClr val="tx1"/>
          </a:solidFill>
          <a:latin typeface="+mn-lt"/>
          <a:ea typeface="+mn-ea"/>
          <a:cs typeface="+mn-cs"/>
        </a:defRPr>
      </a:lvl8pPr>
      <a:lvl9pPr marL="3692971" algn="l" defTabSz="923244" rtl="0" eaLnBrk="1" latinLnBrk="0" hangingPunct="1">
        <a:defRPr sz="181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99D06-B756-FD40-0A29-995368171FB6}"/>
              </a:ext>
            </a:extLst>
          </p:cNvPr>
          <p:cNvSpPr>
            <a:spLocks noGrp="1"/>
          </p:cNvSpPr>
          <p:nvPr>
            <p:ph type="title"/>
          </p:nvPr>
        </p:nvSpPr>
        <p:spPr/>
        <p:txBody>
          <a:bodyPr/>
          <a:lstStyle/>
          <a:p>
            <a:r>
              <a:rPr lang="en-US" dirty="0"/>
              <a:t>Paper Presentations</a:t>
            </a:r>
          </a:p>
        </p:txBody>
      </p:sp>
      <p:sp>
        <p:nvSpPr>
          <p:cNvPr id="3" name="Content Placeholder 2">
            <a:extLst>
              <a:ext uri="{FF2B5EF4-FFF2-40B4-BE49-F238E27FC236}">
                <a16:creationId xmlns:a16="http://schemas.microsoft.com/office/drawing/2014/main" id="{88532FE7-BCA1-9529-6A96-94B7877DCAC5}"/>
              </a:ext>
            </a:extLst>
          </p:cNvPr>
          <p:cNvSpPr>
            <a:spLocks noGrp="1"/>
          </p:cNvSpPr>
          <p:nvPr>
            <p:ph idx="1"/>
          </p:nvPr>
        </p:nvSpPr>
        <p:spPr/>
        <p:txBody>
          <a:bodyPr/>
          <a:lstStyle/>
          <a:p>
            <a:r>
              <a:rPr lang="en-US" dirty="0"/>
              <a:t>If you are presenting next week, please come and see us in office hours this week. Ideally, we would like to walk through your slides with you. </a:t>
            </a:r>
          </a:p>
          <a:p>
            <a:endParaRPr lang="en-US" dirty="0"/>
          </a:p>
          <a:p>
            <a:r>
              <a:rPr lang="en-US" dirty="0"/>
              <a:t>Each paper -- 25 mins of Paper Presentation + 5 mins Q/A </a:t>
            </a:r>
          </a:p>
          <a:p>
            <a:pPr lvl="1"/>
            <a:endParaRPr lang="en-US" dirty="0"/>
          </a:p>
          <a:p>
            <a:endParaRPr lang="en-US" dirty="0"/>
          </a:p>
        </p:txBody>
      </p:sp>
      <p:sp>
        <p:nvSpPr>
          <p:cNvPr id="4" name="Slide Number Placeholder 3">
            <a:extLst>
              <a:ext uri="{FF2B5EF4-FFF2-40B4-BE49-F238E27FC236}">
                <a16:creationId xmlns:a16="http://schemas.microsoft.com/office/drawing/2014/main" id="{CDE327E4-6B80-B588-9A9F-6079F1D9BBF3}"/>
              </a:ext>
            </a:extLst>
          </p:cNvPr>
          <p:cNvSpPr>
            <a:spLocks noGrp="1"/>
          </p:cNvSpPr>
          <p:nvPr>
            <p:ph type="sldNum" sz="quarter" idx="12"/>
          </p:nvPr>
        </p:nvSpPr>
        <p:spPr/>
        <p:txBody>
          <a:bodyPr/>
          <a:lstStyle/>
          <a:p>
            <a:fld id="{4D267013-DFFC-4352-B274-32112D0CCE19}" type="slidenum">
              <a:rPr lang="en-US" smtClean="0"/>
              <a:pPr/>
              <a:t>1</a:t>
            </a:fld>
            <a:endParaRPr lang="en-US" dirty="0"/>
          </a:p>
        </p:txBody>
      </p:sp>
    </p:spTree>
    <p:extLst>
      <p:ext uri="{BB962C8B-B14F-4D97-AF65-F5344CB8AC3E}">
        <p14:creationId xmlns:p14="http://schemas.microsoft.com/office/powerpoint/2010/main" val="280955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D1D24-0565-6E4E-9144-786F6B5877CB}"/>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EBB1E433-F447-6645-840D-6C4F5485578B}"/>
              </a:ext>
            </a:extLst>
          </p:cNvPr>
          <p:cNvSpPr>
            <a:spLocks noGrp="1"/>
          </p:cNvSpPr>
          <p:nvPr>
            <p:ph idx="1"/>
          </p:nvPr>
        </p:nvSpPr>
        <p:spPr/>
        <p:txBody>
          <a:bodyPr/>
          <a:lstStyle/>
          <a:p>
            <a:r>
              <a:rPr lang="en-US" dirty="0"/>
              <a:t>Many more models but equally unintelligible today</a:t>
            </a:r>
          </a:p>
          <a:p>
            <a:pPr lvl="1"/>
            <a:r>
              <a:rPr lang="en-US" dirty="0"/>
              <a:t>SVMs, random forests, boosted trees</a:t>
            </a:r>
          </a:p>
          <a:p>
            <a:pPr lvl="1"/>
            <a:endParaRPr lang="en-US" dirty="0"/>
          </a:p>
          <a:p>
            <a:r>
              <a:rPr lang="en-US" dirty="0"/>
              <a:t>GAMs are both intelligible and accurate!</a:t>
            </a:r>
          </a:p>
          <a:p>
            <a:pPr lvl="1"/>
            <a:r>
              <a:rPr lang="en-US" dirty="0"/>
              <a:t>Editable by experts </a:t>
            </a:r>
          </a:p>
        </p:txBody>
      </p:sp>
      <p:sp>
        <p:nvSpPr>
          <p:cNvPr id="4" name="Slide Number Placeholder 3">
            <a:extLst>
              <a:ext uri="{FF2B5EF4-FFF2-40B4-BE49-F238E27FC236}">
                <a16:creationId xmlns:a16="http://schemas.microsoft.com/office/drawing/2014/main" id="{666CC581-270F-8C40-AB41-8BE55A9CCA9D}"/>
              </a:ext>
            </a:extLst>
          </p:cNvPr>
          <p:cNvSpPr>
            <a:spLocks noGrp="1"/>
          </p:cNvSpPr>
          <p:nvPr>
            <p:ph type="sldNum" sz="quarter" idx="12"/>
          </p:nvPr>
        </p:nvSpPr>
        <p:spPr/>
        <p:txBody>
          <a:bodyPr/>
          <a:lstStyle/>
          <a:p>
            <a:fld id="{4D267013-DFFC-4352-B274-32112D0CCE19}" type="slidenum">
              <a:rPr lang="en-US" smtClean="0"/>
              <a:pPr/>
              <a:t>10</a:t>
            </a:fld>
            <a:endParaRPr lang="en-US" dirty="0"/>
          </a:p>
        </p:txBody>
      </p:sp>
    </p:spTree>
    <p:extLst>
      <p:ext uri="{BB962C8B-B14F-4D97-AF65-F5344CB8AC3E}">
        <p14:creationId xmlns:p14="http://schemas.microsoft.com/office/powerpoint/2010/main" val="927314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B4CD1-CF4E-EA4E-925E-BFF5FD9FEBC0}"/>
              </a:ext>
            </a:extLst>
          </p:cNvPr>
          <p:cNvSpPr>
            <a:spLocks noGrp="1"/>
          </p:cNvSpPr>
          <p:nvPr>
            <p:ph type="title"/>
          </p:nvPr>
        </p:nvSpPr>
        <p:spPr/>
        <p:txBody>
          <a:bodyPr/>
          <a:lstStyle/>
          <a:p>
            <a:r>
              <a:rPr lang="en-US" dirty="0"/>
              <a:t>Roadmap</a:t>
            </a:r>
          </a:p>
        </p:txBody>
      </p:sp>
      <p:sp>
        <p:nvSpPr>
          <p:cNvPr id="3" name="Content Placeholder 2">
            <a:extLst>
              <a:ext uri="{FF2B5EF4-FFF2-40B4-BE49-F238E27FC236}">
                <a16:creationId xmlns:a16="http://schemas.microsoft.com/office/drawing/2014/main" id="{023EB74C-895E-DF4C-BB71-DB15E2EE3F61}"/>
              </a:ext>
            </a:extLst>
          </p:cNvPr>
          <p:cNvSpPr>
            <a:spLocks noGrp="1"/>
          </p:cNvSpPr>
          <p:nvPr>
            <p:ph idx="1"/>
          </p:nvPr>
        </p:nvSpPr>
        <p:spPr/>
        <p:txBody>
          <a:bodyPr/>
          <a:lstStyle/>
          <a:p>
            <a:r>
              <a:rPr lang="en-US" strike="sngStrike" dirty="0"/>
              <a:t>Motivation</a:t>
            </a:r>
          </a:p>
          <a:p>
            <a:endParaRPr lang="en-US" dirty="0"/>
          </a:p>
          <a:p>
            <a:r>
              <a:rPr lang="en-US" b="1" dirty="0">
                <a:solidFill>
                  <a:srgbClr val="0000FF"/>
                </a:solidFill>
              </a:rPr>
              <a:t>Intelligible Models: GAMs and GA</a:t>
            </a:r>
            <a:r>
              <a:rPr lang="en-US" b="1" baseline="30000" dirty="0">
                <a:solidFill>
                  <a:srgbClr val="0000FF"/>
                </a:solidFill>
              </a:rPr>
              <a:t>2</a:t>
            </a:r>
            <a:r>
              <a:rPr lang="en-US" b="1" dirty="0">
                <a:solidFill>
                  <a:srgbClr val="0000FF"/>
                </a:solidFill>
              </a:rPr>
              <a:t>MS </a:t>
            </a:r>
          </a:p>
          <a:p>
            <a:endParaRPr lang="en-US" dirty="0"/>
          </a:p>
          <a:p>
            <a:r>
              <a:rPr lang="en-US" dirty="0"/>
              <a:t>Case study: Pneumonia risk</a:t>
            </a:r>
          </a:p>
          <a:p>
            <a:endParaRPr lang="en-US" dirty="0"/>
          </a:p>
          <a:p>
            <a:r>
              <a:rPr lang="en-US" dirty="0"/>
              <a:t>Case study: 30 day readmission</a:t>
            </a:r>
          </a:p>
          <a:p>
            <a:pPr marL="0" indent="0">
              <a:buNone/>
            </a:pPr>
            <a:endParaRPr lang="en-US" dirty="0"/>
          </a:p>
        </p:txBody>
      </p:sp>
      <p:sp>
        <p:nvSpPr>
          <p:cNvPr id="4" name="Slide Number Placeholder 3">
            <a:extLst>
              <a:ext uri="{FF2B5EF4-FFF2-40B4-BE49-F238E27FC236}">
                <a16:creationId xmlns:a16="http://schemas.microsoft.com/office/drawing/2014/main" id="{776E287C-74AE-FC4B-9BFD-86E62FADB409}"/>
              </a:ext>
            </a:extLst>
          </p:cNvPr>
          <p:cNvSpPr>
            <a:spLocks noGrp="1"/>
          </p:cNvSpPr>
          <p:nvPr>
            <p:ph type="sldNum" sz="quarter" idx="12"/>
          </p:nvPr>
        </p:nvSpPr>
        <p:spPr/>
        <p:txBody>
          <a:bodyPr/>
          <a:lstStyle/>
          <a:p>
            <a:fld id="{4D267013-DFFC-4352-B274-32112D0CCE19}" type="slidenum">
              <a:rPr lang="en-US" smtClean="0"/>
              <a:pPr/>
              <a:t>11</a:t>
            </a:fld>
            <a:endParaRPr lang="en-US" dirty="0"/>
          </a:p>
        </p:txBody>
      </p:sp>
    </p:spTree>
    <p:extLst>
      <p:ext uri="{BB962C8B-B14F-4D97-AF65-F5344CB8AC3E}">
        <p14:creationId xmlns:p14="http://schemas.microsoft.com/office/powerpoint/2010/main" val="2425234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60CEA-5556-5943-AC55-769770BAE866}"/>
              </a:ext>
            </a:extLst>
          </p:cNvPr>
          <p:cNvSpPr>
            <a:spLocks noGrp="1"/>
          </p:cNvSpPr>
          <p:nvPr>
            <p:ph type="title"/>
          </p:nvPr>
        </p:nvSpPr>
        <p:spPr/>
        <p:txBody>
          <a:bodyPr/>
          <a:lstStyle/>
          <a:p>
            <a:r>
              <a:rPr lang="en-US" dirty="0"/>
              <a:t>GAMs</a:t>
            </a:r>
          </a:p>
        </p:txBody>
      </p:sp>
      <p:sp>
        <p:nvSpPr>
          <p:cNvPr id="3" name="Content Placeholder 2">
            <a:extLst>
              <a:ext uri="{FF2B5EF4-FFF2-40B4-BE49-F238E27FC236}">
                <a16:creationId xmlns:a16="http://schemas.microsoft.com/office/drawing/2014/main" id="{563A0FF0-5654-E24A-9395-6682E5B96EE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9DC8437-C964-FD47-8941-97D53E2C8E7A}"/>
              </a:ext>
            </a:extLst>
          </p:cNvPr>
          <p:cNvSpPr>
            <a:spLocks noGrp="1"/>
          </p:cNvSpPr>
          <p:nvPr>
            <p:ph type="sldNum" sz="quarter" idx="12"/>
          </p:nvPr>
        </p:nvSpPr>
        <p:spPr/>
        <p:txBody>
          <a:bodyPr/>
          <a:lstStyle/>
          <a:p>
            <a:fld id="{4D267013-DFFC-4352-B274-32112D0CCE19}" type="slidenum">
              <a:rPr lang="en-US" smtClean="0"/>
              <a:pPr/>
              <a:t>12</a:t>
            </a:fld>
            <a:endParaRPr lang="en-US" dirty="0"/>
          </a:p>
        </p:txBody>
      </p:sp>
      <p:pic>
        <p:nvPicPr>
          <p:cNvPr id="1026" name="Picture 2">
            <a:extLst>
              <a:ext uri="{FF2B5EF4-FFF2-40B4-BE49-F238E27FC236}">
                <a16:creationId xmlns:a16="http://schemas.microsoft.com/office/drawing/2014/main" id="{31D539A1-C37B-AC40-B54B-7CAFF3148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299" y="1668621"/>
            <a:ext cx="7391400" cy="45824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205C190-ED8E-AB47-A64B-9B139E2A6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924" y="4783157"/>
            <a:ext cx="208180" cy="558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440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BF15B-22F4-5A4A-96BF-2F0D2FCF0ACB}"/>
              </a:ext>
            </a:extLst>
          </p:cNvPr>
          <p:cNvSpPr>
            <a:spLocks noGrp="1"/>
          </p:cNvSpPr>
          <p:nvPr>
            <p:ph type="title"/>
          </p:nvPr>
        </p:nvSpPr>
        <p:spPr/>
        <p:txBody>
          <a:bodyPr/>
          <a:lstStyle/>
          <a:p>
            <a:r>
              <a:rPr lang="en-US" dirty="0"/>
              <a:t>GAMs</a:t>
            </a:r>
          </a:p>
        </p:txBody>
      </p:sp>
      <p:pic>
        <p:nvPicPr>
          <p:cNvPr id="7" name="Content Placeholder 6">
            <a:extLst>
              <a:ext uri="{FF2B5EF4-FFF2-40B4-BE49-F238E27FC236}">
                <a16:creationId xmlns:a16="http://schemas.microsoft.com/office/drawing/2014/main" id="{D7251971-49A4-1E4B-8838-7FB2FECCF4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0149" y="4776102"/>
            <a:ext cx="4203700" cy="1435100"/>
          </a:xfrm>
        </p:spPr>
      </p:pic>
      <p:sp>
        <p:nvSpPr>
          <p:cNvPr id="4" name="Slide Number Placeholder 3">
            <a:extLst>
              <a:ext uri="{FF2B5EF4-FFF2-40B4-BE49-F238E27FC236}">
                <a16:creationId xmlns:a16="http://schemas.microsoft.com/office/drawing/2014/main" id="{6BC9FEF6-E3BC-C748-BB71-26A8D62ECEDE}"/>
              </a:ext>
            </a:extLst>
          </p:cNvPr>
          <p:cNvSpPr>
            <a:spLocks noGrp="1"/>
          </p:cNvSpPr>
          <p:nvPr>
            <p:ph type="sldNum" sz="quarter" idx="12"/>
          </p:nvPr>
        </p:nvSpPr>
        <p:spPr/>
        <p:txBody>
          <a:bodyPr/>
          <a:lstStyle/>
          <a:p>
            <a:fld id="{4D267013-DFFC-4352-B274-32112D0CCE19}" type="slidenum">
              <a:rPr lang="en-US" smtClean="0"/>
              <a:pPr/>
              <a:t>13</a:t>
            </a:fld>
            <a:endParaRPr lang="en-US" dirty="0"/>
          </a:p>
        </p:txBody>
      </p:sp>
      <p:pic>
        <p:nvPicPr>
          <p:cNvPr id="5" name="Picture 4">
            <a:extLst>
              <a:ext uri="{FF2B5EF4-FFF2-40B4-BE49-F238E27FC236}">
                <a16:creationId xmlns:a16="http://schemas.microsoft.com/office/drawing/2014/main" id="{2C8A1FA4-334F-CB46-8E55-FDE6716B8D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6199" y="1364348"/>
            <a:ext cx="3911600" cy="2514600"/>
          </a:xfrm>
          <a:prstGeom prst="rect">
            <a:avLst/>
          </a:prstGeom>
        </p:spPr>
      </p:pic>
    </p:spTree>
    <p:extLst>
      <p:ext uri="{BB962C8B-B14F-4D97-AF65-F5344CB8AC3E}">
        <p14:creationId xmlns:p14="http://schemas.microsoft.com/office/powerpoint/2010/main" val="2580838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A36FB-69A2-AE42-9014-0AAF4D29FB88}"/>
              </a:ext>
            </a:extLst>
          </p:cNvPr>
          <p:cNvSpPr>
            <a:spLocks noGrp="1"/>
          </p:cNvSpPr>
          <p:nvPr>
            <p:ph type="title"/>
          </p:nvPr>
        </p:nvSpPr>
        <p:spPr/>
        <p:txBody>
          <a:bodyPr/>
          <a:lstStyle/>
          <a:p>
            <a:r>
              <a:rPr lang="en-US" dirty="0"/>
              <a:t>GAMs and GA</a:t>
            </a:r>
            <a:r>
              <a:rPr lang="en-US" baseline="30000" dirty="0"/>
              <a:t>2</a:t>
            </a:r>
            <a:r>
              <a:rPr lang="en-US" dirty="0"/>
              <a:t>Ms</a:t>
            </a:r>
          </a:p>
        </p:txBody>
      </p:sp>
      <p:pic>
        <p:nvPicPr>
          <p:cNvPr id="6" name="Content Placeholder 5">
            <a:extLst>
              <a:ext uri="{FF2B5EF4-FFF2-40B4-BE49-F238E27FC236}">
                <a16:creationId xmlns:a16="http://schemas.microsoft.com/office/drawing/2014/main" id="{05B8E394-8061-914C-9D0C-B02BB40CF1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0800" y="2264446"/>
            <a:ext cx="3568700" cy="596900"/>
          </a:xfrm>
        </p:spPr>
      </p:pic>
      <p:sp>
        <p:nvSpPr>
          <p:cNvPr id="4" name="Slide Number Placeholder 3">
            <a:extLst>
              <a:ext uri="{FF2B5EF4-FFF2-40B4-BE49-F238E27FC236}">
                <a16:creationId xmlns:a16="http://schemas.microsoft.com/office/drawing/2014/main" id="{0719297A-0B53-BE4F-825E-284A975C0204}"/>
              </a:ext>
            </a:extLst>
          </p:cNvPr>
          <p:cNvSpPr>
            <a:spLocks noGrp="1"/>
          </p:cNvSpPr>
          <p:nvPr>
            <p:ph type="sldNum" sz="quarter" idx="12"/>
          </p:nvPr>
        </p:nvSpPr>
        <p:spPr/>
        <p:txBody>
          <a:bodyPr/>
          <a:lstStyle/>
          <a:p>
            <a:fld id="{4D267013-DFFC-4352-B274-32112D0CCE19}" type="slidenum">
              <a:rPr lang="en-US" smtClean="0"/>
              <a:pPr/>
              <a:t>14</a:t>
            </a:fld>
            <a:endParaRPr lang="en-US" dirty="0"/>
          </a:p>
        </p:txBody>
      </p:sp>
      <p:pic>
        <p:nvPicPr>
          <p:cNvPr id="8" name="Picture 7">
            <a:extLst>
              <a:ext uri="{FF2B5EF4-FFF2-40B4-BE49-F238E27FC236}">
                <a16:creationId xmlns:a16="http://schemas.microsoft.com/office/drawing/2014/main" id="{A1951B3E-83B9-4448-87C7-A9D1F6DA02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8049" y="3429000"/>
            <a:ext cx="4787900" cy="736600"/>
          </a:xfrm>
          <a:prstGeom prst="rect">
            <a:avLst/>
          </a:prstGeom>
        </p:spPr>
      </p:pic>
      <p:sp>
        <p:nvSpPr>
          <p:cNvPr id="9" name="TextBox 8">
            <a:extLst>
              <a:ext uri="{FF2B5EF4-FFF2-40B4-BE49-F238E27FC236}">
                <a16:creationId xmlns:a16="http://schemas.microsoft.com/office/drawing/2014/main" id="{932AC187-EB13-A04C-8EE2-59FFC49AAF24}"/>
              </a:ext>
            </a:extLst>
          </p:cNvPr>
          <p:cNvSpPr txBox="1"/>
          <p:nvPr/>
        </p:nvSpPr>
        <p:spPr>
          <a:xfrm>
            <a:off x="533400" y="4733254"/>
            <a:ext cx="8305800" cy="1603644"/>
          </a:xfrm>
          <a:prstGeom prst="rect">
            <a:avLst/>
          </a:prstGeom>
          <a:noFill/>
        </p:spPr>
        <p:txBody>
          <a:bodyPr wrap="square" rtlCol="0">
            <a:spAutoFit/>
          </a:bodyPr>
          <a:lstStyle/>
          <a:p>
            <a:pPr algn="ctr"/>
            <a:r>
              <a:rPr lang="en-US" dirty="0">
                <a:latin typeface="Helvetica Neue Light" charset="0"/>
                <a:ea typeface="Helvetica Neue Light" charset="0"/>
                <a:cs typeface="Helvetica Neue Light" charset="0"/>
              </a:rPr>
              <a:t>g is a link function: identity (additive model e.g., regression); </a:t>
            </a:r>
          </a:p>
          <a:p>
            <a:pPr algn="ctr"/>
            <a:r>
              <a:rPr lang="en-US" dirty="0">
                <a:latin typeface="Helvetica Neue Light" charset="0"/>
                <a:ea typeface="Helvetica Neue Light" charset="0"/>
                <a:cs typeface="Helvetica Neue Light" charset="0"/>
              </a:rPr>
              <a:t>log (E[y] / 1 – E[y]) (generalized additive model e.g., classification)</a:t>
            </a:r>
          </a:p>
          <a:p>
            <a:pPr algn="ctr"/>
            <a:endParaRPr lang="en-US" dirty="0">
              <a:latin typeface="Helvetica Neue Light" charset="0"/>
              <a:ea typeface="Helvetica Neue Light" charset="0"/>
              <a:cs typeface="Helvetica Neue Light" charset="0"/>
            </a:endParaRPr>
          </a:p>
          <a:p>
            <a:pPr algn="ctr"/>
            <a:r>
              <a:rPr lang="en-US" dirty="0">
                <a:latin typeface="Helvetica Neue Light" charset="0"/>
                <a:ea typeface="Helvetica Neue Light" charset="0"/>
                <a:cs typeface="Helvetica Neue Light" charset="0"/>
              </a:rPr>
              <a:t>f</a:t>
            </a:r>
            <a:r>
              <a:rPr lang="en-US" baseline="-25000" dirty="0">
                <a:latin typeface="Helvetica Neue Light" charset="0"/>
                <a:ea typeface="Helvetica Neue Light" charset="0"/>
                <a:cs typeface="Helvetica Neue Light" charset="0"/>
              </a:rPr>
              <a:t>j</a:t>
            </a:r>
            <a:r>
              <a:rPr lang="en-US" dirty="0">
                <a:latin typeface="Helvetica Neue Light" charset="0"/>
                <a:ea typeface="Helvetica Neue Light" charset="0"/>
                <a:cs typeface="Helvetica Neue Light" charset="0"/>
              </a:rPr>
              <a:t> is a shape function</a:t>
            </a:r>
          </a:p>
          <a:p>
            <a:pPr algn="ctr"/>
            <a:endParaRPr lang="en-US" dirty="0">
              <a:latin typeface="Helvetica Neue Light" charset="0"/>
              <a:ea typeface="Helvetica Neue Light" charset="0"/>
              <a:cs typeface="Helvetica Neue Light" charset="0"/>
            </a:endParaRPr>
          </a:p>
        </p:txBody>
      </p:sp>
    </p:spTree>
    <p:extLst>
      <p:ext uri="{BB962C8B-B14F-4D97-AF65-F5344CB8AC3E}">
        <p14:creationId xmlns:p14="http://schemas.microsoft.com/office/powerpoint/2010/main" val="4178289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35C66-8360-0C40-94D2-E996DEEA3142}"/>
              </a:ext>
            </a:extLst>
          </p:cNvPr>
          <p:cNvSpPr>
            <a:spLocks noGrp="1"/>
          </p:cNvSpPr>
          <p:nvPr>
            <p:ph type="title"/>
          </p:nvPr>
        </p:nvSpPr>
        <p:spPr/>
        <p:txBody>
          <a:bodyPr/>
          <a:lstStyle/>
          <a:p>
            <a:r>
              <a:rPr lang="en-US" dirty="0"/>
              <a:t>Intelligibility and Accuracy</a:t>
            </a:r>
          </a:p>
        </p:txBody>
      </p:sp>
      <p:sp>
        <p:nvSpPr>
          <p:cNvPr id="3" name="Content Placeholder 2">
            <a:extLst>
              <a:ext uri="{FF2B5EF4-FFF2-40B4-BE49-F238E27FC236}">
                <a16:creationId xmlns:a16="http://schemas.microsoft.com/office/drawing/2014/main" id="{D7FF189A-41D8-3C4A-85AA-6FB094D5C7A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12E826C-1489-F64B-9359-EC85F97BAAA6}"/>
              </a:ext>
            </a:extLst>
          </p:cNvPr>
          <p:cNvSpPr>
            <a:spLocks noGrp="1"/>
          </p:cNvSpPr>
          <p:nvPr>
            <p:ph type="sldNum" sz="quarter" idx="12"/>
          </p:nvPr>
        </p:nvSpPr>
        <p:spPr/>
        <p:txBody>
          <a:bodyPr/>
          <a:lstStyle/>
          <a:p>
            <a:fld id="{4D267013-DFFC-4352-B274-32112D0CCE19}" type="slidenum">
              <a:rPr lang="en-US" smtClean="0"/>
              <a:pPr/>
              <a:t>15</a:t>
            </a:fld>
            <a:endParaRPr lang="en-US" dirty="0"/>
          </a:p>
        </p:txBody>
      </p:sp>
      <p:pic>
        <p:nvPicPr>
          <p:cNvPr id="5" name="Picture 4">
            <a:extLst>
              <a:ext uri="{FF2B5EF4-FFF2-40B4-BE49-F238E27FC236}">
                <a16:creationId xmlns:a16="http://schemas.microsoft.com/office/drawing/2014/main" id="{C247B342-9CE4-DC48-BA6C-1C50D8880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963" y="2476500"/>
            <a:ext cx="8563919" cy="1905000"/>
          </a:xfrm>
          <a:prstGeom prst="rect">
            <a:avLst/>
          </a:prstGeom>
        </p:spPr>
      </p:pic>
      <p:sp>
        <p:nvSpPr>
          <p:cNvPr id="6" name="TextBox 5">
            <a:extLst>
              <a:ext uri="{FF2B5EF4-FFF2-40B4-BE49-F238E27FC236}">
                <a16:creationId xmlns:a16="http://schemas.microsoft.com/office/drawing/2014/main" id="{B9082D26-F0EF-5E4C-AD37-E011299A6D16}"/>
              </a:ext>
            </a:extLst>
          </p:cNvPr>
          <p:cNvSpPr txBox="1"/>
          <p:nvPr/>
        </p:nvSpPr>
        <p:spPr>
          <a:xfrm>
            <a:off x="7058261" y="6244172"/>
            <a:ext cx="1959191" cy="394595"/>
          </a:xfrm>
          <a:prstGeom prst="rect">
            <a:avLst/>
          </a:prstGeom>
          <a:noFill/>
        </p:spPr>
        <p:txBody>
          <a:bodyPr wrap="none" rtlCol="0">
            <a:spAutoFit/>
          </a:bodyPr>
          <a:lstStyle/>
          <a:p>
            <a:r>
              <a:rPr lang="en-US" dirty="0">
                <a:latin typeface="Helvetica Neue Light" charset="0"/>
                <a:ea typeface="Helvetica Neue Light" charset="0"/>
                <a:cs typeface="Helvetica Neue Light" charset="0"/>
              </a:rPr>
              <a:t>Lou et. al., 2012</a:t>
            </a:r>
          </a:p>
        </p:txBody>
      </p:sp>
    </p:spTree>
    <p:extLst>
      <p:ext uri="{BB962C8B-B14F-4D97-AF65-F5344CB8AC3E}">
        <p14:creationId xmlns:p14="http://schemas.microsoft.com/office/powerpoint/2010/main" val="1120101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BA0C3-94ED-C744-B607-045D4A048BDE}"/>
              </a:ext>
            </a:extLst>
          </p:cNvPr>
          <p:cNvSpPr>
            <a:spLocks noGrp="1"/>
          </p:cNvSpPr>
          <p:nvPr>
            <p:ph type="title"/>
          </p:nvPr>
        </p:nvSpPr>
        <p:spPr/>
        <p:txBody>
          <a:bodyPr/>
          <a:lstStyle/>
          <a:p>
            <a:r>
              <a:rPr lang="en-US" dirty="0"/>
              <a:t>Shape Functions</a:t>
            </a:r>
          </a:p>
        </p:txBody>
      </p:sp>
      <p:sp>
        <p:nvSpPr>
          <p:cNvPr id="3" name="Content Placeholder 2">
            <a:extLst>
              <a:ext uri="{FF2B5EF4-FFF2-40B4-BE49-F238E27FC236}">
                <a16:creationId xmlns:a16="http://schemas.microsoft.com/office/drawing/2014/main" id="{0741112B-4E98-DA4A-9F60-5356DFEB2657}"/>
              </a:ext>
            </a:extLst>
          </p:cNvPr>
          <p:cNvSpPr>
            <a:spLocks noGrp="1"/>
          </p:cNvSpPr>
          <p:nvPr>
            <p:ph idx="1"/>
          </p:nvPr>
        </p:nvSpPr>
        <p:spPr/>
        <p:txBody>
          <a:bodyPr/>
          <a:lstStyle/>
          <a:p>
            <a:r>
              <a:rPr lang="en-US" dirty="0"/>
              <a:t>Regression Splines</a:t>
            </a:r>
          </a:p>
          <a:p>
            <a:endParaRPr lang="en-US" dirty="0"/>
          </a:p>
          <a:p>
            <a:r>
              <a:rPr lang="en-US" dirty="0"/>
              <a:t>Trees</a:t>
            </a:r>
          </a:p>
          <a:p>
            <a:endParaRPr lang="en-US" dirty="0"/>
          </a:p>
          <a:p>
            <a:r>
              <a:rPr lang="en-US" dirty="0"/>
              <a:t>Ensembles of Trees</a:t>
            </a:r>
          </a:p>
          <a:p>
            <a:endParaRPr lang="en-US" dirty="0"/>
          </a:p>
        </p:txBody>
      </p:sp>
      <p:sp>
        <p:nvSpPr>
          <p:cNvPr id="4" name="Slide Number Placeholder 3">
            <a:extLst>
              <a:ext uri="{FF2B5EF4-FFF2-40B4-BE49-F238E27FC236}">
                <a16:creationId xmlns:a16="http://schemas.microsoft.com/office/drawing/2014/main" id="{B81F2251-CDD3-3940-A53E-64DDA1B0D91B}"/>
              </a:ext>
            </a:extLst>
          </p:cNvPr>
          <p:cNvSpPr>
            <a:spLocks noGrp="1"/>
          </p:cNvSpPr>
          <p:nvPr>
            <p:ph type="sldNum" sz="quarter" idx="12"/>
          </p:nvPr>
        </p:nvSpPr>
        <p:spPr/>
        <p:txBody>
          <a:bodyPr/>
          <a:lstStyle/>
          <a:p>
            <a:fld id="{4D267013-DFFC-4352-B274-32112D0CCE19}" type="slidenum">
              <a:rPr lang="en-US" smtClean="0"/>
              <a:pPr/>
              <a:t>16</a:t>
            </a:fld>
            <a:endParaRPr lang="en-US" dirty="0"/>
          </a:p>
        </p:txBody>
      </p:sp>
    </p:spTree>
    <p:extLst>
      <p:ext uri="{BB962C8B-B14F-4D97-AF65-F5344CB8AC3E}">
        <p14:creationId xmlns:p14="http://schemas.microsoft.com/office/powerpoint/2010/main" val="523508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0E283-ADD3-AD46-AB80-B7E799EFD473}"/>
              </a:ext>
            </a:extLst>
          </p:cNvPr>
          <p:cNvSpPr>
            <a:spLocks noGrp="1"/>
          </p:cNvSpPr>
          <p:nvPr>
            <p:ph type="title"/>
          </p:nvPr>
        </p:nvSpPr>
        <p:spPr/>
        <p:txBody>
          <a:bodyPr/>
          <a:lstStyle/>
          <a:p>
            <a:r>
              <a:rPr lang="en-US" dirty="0"/>
              <a:t>GAMs and GA</a:t>
            </a:r>
            <a:r>
              <a:rPr lang="en-US" baseline="30000" dirty="0"/>
              <a:t>2</a:t>
            </a:r>
            <a:r>
              <a:rPr lang="en-US" dirty="0"/>
              <a:t>Ms</a:t>
            </a:r>
          </a:p>
        </p:txBody>
      </p:sp>
      <p:sp>
        <p:nvSpPr>
          <p:cNvPr id="3" name="Content Placeholder 2">
            <a:extLst>
              <a:ext uri="{FF2B5EF4-FFF2-40B4-BE49-F238E27FC236}">
                <a16:creationId xmlns:a16="http://schemas.microsoft.com/office/drawing/2014/main" id="{90899D85-6B0B-7245-B874-BAC739A5FA0E}"/>
              </a:ext>
            </a:extLst>
          </p:cNvPr>
          <p:cNvSpPr>
            <a:spLocks noGrp="1"/>
          </p:cNvSpPr>
          <p:nvPr>
            <p:ph idx="1"/>
          </p:nvPr>
        </p:nvSpPr>
        <p:spPr/>
        <p:txBody>
          <a:bodyPr>
            <a:normAutofit lnSpcReduction="10000"/>
          </a:bodyPr>
          <a:lstStyle/>
          <a:p>
            <a:r>
              <a:rPr lang="en-US" dirty="0"/>
              <a:t>Learning: </a:t>
            </a:r>
          </a:p>
          <a:p>
            <a:pPr lvl="1"/>
            <a:r>
              <a:rPr lang="en-US" dirty="0"/>
              <a:t>Represent each component as a spline</a:t>
            </a:r>
          </a:p>
          <a:p>
            <a:pPr lvl="2"/>
            <a:r>
              <a:rPr lang="en-US" dirty="0"/>
              <a:t>Least squares formulation; Optimization problem to balance smoothness and empirical error</a:t>
            </a:r>
          </a:p>
          <a:p>
            <a:pPr lvl="1"/>
            <a:r>
              <a:rPr lang="en-US" dirty="0"/>
              <a:t>Regression trees on a single/pair of features</a:t>
            </a:r>
          </a:p>
          <a:p>
            <a:pPr lvl="1"/>
            <a:r>
              <a:rPr lang="en-US" dirty="0"/>
              <a:t>Gradient boosting with bagging of shallow trees</a:t>
            </a:r>
          </a:p>
          <a:p>
            <a:endParaRPr lang="en-US" dirty="0"/>
          </a:p>
          <a:p>
            <a:r>
              <a:rPr lang="en-US" dirty="0"/>
              <a:t>GA</a:t>
            </a:r>
            <a:r>
              <a:rPr lang="en-US" baseline="30000" dirty="0"/>
              <a:t>2</a:t>
            </a:r>
            <a:r>
              <a:rPr lang="en-US" dirty="0"/>
              <a:t>Ms: Build GAM first and and then detect and rank all possible pairs of interactions in the residual</a:t>
            </a:r>
          </a:p>
          <a:p>
            <a:pPr lvl="1"/>
            <a:r>
              <a:rPr lang="en-US" dirty="0"/>
              <a:t>Choose top k pairs </a:t>
            </a:r>
          </a:p>
          <a:p>
            <a:pPr lvl="1"/>
            <a:r>
              <a:rPr lang="en-US" dirty="0"/>
              <a:t>k determined by CV</a:t>
            </a:r>
          </a:p>
          <a:p>
            <a:pPr lvl="1"/>
            <a:endParaRPr lang="en-US" dirty="0"/>
          </a:p>
        </p:txBody>
      </p:sp>
      <p:sp>
        <p:nvSpPr>
          <p:cNvPr id="4" name="Slide Number Placeholder 3">
            <a:extLst>
              <a:ext uri="{FF2B5EF4-FFF2-40B4-BE49-F238E27FC236}">
                <a16:creationId xmlns:a16="http://schemas.microsoft.com/office/drawing/2014/main" id="{8EC29CC6-4C59-8C42-98B5-8F72D8D5E628}"/>
              </a:ext>
            </a:extLst>
          </p:cNvPr>
          <p:cNvSpPr>
            <a:spLocks noGrp="1"/>
          </p:cNvSpPr>
          <p:nvPr>
            <p:ph type="sldNum" sz="quarter" idx="12"/>
          </p:nvPr>
        </p:nvSpPr>
        <p:spPr/>
        <p:txBody>
          <a:bodyPr/>
          <a:lstStyle/>
          <a:p>
            <a:fld id="{4D267013-DFFC-4352-B274-32112D0CCE19}" type="slidenum">
              <a:rPr lang="en-US" smtClean="0"/>
              <a:pPr/>
              <a:t>17</a:t>
            </a:fld>
            <a:endParaRPr lang="en-US" dirty="0"/>
          </a:p>
        </p:txBody>
      </p:sp>
    </p:spTree>
    <p:extLst>
      <p:ext uri="{BB962C8B-B14F-4D97-AF65-F5344CB8AC3E}">
        <p14:creationId xmlns:p14="http://schemas.microsoft.com/office/powerpoint/2010/main" val="2206837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54878-CB56-5942-ADFB-C844A5BEA7FD}"/>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EDA3F97E-4B69-8D4C-A294-8AFA6FF39D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1752600"/>
            <a:ext cx="6701527" cy="2800350"/>
          </a:xfrm>
        </p:spPr>
      </p:pic>
      <p:sp>
        <p:nvSpPr>
          <p:cNvPr id="4" name="Slide Number Placeholder 3">
            <a:extLst>
              <a:ext uri="{FF2B5EF4-FFF2-40B4-BE49-F238E27FC236}">
                <a16:creationId xmlns:a16="http://schemas.microsoft.com/office/drawing/2014/main" id="{DDE75BD6-825D-4045-8868-747674D6DCD3}"/>
              </a:ext>
            </a:extLst>
          </p:cNvPr>
          <p:cNvSpPr>
            <a:spLocks noGrp="1"/>
          </p:cNvSpPr>
          <p:nvPr>
            <p:ph type="sldNum" sz="quarter" idx="12"/>
          </p:nvPr>
        </p:nvSpPr>
        <p:spPr/>
        <p:txBody>
          <a:bodyPr/>
          <a:lstStyle/>
          <a:p>
            <a:fld id="{4D267013-DFFC-4352-B274-32112D0CCE19}" type="slidenum">
              <a:rPr lang="en-US" smtClean="0"/>
              <a:pPr/>
              <a:t>18</a:t>
            </a:fld>
            <a:endParaRPr lang="en-US" dirty="0"/>
          </a:p>
        </p:txBody>
      </p:sp>
      <p:sp>
        <p:nvSpPr>
          <p:cNvPr id="7" name="TextBox 6">
            <a:extLst>
              <a:ext uri="{FF2B5EF4-FFF2-40B4-BE49-F238E27FC236}">
                <a16:creationId xmlns:a16="http://schemas.microsoft.com/office/drawing/2014/main" id="{B9491966-2CE1-6D48-A469-D23CD4CF413B}"/>
              </a:ext>
            </a:extLst>
          </p:cNvPr>
          <p:cNvSpPr txBox="1"/>
          <p:nvPr/>
        </p:nvSpPr>
        <p:spPr>
          <a:xfrm>
            <a:off x="798241" y="5189328"/>
            <a:ext cx="7547515" cy="394595"/>
          </a:xfrm>
          <a:prstGeom prst="rect">
            <a:avLst/>
          </a:prstGeom>
          <a:noFill/>
        </p:spPr>
        <p:txBody>
          <a:bodyPr wrap="none" rtlCol="0">
            <a:spAutoFit/>
          </a:bodyPr>
          <a:lstStyle/>
          <a:p>
            <a:r>
              <a:rPr lang="en-US" dirty="0">
                <a:latin typeface="Helvetica Neue Light" charset="0"/>
                <a:ea typeface="Helvetica Neue Light" charset="0"/>
                <a:cs typeface="Helvetica Neue Light" charset="0"/>
              </a:rPr>
              <a:t>M: number of iterations; n: number of features (and shape functions)</a:t>
            </a:r>
          </a:p>
        </p:txBody>
      </p:sp>
    </p:spTree>
    <p:extLst>
      <p:ext uri="{BB962C8B-B14F-4D97-AF65-F5344CB8AC3E}">
        <p14:creationId xmlns:p14="http://schemas.microsoft.com/office/powerpoint/2010/main" val="3716104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B4CD1-CF4E-EA4E-925E-BFF5FD9FEBC0}"/>
              </a:ext>
            </a:extLst>
          </p:cNvPr>
          <p:cNvSpPr>
            <a:spLocks noGrp="1"/>
          </p:cNvSpPr>
          <p:nvPr>
            <p:ph type="title"/>
          </p:nvPr>
        </p:nvSpPr>
        <p:spPr/>
        <p:txBody>
          <a:bodyPr/>
          <a:lstStyle/>
          <a:p>
            <a:r>
              <a:rPr lang="en-US" dirty="0"/>
              <a:t>Roadmap</a:t>
            </a:r>
          </a:p>
        </p:txBody>
      </p:sp>
      <p:sp>
        <p:nvSpPr>
          <p:cNvPr id="3" name="Content Placeholder 2">
            <a:extLst>
              <a:ext uri="{FF2B5EF4-FFF2-40B4-BE49-F238E27FC236}">
                <a16:creationId xmlns:a16="http://schemas.microsoft.com/office/drawing/2014/main" id="{023EB74C-895E-DF4C-BB71-DB15E2EE3F61}"/>
              </a:ext>
            </a:extLst>
          </p:cNvPr>
          <p:cNvSpPr>
            <a:spLocks noGrp="1"/>
          </p:cNvSpPr>
          <p:nvPr>
            <p:ph idx="1"/>
          </p:nvPr>
        </p:nvSpPr>
        <p:spPr/>
        <p:txBody>
          <a:bodyPr/>
          <a:lstStyle/>
          <a:p>
            <a:r>
              <a:rPr lang="en-US" strike="sngStrike" dirty="0"/>
              <a:t>Motivation</a:t>
            </a:r>
          </a:p>
          <a:p>
            <a:endParaRPr lang="en-US" dirty="0"/>
          </a:p>
          <a:p>
            <a:r>
              <a:rPr lang="en-US" strike="sngStrike" dirty="0"/>
              <a:t>Intelligible Models </a:t>
            </a:r>
          </a:p>
          <a:p>
            <a:endParaRPr lang="en-US" dirty="0"/>
          </a:p>
          <a:p>
            <a:r>
              <a:rPr lang="en-US" b="1" dirty="0">
                <a:solidFill>
                  <a:srgbClr val="0000FF"/>
                </a:solidFill>
              </a:rPr>
              <a:t>Case study: Pneumonia risk</a:t>
            </a:r>
          </a:p>
          <a:p>
            <a:endParaRPr lang="en-US" dirty="0"/>
          </a:p>
          <a:p>
            <a:r>
              <a:rPr lang="en-US" dirty="0"/>
              <a:t>Case study: 30 day readmission</a:t>
            </a:r>
          </a:p>
          <a:p>
            <a:endParaRPr lang="en-US" dirty="0"/>
          </a:p>
        </p:txBody>
      </p:sp>
      <p:sp>
        <p:nvSpPr>
          <p:cNvPr id="4" name="Slide Number Placeholder 3">
            <a:extLst>
              <a:ext uri="{FF2B5EF4-FFF2-40B4-BE49-F238E27FC236}">
                <a16:creationId xmlns:a16="http://schemas.microsoft.com/office/drawing/2014/main" id="{776E287C-74AE-FC4B-9BFD-86E62FADB409}"/>
              </a:ext>
            </a:extLst>
          </p:cNvPr>
          <p:cNvSpPr>
            <a:spLocks noGrp="1"/>
          </p:cNvSpPr>
          <p:nvPr>
            <p:ph type="sldNum" sz="quarter" idx="12"/>
          </p:nvPr>
        </p:nvSpPr>
        <p:spPr/>
        <p:txBody>
          <a:bodyPr/>
          <a:lstStyle/>
          <a:p>
            <a:fld id="{4D267013-DFFC-4352-B274-32112D0CCE19}" type="slidenum">
              <a:rPr lang="en-US" smtClean="0"/>
              <a:pPr/>
              <a:t>19</a:t>
            </a:fld>
            <a:endParaRPr lang="en-US" dirty="0"/>
          </a:p>
        </p:txBody>
      </p:sp>
    </p:spTree>
    <p:extLst>
      <p:ext uri="{BB962C8B-B14F-4D97-AF65-F5344CB8AC3E}">
        <p14:creationId xmlns:p14="http://schemas.microsoft.com/office/powerpoint/2010/main" val="2773243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D349E-2929-4796-6768-3E1E23EB2A65}"/>
              </a:ext>
            </a:extLst>
          </p:cNvPr>
          <p:cNvSpPr>
            <a:spLocks noGrp="1"/>
          </p:cNvSpPr>
          <p:nvPr>
            <p:ph type="title"/>
          </p:nvPr>
        </p:nvSpPr>
        <p:spPr/>
        <p:txBody>
          <a:bodyPr/>
          <a:lstStyle/>
          <a:p>
            <a:r>
              <a:rPr lang="en-US" dirty="0"/>
              <a:t>Guidelines for Paper Presentation</a:t>
            </a:r>
          </a:p>
        </p:txBody>
      </p:sp>
      <p:sp>
        <p:nvSpPr>
          <p:cNvPr id="3" name="Content Placeholder 2">
            <a:extLst>
              <a:ext uri="{FF2B5EF4-FFF2-40B4-BE49-F238E27FC236}">
                <a16:creationId xmlns:a16="http://schemas.microsoft.com/office/drawing/2014/main" id="{D8BEB207-C6D2-A230-6E5E-61E6BEADCFBD}"/>
              </a:ext>
            </a:extLst>
          </p:cNvPr>
          <p:cNvSpPr>
            <a:spLocks noGrp="1"/>
          </p:cNvSpPr>
          <p:nvPr>
            <p:ph idx="1"/>
          </p:nvPr>
        </p:nvSpPr>
        <p:spPr/>
        <p:txBody>
          <a:bodyPr>
            <a:normAutofit/>
          </a:bodyPr>
          <a:lstStyle/>
          <a:p>
            <a:r>
              <a:rPr lang="en-US" dirty="0"/>
              <a:t>Motivation</a:t>
            </a:r>
          </a:p>
          <a:p>
            <a:r>
              <a:rPr lang="en-US" dirty="0"/>
              <a:t>Problem Statement</a:t>
            </a:r>
          </a:p>
          <a:p>
            <a:r>
              <a:rPr lang="en-US" dirty="0"/>
              <a:t>Summary of Contributions</a:t>
            </a:r>
          </a:p>
          <a:p>
            <a:r>
              <a:rPr lang="en-US" dirty="0"/>
              <a:t>Related Work</a:t>
            </a:r>
          </a:p>
          <a:p>
            <a:r>
              <a:rPr lang="en-US" dirty="0"/>
              <a:t>Preliminaries + Background (Intuition First!)</a:t>
            </a:r>
          </a:p>
          <a:p>
            <a:r>
              <a:rPr lang="en-US" dirty="0"/>
              <a:t>Approach (Intuition First!)</a:t>
            </a:r>
          </a:p>
          <a:p>
            <a:r>
              <a:rPr lang="en-US" dirty="0"/>
              <a:t>Key Experimental Results</a:t>
            </a:r>
          </a:p>
          <a:p>
            <a:r>
              <a:rPr lang="en-US" dirty="0"/>
              <a:t>Conclusions</a:t>
            </a:r>
          </a:p>
          <a:p>
            <a:pPr lvl="1"/>
            <a:r>
              <a:rPr lang="en-US" dirty="0"/>
              <a:t>Your Perspective on the Weaknesses of Paper</a:t>
            </a:r>
          </a:p>
          <a:p>
            <a:pPr lvl="1"/>
            <a:r>
              <a:rPr lang="en-US" dirty="0"/>
              <a:t>What would you do differently?</a:t>
            </a:r>
          </a:p>
        </p:txBody>
      </p:sp>
      <p:sp>
        <p:nvSpPr>
          <p:cNvPr id="4" name="Slide Number Placeholder 3">
            <a:extLst>
              <a:ext uri="{FF2B5EF4-FFF2-40B4-BE49-F238E27FC236}">
                <a16:creationId xmlns:a16="http://schemas.microsoft.com/office/drawing/2014/main" id="{CB431F35-78BF-CBF3-5FA6-6AA341021B70}"/>
              </a:ext>
            </a:extLst>
          </p:cNvPr>
          <p:cNvSpPr>
            <a:spLocks noGrp="1"/>
          </p:cNvSpPr>
          <p:nvPr>
            <p:ph type="sldNum" sz="quarter" idx="12"/>
          </p:nvPr>
        </p:nvSpPr>
        <p:spPr/>
        <p:txBody>
          <a:bodyPr/>
          <a:lstStyle/>
          <a:p>
            <a:fld id="{4D267013-DFFC-4352-B274-32112D0CCE19}" type="slidenum">
              <a:rPr lang="en-US" smtClean="0"/>
              <a:pPr/>
              <a:t>2</a:t>
            </a:fld>
            <a:endParaRPr lang="en-US" dirty="0"/>
          </a:p>
        </p:txBody>
      </p:sp>
    </p:spTree>
    <p:extLst>
      <p:ext uri="{BB962C8B-B14F-4D97-AF65-F5344CB8AC3E}">
        <p14:creationId xmlns:p14="http://schemas.microsoft.com/office/powerpoint/2010/main" val="1301966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857F0-FD1A-3A4A-9A97-B2A22BF17896}"/>
              </a:ext>
            </a:extLst>
          </p:cNvPr>
          <p:cNvSpPr>
            <a:spLocks noGrp="1"/>
          </p:cNvSpPr>
          <p:nvPr>
            <p:ph type="title"/>
          </p:nvPr>
        </p:nvSpPr>
        <p:spPr/>
        <p:txBody>
          <a:bodyPr/>
          <a:lstStyle/>
          <a:p>
            <a:r>
              <a:rPr lang="en-US" dirty="0"/>
              <a:t>Pneumonia Risk</a:t>
            </a:r>
          </a:p>
        </p:txBody>
      </p:sp>
      <p:sp>
        <p:nvSpPr>
          <p:cNvPr id="3" name="Content Placeholder 2">
            <a:extLst>
              <a:ext uri="{FF2B5EF4-FFF2-40B4-BE49-F238E27FC236}">
                <a16:creationId xmlns:a16="http://schemas.microsoft.com/office/drawing/2014/main" id="{5F195D63-D592-B54B-9804-FCD18FD725DA}"/>
              </a:ext>
            </a:extLst>
          </p:cNvPr>
          <p:cNvSpPr>
            <a:spLocks noGrp="1"/>
          </p:cNvSpPr>
          <p:nvPr>
            <p:ph idx="1"/>
          </p:nvPr>
        </p:nvSpPr>
        <p:spPr>
          <a:xfrm>
            <a:off x="457199" y="1267756"/>
            <a:ext cx="8229600" cy="5181600"/>
          </a:xfrm>
        </p:spPr>
        <p:txBody>
          <a:bodyPr>
            <a:normAutofit fontScale="92500" lnSpcReduction="10000"/>
          </a:bodyPr>
          <a:lstStyle/>
          <a:p>
            <a:r>
              <a:rPr lang="en-US" dirty="0"/>
              <a:t>14,199 pneumonia patients</a:t>
            </a:r>
          </a:p>
          <a:p>
            <a:endParaRPr lang="en-US" dirty="0"/>
          </a:p>
          <a:p>
            <a:r>
              <a:rPr lang="en-US" dirty="0"/>
              <a:t>train set: 9847</a:t>
            </a:r>
          </a:p>
          <a:p>
            <a:endParaRPr lang="en-US" dirty="0"/>
          </a:p>
          <a:p>
            <a:r>
              <a:rPr lang="en-US" dirty="0"/>
              <a:t>test set: 4352 </a:t>
            </a:r>
          </a:p>
          <a:p>
            <a:endParaRPr lang="en-US" dirty="0"/>
          </a:p>
          <a:p>
            <a:r>
              <a:rPr lang="en-US" dirty="0"/>
              <a:t>46 features </a:t>
            </a:r>
          </a:p>
          <a:p>
            <a:endParaRPr lang="en-US" dirty="0"/>
          </a:p>
          <a:p>
            <a:r>
              <a:rPr lang="en-US" dirty="0"/>
              <a:t>Predict POD</a:t>
            </a:r>
          </a:p>
          <a:p>
            <a:endParaRPr lang="en-US" dirty="0"/>
          </a:p>
          <a:p>
            <a:r>
              <a:rPr lang="en-US" dirty="0"/>
              <a:t>10.86% patients died from pneumonia (1542)</a:t>
            </a:r>
          </a:p>
          <a:p>
            <a:endParaRPr lang="en-US" dirty="0"/>
          </a:p>
        </p:txBody>
      </p:sp>
      <p:sp>
        <p:nvSpPr>
          <p:cNvPr id="4" name="Slide Number Placeholder 3">
            <a:extLst>
              <a:ext uri="{FF2B5EF4-FFF2-40B4-BE49-F238E27FC236}">
                <a16:creationId xmlns:a16="http://schemas.microsoft.com/office/drawing/2014/main" id="{92E3634F-6B23-6F47-AE02-B5C0721D9671}"/>
              </a:ext>
            </a:extLst>
          </p:cNvPr>
          <p:cNvSpPr>
            <a:spLocks noGrp="1"/>
          </p:cNvSpPr>
          <p:nvPr>
            <p:ph type="sldNum" sz="quarter" idx="12"/>
          </p:nvPr>
        </p:nvSpPr>
        <p:spPr/>
        <p:txBody>
          <a:bodyPr/>
          <a:lstStyle/>
          <a:p>
            <a:fld id="{4D267013-DFFC-4352-B274-32112D0CCE19}" type="slidenum">
              <a:rPr lang="en-US" smtClean="0"/>
              <a:pPr/>
              <a:t>20</a:t>
            </a:fld>
            <a:endParaRPr lang="en-US" dirty="0"/>
          </a:p>
        </p:txBody>
      </p:sp>
    </p:spTree>
    <p:extLst>
      <p:ext uri="{BB962C8B-B14F-4D97-AF65-F5344CB8AC3E}">
        <p14:creationId xmlns:p14="http://schemas.microsoft.com/office/powerpoint/2010/main" val="3273217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FF5EA-45F7-3E46-8753-4103326042B6}"/>
              </a:ext>
            </a:extLst>
          </p:cNvPr>
          <p:cNvSpPr>
            <a:spLocks noGrp="1"/>
          </p:cNvSpPr>
          <p:nvPr>
            <p:ph type="title"/>
          </p:nvPr>
        </p:nvSpPr>
        <p:spPr/>
        <p:txBody>
          <a:bodyPr/>
          <a:lstStyle/>
          <a:p>
            <a:r>
              <a:rPr lang="en-US" dirty="0"/>
              <a:t>Pneumonia Risk: Features</a:t>
            </a:r>
          </a:p>
        </p:txBody>
      </p:sp>
      <p:pic>
        <p:nvPicPr>
          <p:cNvPr id="6" name="Content Placeholder 5">
            <a:extLst>
              <a:ext uri="{FF2B5EF4-FFF2-40B4-BE49-F238E27FC236}">
                <a16:creationId xmlns:a16="http://schemas.microsoft.com/office/drawing/2014/main" id="{CD734EDB-84EF-8347-8E44-12747D173D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8100" y="1420418"/>
            <a:ext cx="4787798" cy="5181600"/>
          </a:xfrm>
        </p:spPr>
      </p:pic>
      <p:sp>
        <p:nvSpPr>
          <p:cNvPr id="4" name="Slide Number Placeholder 3">
            <a:extLst>
              <a:ext uri="{FF2B5EF4-FFF2-40B4-BE49-F238E27FC236}">
                <a16:creationId xmlns:a16="http://schemas.microsoft.com/office/drawing/2014/main" id="{00933CD9-D171-954A-8918-0C559ADC78EF}"/>
              </a:ext>
            </a:extLst>
          </p:cNvPr>
          <p:cNvSpPr>
            <a:spLocks noGrp="1"/>
          </p:cNvSpPr>
          <p:nvPr>
            <p:ph type="sldNum" sz="quarter" idx="12"/>
          </p:nvPr>
        </p:nvSpPr>
        <p:spPr/>
        <p:txBody>
          <a:bodyPr/>
          <a:lstStyle/>
          <a:p>
            <a:fld id="{4D267013-DFFC-4352-B274-32112D0CCE19}" type="slidenum">
              <a:rPr lang="en-US" smtClean="0"/>
              <a:pPr/>
              <a:t>21</a:t>
            </a:fld>
            <a:endParaRPr lang="en-US" dirty="0"/>
          </a:p>
        </p:txBody>
      </p:sp>
    </p:spTree>
    <p:extLst>
      <p:ext uri="{BB962C8B-B14F-4D97-AF65-F5344CB8AC3E}">
        <p14:creationId xmlns:p14="http://schemas.microsoft.com/office/powerpoint/2010/main" val="1906914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3D12-75A7-0F43-9F5C-A2D834147B34}"/>
              </a:ext>
            </a:extLst>
          </p:cNvPr>
          <p:cNvSpPr>
            <a:spLocks noGrp="1"/>
          </p:cNvSpPr>
          <p:nvPr>
            <p:ph type="title"/>
          </p:nvPr>
        </p:nvSpPr>
        <p:spPr/>
        <p:txBody>
          <a:bodyPr/>
          <a:lstStyle/>
          <a:p>
            <a:r>
              <a:rPr lang="en-US" dirty="0"/>
              <a:t>Pneumonia Risk: AUC</a:t>
            </a:r>
          </a:p>
        </p:txBody>
      </p:sp>
      <p:pic>
        <p:nvPicPr>
          <p:cNvPr id="6" name="Content Placeholder 5">
            <a:extLst>
              <a:ext uri="{FF2B5EF4-FFF2-40B4-BE49-F238E27FC236}">
                <a16:creationId xmlns:a16="http://schemas.microsoft.com/office/drawing/2014/main" id="{5AF39A16-CDAC-B544-BD6F-E5FCD2667A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3349" y="2362200"/>
            <a:ext cx="3797300" cy="1905000"/>
          </a:xfrm>
        </p:spPr>
      </p:pic>
      <p:sp>
        <p:nvSpPr>
          <p:cNvPr id="4" name="Slide Number Placeholder 3">
            <a:extLst>
              <a:ext uri="{FF2B5EF4-FFF2-40B4-BE49-F238E27FC236}">
                <a16:creationId xmlns:a16="http://schemas.microsoft.com/office/drawing/2014/main" id="{AF0FEF0C-3750-9242-AA24-6DF9EFD858F2}"/>
              </a:ext>
            </a:extLst>
          </p:cNvPr>
          <p:cNvSpPr>
            <a:spLocks noGrp="1"/>
          </p:cNvSpPr>
          <p:nvPr>
            <p:ph type="sldNum" sz="quarter" idx="12"/>
          </p:nvPr>
        </p:nvSpPr>
        <p:spPr/>
        <p:txBody>
          <a:bodyPr/>
          <a:lstStyle/>
          <a:p>
            <a:fld id="{4D267013-DFFC-4352-B274-32112D0CCE19}" type="slidenum">
              <a:rPr lang="en-US" smtClean="0"/>
              <a:pPr/>
              <a:t>22</a:t>
            </a:fld>
            <a:endParaRPr lang="en-US" dirty="0"/>
          </a:p>
        </p:txBody>
      </p:sp>
    </p:spTree>
    <p:extLst>
      <p:ext uri="{BB962C8B-B14F-4D97-AF65-F5344CB8AC3E}">
        <p14:creationId xmlns:p14="http://schemas.microsoft.com/office/powerpoint/2010/main" val="647006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52C3A-F650-8843-8EA1-06B4FA0F5A84}"/>
              </a:ext>
            </a:extLst>
          </p:cNvPr>
          <p:cNvSpPr>
            <a:spLocks noGrp="1"/>
          </p:cNvSpPr>
          <p:nvPr>
            <p:ph type="title"/>
          </p:nvPr>
        </p:nvSpPr>
        <p:spPr/>
        <p:txBody>
          <a:bodyPr/>
          <a:lstStyle/>
          <a:p>
            <a:r>
              <a:rPr lang="en-US" dirty="0"/>
              <a:t>Understanding Outputs of GA</a:t>
            </a:r>
            <a:r>
              <a:rPr lang="en-US" baseline="30000" dirty="0"/>
              <a:t>2</a:t>
            </a:r>
            <a:r>
              <a:rPr lang="en-US" dirty="0"/>
              <a:t>M</a:t>
            </a:r>
          </a:p>
        </p:txBody>
      </p:sp>
      <p:pic>
        <p:nvPicPr>
          <p:cNvPr id="6" name="Content Placeholder 5">
            <a:extLst>
              <a:ext uri="{FF2B5EF4-FFF2-40B4-BE49-F238E27FC236}">
                <a16:creationId xmlns:a16="http://schemas.microsoft.com/office/drawing/2014/main" id="{7C1E6EFE-9170-6145-8AE2-90E3351C01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86000"/>
            <a:ext cx="9143999" cy="1613139"/>
          </a:xfrm>
        </p:spPr>
      </p:pic>
      <p:sp>
        <p:nvSpPr>
          <p:cNvPr id="4" name="Slide Number Placeholder 3">
            <a:extLst>
              <a:ext uri="{FF2B5EF4-FFF2-40B4-BE49-F238E27FC236}">
                <a16:creationId xmlns:a16="http://schemas.microsoft.com/office/drawing/2014/main" id="{03903C24-F283-3749-A427-E1FAE437CBB7}"/>
              </a:ext>
            </a:extLst>
          </p:cNvPr>
          <p:cNvSpPr>
            <a:spLocks noGrp="1"/>
          </p:cNvSpPr>
          <p:nvPr>
            <p:ph type="sldNum" sz="quarter" idx="12"/>
          </p:nvPr>
        </p:nvSpPr>
        <p:spPr/>
        <p:txBody>
          <a:bodyPr/>
          <a:lstStyle/>
          <a:p>
            <a:fld id="{4D267013-DFFC-4352-B274-32112D0CCE19}" type="slidenum">
              <a:rPr lang="en-US" smtClean="0"/>
              <a:pPr/>
              <a:t>23</a:t>
            </a:fld>
            <a:endParaRPr lang="en-US" dirty="0"/>
          </a:p>
        </p:txBody>
      </p:sp>
      <p:sp>
        <p:nvSpPr>
          <p:cNvPr id="8" name="TextBox 7">
            <a:extLst>
              <a:ext uri="{FF2B5EF4-FFF2-40B4-BE49-F238E27FC236}">
                <a16:creationId xmlns:a16="http://schemas.microsoft.com/office/drawing/2014/main" id="{4913E604-DA76-814F-8798-8005FB8F2DEB}"/>
              </a:ext>
            </a:extLst>
          </p:cNvPr>
          <p:cNvSpPr txBox="1"/>
          <p:nvPr/>
        </p:nvSpPr>
        <p:spPr>
          <a:xfrm>
            <a:off x="4724400" y="4114800"/>
            <a:ext cx="2654894" cy="1301382"/>
          </a:xfrm>
          <a:prstGeom prst="rect">
            <a:avLst/>
          </a:prstGeom>
          <a:noFill/>
        </p:spPr>
        <p:txBody>
          <a:bodyPr wrap="none" rtlCol="0">
            <a:spAutoFit/>
          </a:bodyPr>
          <a:lstStyle/>
          <a:p>
            <a:r>
              <a:rPr lang="en-US" dirty="0">
                <a:latin typeface="Helvetica Neue Light" charset="0"/>
                <a:ea typeface="Helvetica Neue Light" charset="0"/>
                <a:cs typeface="Helvetica Neue Light" charset="0"/>
              </a:rPr>
              <a:t>Blood Urea Nitrogen</a:t>
            </a:r>
          </a:p>
          <a:p>
            <a:r>
              <a:rPr lang="en-US" dirty="0">
                <a:latin typeface="Helvetica Neue Light" charset="0"/>
                <a:ea typeface="Helvetica Neue Light" charset="0"/>
                <a:cs typeface="Helvetica Neue Light" charset="0"/>
              </a:rPr>
              <a:t> </a:t>
            </a:r>
          </a:p>
          <a:p>
            <a:r>
              <a:rPr lang="en-US" dirty="0">
                <a:latin typeface="Helvetica Neue Light" charset="0"/>
                <a:ea typeface="Helvetica Neue Light" charset="0"/>
                <a:cs typeface="Helvetica Neue Light" charset="0"/>
              </a:rPr>
              <a:t>Normal value: 10 to 20</a:t>
            </a:r>
          </a:p>
          <a:p>
            <a:r>
              <a:rPr lang="en-US" dirty="0">
                <a:latin typeface="Helvetica Neue Light" charset="0"/>
                <a:ea typeface="Helvetica Neue Light" charset="0"/>
                <a:cs typeface="Helvetica Neue Light" charset="0"/>
              </a:rPr>
              <a:t>0 means not ordered</a:t>
            </a:r>
          </a:p>
        </p:txBody>
      </p:sp>
    </p:spTree>
    <p:extLst>
      <p:ext uri="{BB962C8B-B14F-4D97-AF65-F5344CB8AC3E}">
        <p14:creationId xmlns:p14="http://schemas.microsoft.com/office/powerpoint/2010/main" val="3645338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BE309-610A-C643-936D-DD40ED308B27}"/>
              </a:ext>
            </a:extLst>
          </p:cNvPr>
          <p:cNvSpPr>
            <a:spLocks noGrp="1"/>
          </p:cNvSpPr>
          <p:nvPr>
            <p:ph type="title"/>
          </p:nvPr>
        </p:nvSpPr>
        <p:spPr/>
        <p:txBody>
          <a:bodyPr/>
          <a:lstStyle/>
          <a:p>
            <a:r>
              <a:rPr lang="en-US" dirty="0"/>
              <a:t>Understanding Outputs of GA</a:t>
            </a:r>
            <a:r>
              <a:rPr lang="en-US" baseline="30000" dirty="0"/>
              <a:t>2</a:t>
            </a:r>
            <a:r>
              <a:rPr lang="en-US" dirty="0"/>
              <a:t>M</a:t>
            </a:r>
          </a:p>
        </p:txBody>
      </p:sp>
      <p:pic>
        <p:nvPicPr>
          <p:cNvPr id="6" name="Content Placeholder 5">
            <a:extLst>
              <a:ext uri="{FF2B5EF4-FFF2-40B4-BE49-F238E27FC236}">
                <a16:creationId xmlns:a16="http://schemas.microsoft.com/office/drawing/2014/main" id="{AC8F99A8-982C-624E-92CF-5E4C7216B0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9400" y="1981200"/>
            <a:ext cx="3289300" cy="2425700"/>
          </a:xfrm>
        </p:spPr>
      </p:pic>
      <p:sp>
        <p:nvSpPr>
          <p:cNvPr id="4" name="Slide Number Placeholder 3">
            <a:extLst>
              <a:ext uri="{FF2B5EF4-FFF2-40B4-BE49-F238E27FC236}">
                <a16:creationId xmlns:a16="http://schemas.microsoft.com/office/drawing/2014/main" id="{4FB81418-D4D1-9541-8A86-414033EE2AF6}"/>
              </a:ext>
            </a:extLst>
          </p:cNvPr>
          <p:cNvSpPr>
            <a:spLocks noGrp="1"/>
          </p:cNvSpPr>
          <p:nvPr>
            <p:ph type="sldNum" sz="quarter" idx="12"/>
          </p:nvPr>
        </p:nvSpPr>
        <p:spPr/>
        <p:txBody>
          <a:bodyPr/>
          <a:lstStyle/>
          <a:p>
            <a:fld id="{4D267013-DFFC-4352-B274-32112D0CCE19}" type="slidenum">
              <a:rPr lang="en-US" smtClean="0"/>
              <a:pPr/>
              <a:t>24</a:t>
            </a:fld>
            <a:endParaRPr lang="en-US" dirty="0"/>
          </a:p>
        </p:txBody>
      </p:sp>
      <p:sp>
        <p:nvSpPr>
          <p:cNvPr id="7" name="TextBox 6">
            <a:extLst>
              <a:ext uri="{FF2B5EF4-FFF2-40B4-BE49-F238E27FC236}">
                <a16:creationId xmlns:a16="http://schemas.microsoft.com/office/drawing/2014/main" id="{D2D9F31F-0B9E-5946-814D-12AF3FAAE562}"/>
              </a:ext>
            </a:extLst>
          </p:cNvPr>
          <p:cNvSpPr txBox="1"/>
          <p:nvPr/>
        </p:nvSpPr>
        <p:spPr>
          <a:xfrm>
            <a:off x="1302639" y="4884849"/>
            <a:ext cx="6322821" cy="394595"/>
          </a:xfrm>
          <a:prstGeom prst="rect">
            <a:avLst/>
          </a:prstGeom>
          <a:noFill/>
        </p:spPr>
        <p:txBody>
          <a:bodyPr wrap="none" rtlCol="0">
            <a:spAutoFit/>
          </a:bodyPr>
          <a:lstStyle/>
          <a:p>
            <a:r>
              <a:rPr lang="en-US" dirty="0">
                <a:latin typeface="Helvetica Neue Light" charset="0"/>
                <a:ea typeface="Helvetica Neue Light" charset="0"/>
                <a:cs typeface="Helvetica Neue Light" charset="0"/>
              </a:rPr>
              <a:t>Childhood cancers are associated with high risk of death</a:t>
            </a:r>
          </a:p>
        </p:txBody>
      </p:sp>
    </p:spTree>
    <p:extLst>
      <p:ext uri="{BB962C8B-B14F-4D97-AF65-F5344CB8AC3E}">
        <p14:creationId xmlns:p14="http://schemas.microsoft.com/office/powerpoint/2010/main" val="517667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B4CD1-CF4E-EA4E-925E-BFF5FD9FEBC0}"/>
              </a:ext>
            </a:extLst>
          </p:cNvPr>
          <p:cNvSpPr>
            <a:spLocks noGrp="1"/>
          </p:cNvSpPr>
          <p:nvPr>
            <p:ph type="title"/>
          </p:nvPr>
        </p:nvSpPr>
        <p:spPr/>
        <p:txBody>
          <a:bodyPr/>
          <a:lstStyle/>
          <a:p>
            <a:r>
              <a:rPr lang="en-US" dirty="0"/>
              <a:t>Roadmap</a:t>
            </a:r>
          </a:p>
        </p:txBody>
      </p:sp>
      <p:sp>
        <p:nvSpPr>
          <p:cNvPr id="3" name="Content Placeholder 2">
            <a:extLst>
              <a:ext uri="{FF2B5EF4-FFF2-40B4-BE49-F238E27FC236}">
                <a16:creationId xmlns:a16="http://schemas.microsoft.com/office/drawing/2014/main" id="{023EB74C-895E-DF4C-BB71-DB15E2EE3F61}"/>
              </a:ext>
            </a:extLst>
          </p:cNvPr>
          <p:cNvSpPr>
            <a:spLocks noGrp="1"/>
          </p:cNvSpPr>
          <p:nvPr>
            <p:ph idx="1"/>
          </p:nvPr>
        </p:nvSpPr>
        <p:spPr/>
        <p:txBody>
          <a:bodyPr/>
          <a:lstStyle/>
          <a:p>
            <a:r>
              <a:rPr lang="en-US" strike="sngStrike" dirty="0"/>
              <a:t>Motivation</a:t>
            </a:r>
          </a:p>
          <a:p>
            <a:endParaRPr lang="en-US" dirty="0"/>
          </a:p>
          <a:p>
            <a:r>
              <a:rPr lang="en-US" strike="sngStrike" dirty="0"/>
              <a:t>Intelligible Models </a:t>
            </a:r>
          </a:p>
          <a:p>
            <a:endParaRPr lang="en-US" dirty="0"/>
          </a:p>
          <a:p>
            <a:r>
              <a:rPr lang="en-US" strike="sngStrike" dirty="0"/>
              <a:t>Case study: Pneumonia risk</a:t>
            </a:r>
          </a:p>
          <a:p>
            <a:endParaRPr lang="en-US" dirty="0"/>
          </a:p>
          <a:p>
            <a:r>
              <a:rPr lang="en-US" b="1" dirty="0">
                <a:solidFill>
                  <a:srgbClr val="0000FF"/>
                </a:solidFill>
              </a:rPr>
              <a:t>Case study: 30 day readmission</a:t>
            </a:r>
          </a:p>
          <a:p>
            <a:endParaRPr lang="en-US" dirty="0"/>
          </a:p>
        </p:txBody>
      </p:sp>
      <p:sp>
        <p:nvSpPr>
          <p:cNvPr id="4" name="Slide Number Placeholder 3">
            <a:extLst>
              <a:ext uri="{FF2B5EF4-FFF2-40B4-BE49-F238E27FC236}">
                <a16:creationId xmlns:a16="http://schemas.microsoft.com/office/drawing/2014/main" id="{776E287C-74AE-FC4B-9BFD-86E62FADB409}"/>
              </a:ext>
            </a:extLst>
          </p:cNvPr>
          <p:cNvSpPr>
            <a:spLocks noGrp="1"/>
          </p:cNvSpPr>
          <p:nvPr>
            <p:ph type="sldNum" sz="quarter" idx="12"/>
          </p:nvPr>
        </p:nvSpPr>
        <p:spPr/>
        <p:txBody>
          <a:bodyPr/>
          <a:lstStyle/>
          <a:p>
            <a:fld id="{4D267013-DFFC-4352-B274-32112D0CCE19}" type="slidenum">
              <a:rPr lang="en-US" smtClean="0"/>
              <a:pPr/>
              <a:t>25</a:t>
            </a:fld>
            <a:endParaRPr lang="en-US" dirty="0"/>
          </a:p>
        </p:txBody>
      </p:sp>
    </p:spTree>
    <p:extLst>
      <p:ext uri="{BB962C8B-B14F-4D97-AF65-F5344CB8AC3E}">
        <p14:creationId xmlns:p14="http://schemas.microsoft.com/office/powerpoint/2010/main" val="144561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98E39-24A4-654D-9E9B-ED26E16DE9C9}"/>
              </a:ext>
            </a:extLst>
          </p:cNvPr>
          <p:cNvSpPr>
            <a:spLocks noGrp="1"/>
          </p:cNvSpPr>
          <p:nvPr>
            <p:ph type="title"/>
          </p:nvPr>
        </p:nvSpPr>
        <p:spPr/>
        <p:txBody>
          <a:bodyPr/>
          <a:lstStyle/>
          <a:p>
            <a:r>
              <a:rPr lang="en-US" dirty="0"/>
              <a:t>30 day readmission</a:t>
            </a:r>
          </a:p>
        </p:txBody>
      </p:sp>
      <p:sp>
        <p:nvSpPr>
          <p:cNvPr id="3" name="Content Placeholder 2">
            <a:extLst>
              <a:ext uri="{FF2B5EF4-FFF2-40B4-BE49-F238E27FC236}">
                <a16:creationId xmlns:a16="http://schemas.microsoft.com/office/drawing/2014/main" id="{1356BE88-554E-D14F-8327-312CC02F638D}"/>
              </a:ext>
            </a:extLst>
          </p:cNvPr>
          <p:cNvSpPr>
            <a:spLocks noGrp="1"/>
          </p:cNvSpPr>
          <p:nvPr>
            <p:ph idx="1"/>
          </p:nvPr>
        </p:nvSpPr>
        <p:spPr/>
        <p:txBody>
          <a:bodyPr>
            <a:normAutofit fontScale="92500" lnSpcReduction="10000"/>
          </a:bodyPr>
          <a:lstStyle/>
          <a:p>
            <a:r>
              <a:rPr lang="en-US" dirty="0"/>
              <a:t>195K patients in train, 100K patients in test</a:t>
            </a:r>
          </a:p>
          <a:p>
            <a:endParaRPr lang="en-US" dirty="0"/>
          </a:p>
          <a:p>
            <a:r>
              <a:rPr lang="en-US" dirty="0"/>
              <a:t>3956 features</a:t>
            </a:r>
          </a:p>
          <a:p>
            <a:endParaRPr lang="en-US" dirty="0"/>
          </a:p>
          <a:p>
            <a:r>
              <a:rPr lang="en-US" dirty="0"/>
              <a:t>Predict which patients are likely to be readmitted within 30 days of being released</a:t>
            </a:r>
          </a:p>
          <a:p>
            <a:endParaRPr lang="en-US" dirty="0"/>
          </a:p>
          <a:p>
            <a:r>
              <a:rPr lang="en-US" dirty="0"/>
              <a:t>Hospitals with high readmission rates are penalized financially</a:t>
            </a:r>
          </a:p>
          <a:p>
            <a:pPr lvl="1"/>
            <a:r>
              <a:rPr lang="en-US" dirty="0"/>
              <a:t>Did not provide adequate care earlier</a:t>
            </a:r>
          </a:p>
          <a:p>
            <a:pPr lvl="1"/>
            <a:endParaRPr lang="en-US" dirty="0"/>
          </a:p>
          <a:p>
            <a:r>
              <a:rPr lang="en-US" dirty="0"/>
              <a:t>8.91% of patients readmitted within 30 days</a:t>
            </a:r>
          </a:p>
        </p:txBody>
      </p:sp>
      <p:sp>
        <p:nvSpPr>
          <p:cNvPr id="4" name="Slide Number Placeholder 3">
            <a:extLst>
              <a:ext uri="{FF2B5EF4-FFF2-40B4-BE49-F238E27FC236}">
                <a16:creationId xmlns:a16="http://schemas.microsoft.com/office/drawing/2014/main" id="{F75F5935-43B2-8048-9E4C-5106D5D903CB}"/>
              </a:ext>
            </a:extLst>
          </p:cNvPr>
          <p:cNvSpPr>
            <a:spLocks noGrp="1"/>
          </p:cNvSpPr>
          <p:nvPr>
            <p:ph type="sldNum" sz="quarter" idx="12"/>
          </p:nvPr>
        </p:nvSpPr>
        <p:spPr/>
        <p:txBody>
          <a:bodyPr/>
          <a:lstStyle/>
          <a:p>
            <a:fld id="{4D267013-DFFC-4352-B274-32112D0CCE19}" type="slidenum">
              <a:rPr lang="en-US" smtClean="0"/>
              <a:pPr/>
              <a:t>26</a:t>
            </a:fld>
            <a:endParaRPr lang="en-US" dirty="0"/>
          </a:p>
        </p:txBody>
      </p:sp>
    </p:spTree>
    <p:extLst>
      <p:ext uri="{BB962C8B-B14F-4D97-AF65-F5344CB8AC3E}">
        <p14:creationId xmlns:p14="http://schemas.microsoft.com/office/powerpoint/2010/main" val="3470497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BEE4A-459C-6C49-B3FD-102E49DE6F4B}"/>
              </a:ext>
            </a:extLst>
          </p:cNvPr>
          <p:cNvSpPr>
            <a:spLocks noGrp="1"/>
          </p:cNvSpPr>
          <p:nvPr>
            <p:ph type="title"/>
          </p:nvPr>
        </p:nvSpPr>
        <p:spPr/>
        <p:txBody>
          <a:bodyPr/>
          <a:lstStyle/>
          <a:p>
            <a:r>
              <a:rPr lang="en-US" dirty="0"/>
              <a:t>AUC</a:t>
            </a:r>
          </a:p>
        </p:txBody>
      </p:sp>
      <p:pic>
        <p:nvPicPr>
          <p:cNvPr id="6" name="Content Placeholder 5">
            <a:extLst>
              <a:ext uri="{FF2B5EF4-FFF2-40B4-BE49-F238E27FC236}">
                <a16:creationId xmlns:a16="http://schemas.microsoft.com/office/drawing/2014/main" id="{9559DA9E-AAC8-D349-B77D-E99F460ABB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8024" y="2146300"/>
            <a:ext cx="2387600" cy="1917700"/>
          </a:xfrm>
        </p:spPr>
      </p:pic>
      <p:sp>
        <p:nvSpPr>
          <p:cNvPr id="4" name="Slide Number Placeholder 3">
            <a:extLst>
              <a:ext uri="{FF2B5EF4-FFF2-40B4-BE49-F238E27FC236}">
                <a16:creationId xmlns:a16="http://schemas.microsoft.com/office/drawing/2014/main" id="{2F216696-AB41-324C-B5F6-3810CA174223}"/>
              </a:ext>
            </a:extLst>
          </p:cNvPr>
          <p:cNvSpPr>
            <a:spLocks noGrp="1"/>
          </p:cNvSpPr>
          <p:nvPr>
            <p:ph type="sldNum" sz="quarter" idx="12"/>
          </p:nvPr>
        </p:nvSpPr>
        <p:spPr/>
        <p:txBody>
          <a:bodyPr/>
          <a:lstStyle/>
          <a:p>
            <a:fld id="{4D267013-DFFC-4352-B274-32112D0CCE19}" type="slidenum">
              <a:rPr lang="en-US" smtClean="0"/>
              <a:pPr/>
              <a:t>27</a:t>
            </a:fld>
            <a:endParaRPr lang="en-US" dirty="0"/>
          </a:p>
        </p:txBody>
      </p:sp>
      <p:pic>
        <p:nvPicPr>
          <p:cNvPr id="8" name="Picture 7">
            <a:extLst>
              <a:ext uri="{FF2B5EF4-FFF2-40B4-BE49-F238E27FC236}">
                <a16:creationId xmlns:a16="http://schemas.microsoft.com/office/drawing/2014/main" id="{8851479B-549C-DC4D-9E3C-9B119D4327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2146300"/>
            <a:ext cx="1600200" cy="1968500"/>
          </a:xfrm>
          <a:prstGeom prst="rect">
            <a:avLst/>
          </a:prstGeom>
        </p:spPr>
      </p:pic>
    </p:spTree>
    <p:extLst>
      <p:ext uri="{BB962C8B-B14F-4D97-AF65-F5344CB8AC3E}">
        <p14:creationId xmlns:p14="http://schemas.microsoft.com/office/powerpoint/2010/main" val="3667737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68848-565F-864C-8D57-09AC981A0653}"/>
              </a:ext>
            </a:extLst>
          </p:cNvPr>
          <p:cNvSpPr>
            <a:spLocks noGrp="1"/>
          </p:cNvSpPr>
          <p:nvPr>
            <p:ph type="title"/>
          </p:nvPr>
        </p:nvSpPr>
        <p:spPr/>
        <p:txBody>
          <a:bodyPr/>
          <a:lstStyle/>
          <a:p>
            <a:r>
              <a:rPr lang="en-US" dirty="0"/>
              <a:t>Patient level insights</a:t>
            </a:r>
          </a:p>
        </p:txBody>
      </p:sp>
      <p:pic>
        <p:nvPicPr>
          <p:cNvPr id="6" name="Content Placeholder 5">
            <a:extLst>
              <a:ext uri="{FF2B5EF4-FFF2-40B4-BE49-F238E27FC236}">
                <a16:creationId xmlns:a16="http://schemas.microsoft.com/office/drawing/2014/main" id="{2BDC5003-31B3-414C-ACA2-7E78E28E73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4028" y="1288148"/>
            <a:ext cx="1396572" cy="5181600"/>
          </a:xfrm>
        </p:spPr>
      </p:pic>
      <p:sp>
        <p:nvSpPr>
          <p:cNvPr id="4" name="Slide Number Placeholder 3">
            <a:extLst>
              <a:ext uri="{FF2B5EF4-FFF2-40B4-BE49-F238E27FC236}">
                <a16:creationId xmlns:a16="http://schemas.microsoft.com/office/drawing/2014/main" id="{BF73D93D-C375-D341-A22D-057CF3254E8D}"/>
              </a:ext>
            </a:extLst>
          </p:cNvPr>
          <p:cNvSpPr>
            <a:spLocks noGrp="1"/>
          </p:cNvSpPr>
          <p:nvPr>
            <p:ph type="sldNum" sz="quarter" idx="12"/>
          </p:nvPr>
        </p:nvSpPr>
        <p:spPr/>
        <p:txBody>
          <a:bodyPr/>
          <a:lstStyle/>
          <a:p>
            <a:fld id="{4D267013-DFFC-4352-B274-32112D0CCE19}" type="slidenum">
              <a:rPr lang="en-US" smtClean="0"/>
              <a:pPr/>
              <a:t>28</a:t>
            </a:fld>
            <a:endParaRPr lang="en-US" dirty="0"/>
          </a:p>
        </p:txBody>
      </p:sp>
      <p:sp>
        <p:nvSpPr>
          <p:cNvPr id="11" name="TextBox 10">
            <a:extLst>
              <a:ext uri="{FF2B5EF4-FFF2-40B4-BE49-F238E27FC236}">
                <a16:creationId xmlns:a16="http://schemas.microsoft.com/office/drawing/2014/main" id="{27F4B0A6-C921-474F-8A85-5C9004A1B6AE}"/>
              </a:ext>
            </a:extLst>
          </p:cNvPr>
          <p:cNvSpPr txBox="1"/>
          <p:nvPr/>
        </p:nvSpPr>
        <p:spPr>
          <a:xfrm>
            <a:off x="301452" y="5333999"/>
            <a:ext cx="1883849" cy="394595"/>
          </a:xfrm>
          <a:prstGeom prst="rect">
            <a:avLst/>
          </a:prstGeom>
          <a:noFill/>
        </p:spPr>
        <p:txBody>
          <a:bodyPr wrap="none" rtlCol="0">
            <a:spAutoFit/>
          </a:bodyPr>
          <a:lstStyle/>
          <a:p>
            <a:r>
              <a:rPr lang="en-US" dirty="0">
                <a:latin typeface="Helvetica Neue Light" charset="0"/>
                <a:ea typeface="Helvetica Neue Light" charset="0"/>
                <a:cs typeface="Helvetica Neue Light" charset="0"/>
              </a:rPr>
              <a:t>p(risk) = 0.9326</a:t>
            </a:r>
          </a:p>
        </p:txBody>
      </p:sp>
      <p:sp>
        <p:nvSpPr>
          <p:cNvPr id="14" name="TextBox 13">
            <a:extLst>
              <a:ext uri="{FF2B5EF4-FFF2-40B4-BE49-F238E27FC236}">
                <a16:creationId xmlns:a16="http://schemas.microsoft.com/office/drawing/2014/main" id="{9C0B8685-9FA4-5942-BBBE-A999824E6C67}"/>
              </a:ext>
            </a:extLst>
          </p:cNvPr>
          <p:cNvSpPr txBox="1"/>
          <p:nvPr/>
        </p:nvSpPr>
        <p:spPr>
          <a:xfrm>
            <a:off x="60176" y="2728697"/>
            <a:ext cx="3366884" cy="1301382"/>
          </a:xfrm>
          <a:prstGeom prst="rect">
            <a:avLst/>
          </a:prstGeom>
          <a:noFill/>
        </p:spPr>
        <p:txBody>
          <a:bodyPr wrap="none" rtlCol="0">
            <a:spAutoFit/>
          </a:bodyPr>
          <a:lstStyle/>
          <a:p>
            <a:pPr marL="457200" indent="-457200">
              <a:buAutoNum type="arabicPeriod"/>
            </a:pPr>
            <a:r>
              <a:rPr lang="en-US" dirty="0">
                <a:latin typeface="Helvetica Neue Light" charset="0"/>
                <a:ea typeface="Helvetica Neue Light" charset="0"/>
                <a:cs typeface="Helvetica Neue Light" charset="0"/>
              </a:rPr>
              <a:t>Lots of admissions</a:t>
            </a:r>
          </a:p>
          <a:p>
            <a:pPr marL="457200" indent="-457200">
              <a:buAutoNum type="arabicPeriod"/>
            </a:pPr>
            <a:r>
              <a:rPr lang="en-US" dirty="0">
                <a:latin typeface="Helvetica Neue Light" charset="0"/>
                <a:ea typeface="Helvetica Neue Light" charset="0"/>
                <a:cs typeface="Helvetica Neue Light" charset="0"/>
              </a:rPr>
              <a:t>Received lot of</a:t>
            </a:r>
          </a:p>
          <a:p>
            <a:r>
              <a:rPr lang="en-US" dirty="0" err="1">
                <a:latin typeface="Helvetica Neue Light" charset="0"/>
                <a:ea typeface="Helvetica Neue Light" charset="0"/>
                <a:cs typeface="Helvetica Neue Light" charset="0"/>
              </a:rPr>
              <a:t>Amoxycilin</a:t>
            </a:r>
            <a:r>
              <a:rPr lang="en-US" dirty="0">
                <a:latin typeface="Helvetica Neue Light" charset="0"/>
                <a:ea typeface="Helvetica Neue Light" charset="0"/>
                <a:cs typeface="Helvetica Neue Light" charset="0"/>
              </a:rPr>
              <a:t> (strep/pneumonia)</a:t>
            </a:r>
          </a:p>
          <a:p>
            <a:r>
              <a:rPr lang="en-US" dirty="0">
                <a:latin typeface="Helvetica Neue Light" charset="0"/>
                <a:ea typeface="Helvetica Neue Light" charset="0"/>
                <a:cs typeface="Helvetica Neue Light" charset="0"/>
              </a:rPr>
              <a:t>3. Verapamil (hypertension)</a:t>
            </a:r>
          </a:p>
        </p:txBody>
      </p:sp>
    </p:spTree>
    <p:extLst>
      <p:ext uri="{BB962C8B-B14F-4D97-AF65-F5344CB8AC3E}">
        <p14:creationId xmlns:p14="http://schemas.microsoft.com/office/powerpoint/2010/main" val="3584200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3CE19-1366-D14F-B44B-269EADF75CDA}"/>
              </a:ext>
            </a:extLst>
          </p:cNvPr>
          <p:cNvSpPr>
            <a:spLocks noGrp="1"/>
          </p:cNvSpPr>
          <p:nvPr>
            <p:ph type="title"/>
          </p:nvPr>
        </p:nvSpPr>
        <p:spPr/>
        <p:txBody>
          <a:bodyPr/>
          <a:lstStyle/>
          <a:p>
            <a:r>
              <a:rPr lang="en-US" dirty="0"/>
              <a:t>Patient level insights</a:t>
            </a:r>
          </a:p>
        </p:txBody>
      </p:sp>
      <p:sp>
        <p:nvSpPr>
          <p:cNvPr id="3" name="Content Placeholder 2">
            <a:extLst>
              <a:ext uri="{FF2B5EF4-FFF2-40B4-BE49-F238E27FC236}">
                <a16:creationId xmlns:a16="http://schemas.microsoft.com/office/drawing/2014/main" id="{F4CA416B-C8AE-A341-B197-DCB01980CBB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DF79409-DA00-B04E-B945-941506D3245D}"/>
              </a:ext>
            </a:extLst>
          </p:cNvPr>
          <p:cNvSpPr>
            <a:spLocks noGrp="1"/>
          </p:cNvSpPr>
          <p:nvPr>
            <p:ph type="sldNum" sz="quarter" idx="12"/>
          </p:nvPr>
        </p:nvSpPr>
        <p:spPr/>
        <p:txBody>
          <a:bodyPr/>
          <a:lstStyle/>
          <a:p>
            <a:fld id="{4D267013-DFFC-4352-B274-32112D0CCE19}" type="slidenum">
              <a:rPr lang="en-US" smtClean="0"/>
              <a:pPr/>
              <a:t>29</a:t>
            </a:fld>
            <a:endParaRPr lang="en-US" dirty="0"/>
          </a:p>
        </p:txBody>
      </p:sp>
      <p:pic>
        <p:nvPicPr>
          <p:cNvPr id="5" name="Picture 4">
            <a:extLst>
              <a:ext uri="{FF2B5EF4-FFF2-40B4-BE49-F238E27FC236}">
                <a16:creationId xmlns:a16="http://schemas.microsoft.com/office/drawing/2014/main" id="{192A4EA9-7CC4-AC44-BE65-AC62B3B17C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1447800"/>
            <a:ext cx="1436716" cy="5181600"/>
          </a:xfrm>
          <a:prstGeom prst="rect">
            <a:avLst/>
          </a:prstGeom>
        </p:spPr>
      </p:pic>
      <p:sp>
        <p:nvSpPr>
          <p:cNvPr id="6" name="TextBox 5">
            <a:extLst>
              <a:ext uri="{FF2B5EF4-FFF2-40B4-BE49-F238E27FC236}">
                <a16:creationId xmlns:a16="http://schemas.microsoft.com/office/drawing/2014/main" id="{187D4564-9227-5243-AEBF-21B74165FD6F}"/>
              </a:ext>
            </a:extLst>
          </p:cNvPr>
          <p:cNvSpPr txBox="1"/>
          <p:nvPr/>
        </p:nvSpPr>
        <p:spPr>
          <a:xfrm>
            <a:off x="6553201" y="5493651"/>
            <a:ext cx="1883849" cy="394595"/>
          </a:xfrm>
          <a:prstGeom prst="rect">
            <a:avLst/>
          </a:prstGeom>
          <a:noFill/>
        </p:spPr>
        <p:txBody>
          <a:bodyPr wrap="none" rtlCol="0">
            <a:spAutoFit/>
          </a:bodyPr>
          <a:lstStyle/>
          <a:p>
            <a:r>
              <a:rPr lang="en-US" dirty="0">
                <a:latin typeface="Helvetica Neue Light" charset="0"/>
                <a:ea typeface="Helvetica Neue Light" charset="0"/>
                <a:cs typeface="Helvetica Neue Light" charset="0"/>
              </a:rPr>
              <a:t>p(risk) = 0.0873</a:t>
            </a:r>
          </a:p>
        </p:txBody>
      </p:sp>
      <p:sp>
        <p:nvSpPr>
          <p:cNvPr id="7" name="TextBox 6">
            <a:extLst>
              <a:ext uri="{FF2B5EF4-FFF2-40B4-BE49-F238E27FC236}">
                <a16:creationId xmlns:a16="http://schemas.microsoft.com/office/drawing/2014/main" id="{0ABA4F9C-7959-F04D-B0EB-3062EFD33333}"/>
              </a:ext>
            </a:extLst>
          </p:cNvPr>
          <p:cNvSpPr txBox="1"/>
          <p:nvPr/>
        </p:nvSpPr>
        <p:spPr>
          <a:xfrm>
            <a:off x="6237316" y="2888349"/>
            <a:ext cx="3020892" cy="1301382"/>
          </a:xfrm>
          <a:prstGeom prst="rect">
            <a:avLst/>
          </a:prstGeom>
          <a:noFill/>
        </p:spPr>
        <p:txBody>
          <a:bodyPr wrap="none" rtlCol="0">
            <a:spAutoFit/>
          </a:bodyPr>
          <a:lstStyle/>
          <a:p>
            <a:r>
              <a:rPr lang="en-US" dirty="0">
                <a:latin typeface="Helvetica Neue Light" charset="0"/>
                <a:ea typeface="Helvetica Neue Light" charset="0"/>
                <a:cs typeface="Helvetica Neue Light" charset="0"/>
              </a:rPr>
              <a:t>1. Post menopausal</a:t>
            </a:r>
          </a:p>
          <a:p>
            <a:r>
              <a:rPr lang="en-US" dirty="0">
                <a:latin typeface="Helvetica Neue Light" charset="0"/>
                <a:ea typeface="Helvetica Neue Light" charset="0"/>
                <a:cs typeface="Helvetica Neue Light" charset="0"/>
              </a:rPr>
              <a:t>2. Cancers that </a:t>
            </a:r>
          </a:p>
          <a:p>
            <a:r>
              <a:rPr lang="en-US" dirty="0">
                <a:latin typeface="Helvetica Neue Light" charset="0"/>
                <a:ea typeface="Helvetica Neue Light" charset="0"/>
                <a:cs typeface="Helvetica Neue Light" charset="0"/>
              </a:rPr>
              <a:t>respond well to treatment</a:t>
            </a:r>
          </a:p>
          <a:p>
            <a:r>
              <a:rPr lang="en-US" dirty="0">
                <a:latin typeface="Helvetica Neue Light" charset="0"/>
                <a:ea typeface="Helvetica Neue Light" charset="0"/>
                <a:cs typeface="Helvetica Neue Light" charset="0"/>
              </a:rPr>
              <a:t>3. Not hospitalized much</a:t>
            </a:r>
          </a:p>
        </p:txBody>
      </p:sp>
      <p:pic>
        <p:nvPicPr>
          <p:cNvPr id="8" name="Content Placeholder 5">
            <a:extLst>
              <a:ext uri="{FF2B5EF4-FFF2-40B4-BE49-F238E27FC236}">
                <a16:creationId xmlns:a16="http://schemas.microsoft.com/office/drawing/2014/main" id="{D9C94B1B-E873-7143-9960-E62494DC59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4028" y="1447800"/>
            <a:ext cx="1396572" cy="5181600"/>
          </a:xfrm>
          <a:prstGeom prst="rect">
            <a:avLst/>
          </a:prstGeom>
        </p:spPr>
      </p:pic>
      <p:sp>
        <p:nvSpPr>
          <p:cNvPr id="9" name="TextBox 8">
            <a:extLst>
              <a:ext uri="{FF2B5EF4-FFF2-40B4-BE49-F238E27FC236}">
                <a16:creationId xmlns:a16="http://schemas.microsoft.com/office/drawing/2014/main" id="{73BC6F11-41BF-464E-A330-5B4B475662BC}"/>
              </a:ext>
            </a:extLst>
          </p:cNvPr>
          <p:cNvSpPr txBox="1"/>
          <p:nvPr/>
        </p:nvSpPr>
        <p:spPr>
          <a:xfrm>
            <a:off x="301452" y="5493651"/>
            <a:ext cx="1883849" cy="394595"/>
          </a:xfrm>
          <a:prstGeom prst="rect">
            <a:avLst/>
          </a:prstGeom>
          <a:noFill/>
        </p:spPr>
        <p:txBody>
          <a:bodyPr wrap="none" rtlCol="0">
            <a:spAutoFit/>
          </a:bodyPr>
          <a:lstStyle/>
          <a:p>
            <a:r>
              <a:rPr lang="en-US" dirty="0">
                <a:latin typeface="Helvetica Neue Light" charset="0"/>
                <a:ea typeface="Helvetica Neue Light" charset="0"/>
                <a:cs typeface="Helvetica Neue Light" charset="0"/>
              </a:rPr>
              <a:t>p(risk) = 0.9326</a:t>
            </a:r>
          </a:p>
        </p:txBody>
      </p:sp>
      <p:sp>
        <p:nvSpPr>
          <p:cNvPr id="10" name="TextBox 9">
            <a:extLst>
              <a:ext uri="{FF2B5EF4-FFF2-40B4-BE49-F238E27FC236}">
                <a16:creationId xmlns:a16="http://schemas.microsoft.com/office/drawing/2014/main" id="{57052DAC-5EEA-3445-8DDD-9F4D037518C8}"/>
              </a:ext>
            </a:extLst>
          </p:cNvPr>
          <p:cNvSpPr txBox="1"/>
          <p:nvPr/>
        </p:nvSpPr>
        <p:spPr>
          <a:xfrm>
            <a:off x="60176" y="2888349"/>
            <a:ext cx="3366884" cy="1301382"/>
          </a:xfrm>
          <a:prstGeom prst="rect">
            <a:avLst/>
          </a:prstGeom>
          <a:noFill/>
        </p:spPr>
        <p:txBody>
          <a:bodyPr wrap="none" rtlCol="0">
            <a:spAutoFit/>
          </a:bodyPr>
          <a:lstStyle/>
          <a:p>
            <a:pPr marL="457200" indent="-457200">
              <a:buAutoNum type="arabicPeriod"/>
            </a:pPr>
            <a:r>
              <a:rPr lang="en-US" dirty="0">
                <a:latin typeface="Helvetica Neue Light" charset="0"/>
                <a:ea typeface="Helvetica Neue Light" charset="0"/>
                <a:cs typeface="Helvetica Neue Light" charset="0"/>
              </a:rPr>
              <a:t>Lots of admissions</a:t>
            </a:r>
          </a:p>
          <a:p>
            <a:pPr marL="457200" indent="-457200">
              <a:buAutoNum type="arabicPeriod"/>
            </a:pPr>
            <a:r>
              <a:rPr lang="en-US" dirty="0">
                <a:latin typeface="Helvetica Neue Light" charset="0"/>
                <a:ea typeface="Helvetica Neue Light" charset="0"/>
                <a:cs typeface="Helvetica Neue Light" charset="0"/>
              </a:rPr>
              <a:t>Received lot of</a:t>
            </a:r>
          </a:p>
          <a:p>
            <a:r>
              <a:rPr lang="en-US" dirty="0" err="1">
                <a:latin typeface="Helvetica Neue Light" charset="0"/>
                <a:ea typeface="Helvetica Neue Light" charset="0"/>
                <a:cs typeface="Helvetica Neue Light" charset="0"/>
              </a:rPr>
              <a:t>Amoxycilin</a:t>
            </a:r>
            <a:r>
              <a:rPr lang="en-US" dirty="0">
                <a:latin typeface="Helvetica Neue Light" charset="0"/>
                <a:ea typeface="Helvetica Neue Light" charset="0"/>
                <a:cs typeface="Helvetica Neue Light" charset="0"/>
              </a:rPr>
              <a:t> (strep/pneumonia)</a:t>
            </a:r>
          </a:p>
          <a:p>
            <a:r>
              <a:rPr lang="en-US" dirty="0">
                <a:latin typeface="Helvetica Neue Light" charset="0"/>
                <a:ea typeface="Helvetica Neue Light" charset="0"/>
                <a:cs typeface="Helvetica Neue Light" charset="0"/>
              </a:rPr>
              <a:t>3. Verapamil (hypertension)</a:t>
            </a:r>
          </a:p>
        </p:txBody>
      </p:sp>
    </p:spTree>
    <p:extLst>
      <p:ext uri="{BB962C8B-B14F-4D97-AF65-F5344CB8AC3E}">
        <p14:creationId xmlns:p14="http://schemas.microsoft.com/office/powerpoint/2010/main" val="3225515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6647" y="1189749"/>
            <a:ext cx="7690705" cy="1961783"/>
          </a:xfrm>
        </p:spPr>
        <p:txBody>
          <a:bodyPr>
            <a:noAutofit/>
          </a:bodyPr>
          <a:lstStyle/>
          <a:p>
            <a:br>
              <a:rPr lang="en-US" sz="3534" dirty="0"/>
            </a:br>
            <a:r>
              <a:rPr lang="en-US" sz="3534" dirty="0"/>
              <a:t>Generalized Additive Models</a:t>
            </a:r>
          </a:p>
        </p:txBody>
      </p:sp>
      <p:cxnSp>
        <p:nvCxnSpPr>
          <p:cNvPr id="8" name="Straight Connector 7"/>
          <p:cNvCxnSpPr>
            <a:cxnSpLocks/>
          </p:cNvCxnSpPr>
          <p:nvPr/>
        </p:nvCxnSpPr>
        <p:spPr>
          <a:xfrm>
            <a:off x="76200" y="4429125"/>
            <a:ext cx="8991600" cy="0"/>
          </a:xfrm>
          <a:prstGeom prst="line">
            <a:avLst/>
          </a:prstGeom>
          <a:ln w="76200" cap="sq">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60074"/>
      </p:ext>
    </p:extLst>
  </p:cSld>
  <p:clrMapOvr>
    <a:masterClrMapping/>
  </p:clrMapOvr>
  <p:transition advTm="16244"/>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B4CD1-CF4E-EA4E-925E-BFF5FD9FEBC0}"/>
              </a:ext>
            </a:extLst>
          </p:cNvPr>
          <p:cNvSpPr>
            <a:spLocks noGrp="1"/>
          </p:cNvSpPr>
          <p:nvPr>
            <p:ph type="title"/>
          </p:nvPr>
        </p:nvSpPr>
        <p:spPr/>
        <p:txBody>
          <a:bodyPr/>
          <a:lstStyle/>
          <a:p>
            <a:r>
              <a:rPr lang="en-US" dirty="0"/>
              <a:t>Roadmap</a:t>
            </a:r>
          </a:p>
        </p:txBody>
      </p:sp>
      <p:sp>
        <p:nvSpPr>
          <p:cNvPr id="3" name="Content Placeholder 2">
            <a:extLst>
              <a:ext uri="{FF2B5EF4-FFF2-40B4-BE49-F238E27FC236}">
                <a16:creationId xmlns:a16="http://schemas.microsoft.com/office/drawing/2014/main" id="{023EB74C-895E-DF4C-BB71-DB15E2EE3F61}"/>
              </a:ext>
            </a:extLst>
          </p:cNvPr>
          <p:cNvSpPr>
            <a:spLocks noGrp="1"/>
          </p:cNvSpPr>
          <p:nvPr>
            <p:ph idx="1"/>
          </p:nvPr>
        </p:nvSpPr>
        <p:spPr/>
        <p:txBody>
          <a:bodyPr/>
          <a:lstStyle/>
          <a:p>
            <a:r>
              <a:rPr lang="en-US" strike="sngStrike" dirty="0"/>
              <a:t>Motivation</a:t>
            </a:r>
          </a:p>
          <a:p>
            <a:endParaRPr lang="en-US" dirty="0"/>
          </a:p>
          <a:p>
            <a:r>
              <a:rPr lang="en-US" strike="sngStrike" dirty="0"/>
              <a:t>Intelligible Models </a:t>
            </a:r>
          </a:p>
          <a:p>
            <a:endParaRPr lang="en-US" dirty="0"/>
          </a:p>
          <a:p>
            <a:r>
              <a:rPr lang="en-US" strike="sngStrike" dirty="0"/>
              <a:t>Case study: Pneumonia risk</a:t>
            </a:r>
          </a:p>
          <a:p>
            <a:endParaRPr lang="en-US" dirty="0"/>
          </a:p>
          <a:p>
            <a:r>
              <a:rPr lang="en-US" strike="sngStrike" dirty="0"/>
              <a:t>Case study: 30 day readmission</a:t>
            </a:r>
          </a:p>
          <a:p>
            <a:pPr marL="0" indent="0">
              <a:buNone/>
            </a:pPr>
            <a:endParaRPr lang="en-US" dirty="0"/>
          </a:p>
        </p:txBody>
      </p:sp>
      <p:sp>
        <p:nvSpPr>
          <p:cNvPr id="4" name="Slide Number Placeholder 3">
            <a:extLst>
              <a:ext uri="{FF2B5EF4-FFF2-40B4-BE49-F238E27FC236}">
                <a16:creationId xmlns:a16="http://schemas.microsoft.com/office/drawing/2014/main" id="{776E287C-74AE-FC4B-9BFD-86E62FADB409}"/>
              </a:ext>
            </a:extLst>
          </p:cNvPr>
          <p:cNvSpPr>
            <a:spLocks noGrp="1"/>
          </p:cNvSpPr>
          <p:nvPr>
            <p:ph type="sldNum" sz="quarter" idx="12"/>
          </p:nvPr>
        </p:nvSpPr>
        <p:spPr/>
        <p:txBody>
          <a:bodyPr/>
          <a:lstStyle/>
          <a:p>
            <a:fld id="{4D267013-DFFC-4352-B274-32112D0CCE19}" type="slidenum">
              <a:rPr lang="en-US" smtClean="0"/>
              <a:pPr/>
              <a:t>30</a:t>
            </a:fld>
            <a:endParaRPr lang="en-US" dirty="0"/>
          </a:p>
        </p:txBody>
      </p:sp>
    </p:spTree>
    <p:extLst>
      <p:ext uri="{BB962C8B-B14F-4D97-AF65-F5344CB8AC3E}">
        <p14:creationId xmlns:p14="http://schemas.microsoft.com/office/powerpoint/2010/main" val="2875927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EA543-A4CA-C04D-94C0-C37D80D1EC10}"/>
              </a:ext>
            </a:extLst>
          </p:cNvPr>
          <p:cNvSpPr>
            <a:spLocks noGrp="1"/>
          </p:cNvSpPr>
          <p:nvPr>
            <p:ph type="title"/>
          </p:nvPr>
        </p:nvSpPr>
        <p:spPr/>
        <p:txBody>
          <a:bodyPr/>
          <a:lstStyle/>
          <a:p>
            <a:r>
              <a:rPr lang="en-US" dirty="0"/>
              <a:t>How to Interpret Risk Scores?</a:t>
            </a:r>
          </a:p>
        </p:txBody>
      </p:sp>
      <p:sp>
        <p:nvSpPr>
          <p:cNvPr id="3" name="Content Placeholder 2">
            <a:extLst>
              <a:ext uri="{FF2B5EF4-FFF2-40B4-BE49-F238E27FC236}">
                <a16:creationId xmlns:a16="http://schemas.microsoft.com/office/drawing/2014/main" id="{055293E3-C6E5-D64F-91B5-74B74B645FC3}"/>
              </a:ext>
            </a:extLst>
          </p:cNvPr>
          <p:cNvSpPr>
            <a:spLocks noGrp="1"/>
          </p:cNvSpPr>
          <p:nvPr>
            <p:ph idx="1"/>
          </p:nvPr>
        </p:nvSpPr>
        <p:spPr/>
        <p:txBody>
          <a:bodyPr/>
          <a:lstStyle/>
          <a:p>
            <a:r>
              <a:rPr lang="en-US" dirty="0"/>
              <a:t>Each term returns a risk score</a:t>
            </a:r>
          </a:p>
          <a:p>
            <a:pPr lvl="1"/>
            <a:r>
              <a:rPr lang="en-US" dirty="0"/>
              <a:t>Probability = 1/(1 + </a:t>
            </a:r>
            <a:r>
              <a:rPr lang="en-US" dirty="0" err="1"/>
              <a:t>exp</a:t>
            </a:r>
            <a:r>
              <a:rPr lang="en-US" dirty="0"/>
              <a:t>(-1 * total risk score))</a:t>
            </a:r>
          </a:p>
          <a:p>
            <a:endParaRPr lang="en-US" dirty="0"/>
          </a:p>
          <a:p>
            <a:r>
              <a:rPr lang="en-US" dirty="0"/>
              <a:t>Pneumonia and 30 day readmission have baseline rates near 0.1 </a:t>
            </a:r>
            <a:r>
              <a:rPr lang="en-US" dirty="0">
                <a:sym typeface="Wingdings" pitchFamily="2" charset="2"/>
              </a:rPr>
              <a:t> baseline risk score =    -2.197</a:t>
            </a:r>
          </a:p>
          <a:p>
            <a:endParaRPr lang="en-US" dirty="0">
              <a:sym typeface="Wingdings" pitchFamily="2" charset="2"/>
            </a:endParaRPr>
          </a:p>
          <a:p>
            <a:r>
              <a:rPr lang="en-US" dirty="0">
                <a:sym typeface="Wingdings" pitchFamily="2" charset="2"/>
              </a:rPr>
              <a:t>Patients above baseline risk have higher probability of death/readmission</a:t>
            </a:r>
          </a:p>
          <a:p>
            <a:endParaRPr lang="en-US" dirty="0">
              <a:sym typeface="Wingdings" pitchFamily="2" charset="2"/>
            </a:endParaRPr>
          </a:p>
          <a:p>
            <a:endParaRPr lang="en-US" dirty="0">
              <a:sym typeface="Wingdings" pitchFamily="2" charset="2"/>
            </a:endParaRPr>
          </a:p>
          <a:p>
            <a:endParaRPr lang="en-US" dirty="0">
              <a:sym typeface="Wingdings" pitchFamily="2" charset="2"/>
            </a:endParaRPr>
          </a:p>
          <a:p>
            <a:endParaRPr lang="en-US" dirty="0">
              <a:sym typeface="Wingdings" pitchFamily="2" charset="2"/>
            </a:endParaRPr>
          </a:p>
          <a:p>
            <a:endParaRPr lang="en-US" dirty="0"/>
          </a:p>
          <a:p>
            <a:endParaRPr lang="en-US" dirty="0"/>
          </a:p>
        </p:txBody>
      </p:sp>
      <p:sp>
        <p:nvSpPr>
          <p:cNvPr id="4" name="Slide Number Placeholder 3">
            <a:extLst>
              <a:ext uri="{FF2B5EF4-FFF2-40B4-BE49-F238E27FC236}">
                <a16:creationId xmlns:a16="http://schemas.microsoft.com/office/drawing/2014/main" id="{E6364F9E-4592-354E-9FA1-712B00CADBF9}"/>
              </a:ext>
            </a:extLst>
          </p:cNvPr>
          <p:cNvSpPr>
            <a:spLocks noGrp="1"/>
          </p:cNvSpPr>
          <p:nvPr>
            <p:ph type="sldNum" sz="quarter" idx="12"/>
          </p:nvPr>
        </p:nvSpPr>
        <p:spPr/>
        <p:txBody>
          <a:bodyPr/>
          <a:lstStyle/>
          <a:p>
            <a:fld id="{4D267013-DFFC-4352-B274-32112D0CCE19}" type="slidenum">
              <a:rPr lang="en-US" smtClean="0"/>
              <a:pPr/>
              <a:t>31</a:t>
            </a:fld>
            <a:endParaRPr lang="en-US" dirty="0"/>
          </a:p>
        </p:txBody>
      </p:sp>
    </p:spTree>
    <p:extLst>
      <p:ext uri="{BB962C8B-B14F-4D97-AF65-F5344CB8AC3E}">
        <p14:creationId xmlns:p14="http://schemas.microsoft.com/office/powerpoint/2010/main" val="1989806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06E40-06ED-C74F-8866-C40C032B3C0C}"/>
              </a:ext>
            </a:extLst>
          </p:cNvPr>
          <p:cNvSpPr>
            <a:spLocks noGrp="1"/>
          </p:cNvSpPr>
          <p:nvPr>
            <p:ph type="title"/>
          </p:nvPr>
        </p:nvSpPr>
        <p:spPr/>
        <p:txBody>
          <a:bodyPr/>
          <a:lstStyle/>
          <a:p>
            <a:r>
              <a:rPr lang="en-US" dirty="0"/>
              <a:t>Modularity</a:t>
            </a:r>
          </a:p>
        </p:txBody>
      </p:sp>
      <p:sp>
        <p:nvSpPr>
          <p:cNvPr id="3" name="Content Placeholder 2">
            <a:extLst>
              <a:ext uri="{FF2B5EF4-FFF2-40B4-BE49-F238E27FC236}">
                <a16:creationId xmlns:a16="http://schemas.microsoft.com/office/drawing/2014/main" id="{FABC8DE5-999B-0141-B9A0-0CFABAEFEF0D}"/>
              </a:ext>
            </a:extLst>
          </p:cNvPr>
          <p:cNvSpPr>
            <a:spLocks noGrp="1"/>
          </p:cNvSpPr>
          <p:nvPr>
            <p:ph idx="1"/>
          </p:nvPr>
        </p:nvSpPr>
        <p:spPr/>
        <p:txBody>
          <a:bodyPr/>
          <a:lstStyle/>
          <a:p>
            <a:r>
              <a:rPr lang="en-US" dirty="0"/>
              <a:t>Bias term + contributions of individual features + contributions of pairwise interactions</a:t>
            </a:r>
          </a:p>
          <a:p>
            <a:endParaRPr lang="en-US" dirty="0"/>
          </a:p>
          <a:p>
            <a:endParaRPr lang="en-US" dirty="0"/>
          </a:p>
          <a:p>
            <a:r>
              <a:rPr lang="en-US" dirty="0"/>
              <a:t>This structure helps us clearly understand the model</a:t>
            </a:r>
          </a:p>
        </p:txBody>
      </p:sp>
      <p:sp>
        <p:nvSpPr>
          <p:cNvPr id="4" name="Slide Number Placeholder 3">
            <a:extLst>
              <a:ext uri="{FF2B5EF4-FFF2-40B4-BE49-F238E27FC236}">
                <a16:creationId xmlns:a16="http://schemas.microsoft.com/office/drawing/2014/main" id="{DD537B9F-EC69-8146-BA50-1BBA262F4C1C}"/>
              </a:ext>
            </a:extLst>
          </p:cNvPr>
          <p:cNvSpPr>
            <a:spLocks noGrp="1"/>
          </p:cNvSpPr>
          <p:nvPr>
            <p:ph type="sldNum" sz="quarter" idx="12"/>
          </p:nvPr>
        </p:nvSpPr>
        <p:spPr/>
        <p:txBody>
          <a:bodyPr/>
          <a:lstStyle/>
          <a:p>
            <a:fld id="{4D267013-DFFC-4352-B274-32112D0CCE19}" type="slidenum">
              <a:rPr lang="en-US" smtClean="0"/>
              <a:pPr/>
              <a:t>32</a:t>
            </a:fld>
            <a:endParaRPr lang="en-US" dirty="0"/>
          </a:p>
        </p:txBody>
      </p:sp>
    </p:spTree>
    <p:extLst>
      <p:ext uri="{BB962C8B-B14F-4D97-AF65-F5344CB8AC3E}">
        <p14:creationId xmlns:p14="http://schemas.microsoft.com/office/powerpoint/2010/main" val="2046797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75F3D-B5F7-4D44-BE06-8E87756476A6}"/>
              </a:ext>
            </a:extLst>
          </p:cNvPr>
          <p:cNvSpPr>
            <a:spLocks noGrp="1"/>
          </p:cNvSpPr>
          <p:nvPr>
            <p:ph type="title"/>
          </p:nvPr>
        </p:nvSpPr>
        <p:spPr/>
        <p:txBody>
          <a:bodyPr/>
          <a:lstStyle/>
          <a:p>
            <a:r>
              <a:rPr lang="en-US" dirty="0"/>
              <a:t>Sorting Terms By Importance</a:t>
            </a:r>
          </a:p>
        </p:txBody>
      </p:sp>
      <p:sp>
        <p:nvSpPr>
          <p:cNvPr id="3" name="Content Placeholder 2">
            <a:extLst>
              <a:ext uri="{FF2B5EF4-FFF2-40B4-BE49-F238E27FC236}">
                <a16:creationId xmlns:a16="http://schemas.microsoft.com/office/drawing/2014/main" id="{FB4E3F1F-0FCD-F240-8EBB-E79CD80F57BB}"/>
              </a:ext>
            </a:extLst>
          </p:cNvPr>
          <p:cNvSpPr>
            <a:spLocks noGrp="1"/>
          </p:cNvSpPr>
          <p:nvPr>
            <p:ph idx="1"/>
          </p:nvPr>
        </p:nvSpPr>
        <p:spPr/>
        <p:txBody>
          <a:bodyPr/>
          <a:lstStyle/>
          <a:p>
            <a:r>
              <a:rPr lang="en-US" dirty="0"/>
              <a:t>For each patient, we can compute which term is resulting in what risk score</a:t>
            </a:r>
          </a:p>
          <a:p>
            <a:endParaRPr lang="en-US" dirty="0"/>
          </a:p>
          <a:p>
            <a:r>
              <a:rPr lang="en-US" dirty="0"/>
              <a:t>Rank terms based on the values of risk score</a:t>
            </a:r>
          </a:p>
          <a:p>
            <a:endParaRPr lang="en-US" dirty="0"/>
          </a:p>
          <a:p>
            <a:r>
              <a:rPr lang="en-US" dirty="0"/>
              <a:t>This ranking tells us which features are contributing to the risk of each patient</a:t>
            </a:r>
          </a:p>
        </p:txBody>
      </p:sp>
      <p:sp>
        <p:nvSpPr>
          <p:cNvPr id="4" name="Slide Number Placeholder 3">
            <a:extLst>
              <a:ext uri="{FF2B5EF4-FFF2-40B4-BE49-F238E27FC236}">
                <a16:creationId xmlns:a16="http://schemas.microsoft.com/office/drawing/2014/main" id="{492BFA70-41F7-4B4F-ADD9-AE75B4B8FC27}"/>
              </a:ext>
            </a:extLst>
          </p:cNvPr>
          <p:cNvSpPr>
            <a:spLocks noGrp="1"/>
          </p:cNvSpPr>
          <p:nvPr>
            <p:ph type="sldNum" sz="quarter" idx="12"/>
          </p:nvPr>
        </p:nvSpPr>
        <p:spPr/>
        <p:txBody>
          <a:bodyPr/>
          <a:lstStyle/>
          <a:p>
            <a:fld id="{4D267013-DFFC-4352-B274-32112D0CCE19}" type="slidenum">
              <a:rPr lang="en-US" smtClean="0"/>
              <a:pPr/>
              <a:t>33</a:t>
            </a:fld>
            <a:endParaRPr lang="en-US" dirty="0"/>
          </a:p>
        </p:txBody>
      </p:sp>
    </p:spTree>
    <p:extLst>
      <p:ext uri="{BB962C8B-B14F-4D97-AF65-F5344CB8AC3E}">
        <p14:creationId xmlns:p14="http://schemas.microsoft.com/office/powerpoint/2010/main" val="2318682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2DCAB-C345-2B43-ACC4-487BFD1FF1C3}"/>
              </a:ext>
            </a:extLst>
          </p:cNvPr>
          <p:cNvSpPr>
            <a:spLocks noGrp="1"/>
          </p:cNvSpPr>
          <p:nvPr>
            <p:ph type="title"/>
          </p:nvPr>
        </p:nvSpPr>
        <p:spPr/>
        <p:txBody>
          <a:bodyPr/>
          <a:lstStyle/>
          <a:p>
            <a:r>
              <a:rPr lang="en-US" dirty="0"/>
              <a:t>Feature Shaping vs. Expert Discretization</a:t>
            </a:r>
          </a:p>
        </p:txBody>
      </p:sp>
      <p:sp>
        <p:nvSpPr>
          <p:cNvPr id="3" name="Content Placeholder 2">
            <a:extLst>
              <a:ext uri="{FF2B5EF4-FFF2-40B4-BE49-F238E27FC236}">
                <a16:creationId xmlns:a16="http://schemas.microsoft.com/office/drawing/2014/main" id="{F0E0DF6E-3C34-674F-B3C6-BE1A86543BAE}"/>
              </a:ext>
            </a:extLst>
          </p:cNvPr>
          <p:cNvSpPr>
            <a:spLocks noGrp="1"/>
          </p:cNvSpPr>
          <p:nvPr>
            <p:ph idx="1"/>
          </p:nvPr>
        </p:nvSpPr>
        <p:spPr/>
        <p:txBody>
          <a:bodyPr/>
          <a:lstStyle/>
          <a:p>
            <a:r>
              <a:rPr lang="en-US" dirty="0"/>
              <a:t>Instead of GAMs learning function shapes, experts could also provide inputs by discretizing features</a:t>
            </a:r>
          </a:p>
          <a:p>
            <a:endParaRPr lang="en-US" dirty="0"/>
          </a:p>
          <a:p>
            <a:r>
              <a:rPr lang="en-US" dirty="0"/>
              <a:t>Expert discretized features were used for logistic regression model</a:t>
            </a:r>
          </a:p>
          <a:p>
            <a:endParaRPr lang="en-US" dirty="0"/>
          </a:p>
          <a:p>
            <a:r>
              <a:rPr lang="en-US" dirty="0"/>
              <a:t>However, GAMs outperformed LR indicating that feature shaping is valuable </a:t>
            </a:r>
          </a:p>
        </p:txBody>
      </p:sp>
      <p:sp>
        <p:nvSpPr>
          <p:cNvPr id="4" name="Slide Number Placeholder 3">
            <a:extLst>
              <a:ext uri="{FF2B5EF4-FFF2-40B4-BE49-F238E27FC236}">
                <a16:creationId xmlns:a16="http://schemas.microsoft.com/office/drawing/2014/main" id="{0CA08614-7181-A84A-83B1-4C659F6F1722}"/>
              </a:ext>
            </a:extLst>
          </p:cNvPr>
          <p:cNvSpPr>
            <a:spLocks noGrp="1"/>
          </p:cNvSpPr>
          <p:nvPr>
            <p:ph type="sldNum" sz="quarter" idx="12"/>
          </p:nvPr>
        </p:nvSpPr>
        <p:spPr/>
        <p:txBody>
          <a:bodyPr/>
          <a:lstStyle/>
          <a:p>
            <a:fld id="{4D267013-DFFC-4352-B274-32112D0CCE19}" type="slidenum">
              <a:rPr lang="en-US" smtClean="0"/>
              <a:pPr/>
              <a:t>34</a:t>
            </a:fld>
            <a:endParaRPr lang="en-US" dirty="0"/>
          </a:p>
        </p:txBody>
      </p:sp>
    </p:spTree>
    <p:extLst>
      <p:ext uri="{BB962C8B-B14F-4D97-AF65-F5344CB8AC3E}">
        <p14:creationId xmlns:p14="http://schemas.microsoft.com/office/powerpoint/2010/main" val="963177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A4CEF-D30F-DE40-A9F8-777D32635567}"/>
              </a:ext>
            </a:extLst>
          </p:cNvPr>
          <p:cNvSpPr>
            <a:spLocks noGrp="1"/>
          </p:cNvSpPr>
          <p:nvPr>
            <p:ph type="title"/>
          </p:nvPr>
        </p:nvSpPr>
        <p:spPr/>
        <p:txBody>
          <a:bodyPr/>
          <a:lstStyle/>
          <a:p>
            <a:r>
              <a:rPr lang="en-US" dirty="0"/>
              <a:t>Correlation </a:t>
            </a:r>
            <a:r>
              <a:rPr lang="en-US" dirty="0">
                <a:sym typeface="Wingdings" pitchFamily="2" charset="2"/>
              </a:rPr>
              <a:t>!= Causation</a:t>
            </a:r>
            <a:endParaRPr lang="en-US" dirty="0"/>
          </a:p>
        </p:txBody>
      </p:sp>
      <p:sp>
        <p:nvSpPr>
          <p:cNvPr id="3" name="Content Placeholder 2">
            <a:extLst>
              <a:ext uri="{FF2B5EF4-FFF2-40B4-BE49-F238E27FC236}">
                <a16:creationId xmlns:a16="http://schemas.microsoft.com/office/drawing/2014/main" id="{E5FED6B1-7412-154D-AA65-2D14B4066B19}"/>
              </a:ext>
            </a:extLst>
          </p:cNvPr>
          <p:cNvSpPr>
            <a:spLocks noGrp="1"/>
          </p:cNvSpPr>
          <p:nvPr>
            <p:ph idx="1"/>
          </p:nvPr>
        </p:nvSpPr>
        <p:spPr/>
        <p:txBody>
          <a:bodyPr/>
          <a:lstStyle/>
          <a:p>
            <a:r>
              <a:rPr lang="en-US" dirty="0"/>
              <a:t>GAMs and GA</a:t>
            </a:r>
            <a:r>
              <a:rPr lang="en-US" baseline="30000" dirty="0"/>
              <a:t>2</a:t>
            </a:r>
            <a:r>
              <a:rPr lang="en-US" dirty="0"/>
              <a:t>Ms are intelligible</a:t>
            </a:r>
          </a:p>
          <a:p>
            <a:endParaRPr lang="en-US" dirty="0"/>
          </a:p>
          <a:p>
            <a:r>
              <a:rPr lang="en-US" dirty="0"/>
              <a:t>But, they are not causal </a:t>
            </a:r>
          </a:p>
          <a:p>
            <a:endParaRPr lang="en-US" dirty="0"/>
          </a:p>
          <a:p>
            <a:r>
              <a:rPr lang="en-US" dirty="0"/>
              <a:t>What we see in plots are associations captures from the data but are not causal implications</a:t>
            </a:r>
          </a:p>
          <a:p>
            <a:endParaRPr lang="en-US" dirty="0"/>
          </a:p>
          <a:p>
            <a:r>
              <a:rPr lang="en-US" dirty="0"/>
              <a:t>It is often easy to confuse intelligibility of predictive models with causality</a:t>
            </a:r>
          </a:p>
          <a:p>
            <a:pPr lvl="1"/>
            <a:r>
              <a:rPr lang="en-US" dirty="0"/>
              <a:t>Please don’t make that mistake!</a:t>
            </a:r>
          </a:p>
        </p:txBody>
      </p:sp>
      <p:sp>
        <p:nvSpPr>
          <p:cNvPr id="4" name="Slide Number Placeholder 3">
            <a:extLst>
              <a:ext uri="{FF2B5EF4-FFF2-40B4-BE49-F238E27FC236}">
                <a16:creationId xmlns:a16="http://schemas.microsoft.com/office/drawing/2014/main" id="{0E7F60EC-DA67-3640-BCFE-F3E8A6071916}"/>
              </a:ext>
            </a:extLst>
          </p:cNvPr>
          <p:cNvSpPr>
            <a:spLocks noGrp="1"/>
          </p:cNvSpPr>
          <p:nvPr>
            <p:ph type="sldNum" sz="quarter" idx="12"/>
          </p:nvPr>
        </p:nvSpPr>
        <p:spPr/>
        <p:txBody>
          <a:bodyPr/>
          <a:lstStyle/>
          <a:p>
            <a:fld id="{4D267013-DFFC-4352-B274-32112D0CCE19}" type="slidenum">
              <a:rPr lang="en-US" smtClean="0"/>
              <a:pPr/>
              <a:t>35</a:t>
            </a:fld>
            <a:endParaRPr lang="en-US" dirty="0"/>
          </a:p>
        </p:txBody>
      </p:sp>
    </p:spTree>
    <p:extLst>
      <p:ext uri="{BB962C8B-B14F-4D97-AF65-F5344CB8AC3E}">
        <p14:creationId xmlns:p14="http://schemas.microsoft.com/office/powerpoint/2010/main" val="19363240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6647" y="1189749"/>
            <a:ext cx="7690705" cy="1961783"/>
          </a:xfrm>
        </p:spPr>
        <p:txBody>
          <a:bodyPr>
            <a:noAutofit/>
          </a:bodyPr>
          <a:lstStyle/>
          <a:p>
            <a:r>
              <a:rPr lang="en-US" sz="3534" dirty="0"/>
              <a:t>Prototype Based Approaches</a:t>
            </a:r>
          </a:p>
        </p:txBody>
      </p:sp>
      <p:cxnSp>
        <p:nvCxnSpPr>
          <p:cNvPr id="8" name="Straight Connector 7"/>
          <p:cNvCxnSpPr>
            <a:cxnSpLocks/>
          </p:cNvCxnSpPr>
          <p:nvPr/>
        </p:nvCxnSpPr>
        <p:spPr>
          <a:xfrm>
            <a:off x="76200" y="4429125"/>
            <a:ext cx="8991600" cy="0"/>
          </a:xfrm>
          <a:prstGeom prst="line">
            <a:avLst/>
          </a:prstGeom>
          <a:ln w="76200" cap="sq">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5339467"/>
      </p:ext>
    </p:extLst>
  </p:cSld>
  <p:clrMapOvr>
    <a:masterClrMapping/>
  </p:clrMapOvr>
  <p:transition advTm="16244"/>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EAD25-DB44-9140-8BF4-04797847B1A8}"/>
              </a:ext>
            </a:extLst>
          </p:cNvPr>
          <p:cNvSpPr>
            <a:spLocks noGrp="1"/>
          </p:cNvSpPr>
          <p:nvPr>
            <p:ph type="ctrTitle"/>
          </p:nvPr>
        </p:nvSpPr>
        <p:spPr>
          <a:xfrm>
            <a:off x="762000" y="4267200"/>
            <a:ext cx="7772400" cy="1470026"/>
          </a:xfrm>
        </p:spPr>
        <p:txBody>
          <a:bodyPr/>
          <a:lstStyle/>
          <a:p>
            <a:r>
              <a:rPr lang="en-US" dirty="0"/>
              <a:t>Deep Learning for Case-Based Reasoning through Prototypes</a:t>
            </a:r>
          </a:p>
        </p:txBody>
      </p:sp>
      <p:pic>
        <p:nvPicPr>
          <p:cNvPr id="6" name="Picture 5">
            <a:extLst>
              <a:ext uri="{FF2B5EF4-FFF2-40B4-BE49-F238E27FC236}">
                <a16:creationId xmlns:a16="http://schemas.microsoft.com/office/drawing/2014/main" id="{59058C47-C797-5545-8E07-83FCA3B69CCA}"/>
              </a:ext>
            </a:extLst>
          </p:cNvPr>
          <p:cNvPicPr>
            <a:picLocks noChangeAspect="1"/>
          </p:cNvPicPr>
          <p:nvPr/>
        </p:nvPicPr>
        <p:blipFill>
          <a:blip r:embed="rId2"/>
          <a:stretch>
            <a:fillRect/>
          </a:stretch>
        </p:blipFill>
        <p:spPr>
          <a:xfrm>
            <a:off x="3009900" y="457200"/>
            <a:ext cx="3276600" cy="3276600"/>
          </a:xfrm>
          <a:prstGeom prst="rect">
            <a:avLst/>
          </a:prstGeom>
        </p:spPr>
      </p:pic>
      <p:sp>
        <p:nvSpPr>
          <p:cNvPr id="7" name="TextBox 6">
            <a:extLst>
              <a:ext uri="{FF2B5EF4-FFF2-40B4-BE49-F238E27FC236}">
                <a16:creationId xmlns:a16="http://schemas.microsoft.com/office/drawing/2014/main" id="{2CC24BA2-37C4-1642-A735-63779DB61611}"/>
              </a:ext>
            </a:extLst>
          </p:cNvPr>
          <p:cNvSpPr txBox="1"/>
          <p:nvPr/>
        </p:nvSpPr>
        <p:spPr>
          <a:xfrm>
            <a:off x="419100" y="5876031"/>
            <a:ext cx="8115300" cy="394595"/>
          </a:xfrm>
          <a:prstGeom prst="rect">
            <a:avLst/>
          </a:prstGeom>
          <a:noFill/>
        </p:spPr>
        <p:txBody>
          <a:bodyPr wrap="square" rtlCol="0">
            <a:spAutoFit/>
          </a:bodyPr>
          <a:lstStyle/>
          <a:p>
            <a:pPr algn="r"/>
            <a:r>
              <a:rPr lang="en-US" dirty="0">
                <a:latin typeface="Helvetica Neue Light" charset="0"/>
                <a:ea typeface="Helvetica Neue Light" charset="0"/>
                <a:cs typeface="Helvetica Neue Light" charset="0"/>
              </a:rPr>
              <a:t>Oscar Li, Hao Liu, </a:t>
            </a:r>
            <a:r>
              <a:rPr lang="en-US" dirty="0" err="1">
                <a:latin typeface="Helvetica Neue Light" charset="0"/>
                <a:ea typeface="Helvetica Neue Light" charset="0"/>
                <a:cs typeface="Helvetica Neue Light" charset="0"/>
              </a:rPr>
              <a:t>Chaofan</a:t>
            </a:r>
            <a:r>
              <a:rPr lang="en-US" dirty="0">
                <a:latin typeface="Helvetica Neue Light" charset="0"/>
                <a:ea typeface="Helvetica Neue Light" charset="0"/>
                <a:cs typeface="Helvetica Neue Light" charset="0"/>
              </a:rPr>
              <a:t> Chen, Cynthia Rudin</a:t>
            </a:r>
          </a:p>
        </p:txBody>
      </p:sp>
    </p:spTree>
    <p:extLst>
      <p:ext uri="{BB962C8B-B14F-4D97-AF65-F5344CB8AC3E}">
        <p14:creationId xmlns:p14="http://schemas.microsoft.com/office/powerpoint/2010/main" val="29430053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C4700-5D78-0B4E-9615-BCC21F8A702E}"/>
              </a:ext>
            </a:extLst>
          </p:cNvPr>
          <p:cNvSpPr>
            <a:spLocks noGrp="1"/>
          </p:cNvSpPr>
          <p:nvPr>
            <p:ph type="title"/>
          </p:nvPr>
        </p:nvSpPr>
        <p:spPr/>
        <p:txBody>
          <a:bodyPr/>
          <a:lstStyle/>
          <a:p>
            <a:r>
              <a:rPr lang="en-US" dirty="0"/>
              <a:t>Contributions</a:t>
            </a:r>
          </a:p>
        </p:txBody>
      </p:sp>
      <p:sp>
        <p:nvSpPr>
          <p:cNvPr id="3" name="Content Placeholder 2">
            <a:extLst>
              <a:ext uri="{FF2B5EF4-FFF2-40B4-BE49-F238E27FC236}">
                <a16:creationId xmlns:a16="http://schemas.microsoft.com/office/drawing/2014/main" id="{B26C010D-DA51-C142-9911-CAEDF594BC85}"/>
              </a:ext>
            </a:extLst>
          </p:cNvPr>
          <p:cNvSpPr>
            <a:spLocks noGrp="1"/>
          </p:cNvSpPr>
          <p:nvPr>
            <p:ph idx="1"/>
          </p:nvPr>
        </p:nvSpPr>
        <p:spPr>
          <a:xfrm>
            <a:off x="457200" y="1498601"/>
            <a:ext cx="8458199" cy="5181600"/>
          </a:xfrm>
        </p:spPr>
        <p:txBody>
          <a:bodyPr/>
          <a:lstStyle/>
          <a:p>
            <a:r>
              <a:rPr lang="en-US" dirty="0"/>
              <a:t>Proposed and developed </a:t>
            </a:r>
            <a:r>
              <a:rPr lang="en-US" dirty="0">
                <a:solidFill>
                  <a:srgbClr val="0000FF"/>
                </a:solidFill>
              </a:rPr>
              <a:t>a novel network architecture for deep learning</a:t>
            </a:r>
          </a:p>
          <a:p>
            <a:endParaRPr lang="en-US" dirty="0"/>
          </a:p>
          <a:p>
            <a:r>
              <a:rPr lang="en-US" dirty="0">
                <a:solidFill>
                  <a:srgbClr val="0000FF"/>
                </a:solidFill>
              </a:rPr>
              <a:t>Explains its own reasoning </a:t>
            </a:r>
            <a:r>
              <a:rPr lang="en-US" dirty="0"/>
              <a:t>for each prediction</a:t>
            </a:r>
          </a:p>
          <a:p>
            <a:endParaRPr lang="en-US" dirty="0"/>
          </a:p>
          <a:p>
            <a:r>
              <a:rPr lang="en-US" dirty="0">
                <a:solidFill>
                  <a:srgbClr val="0000FF"/>
                </a:solidFill>
              </a:rPr>
              <a:t>Not post-hoc </a:t>
            </a:r>
            <a:r>
              <a:rPr lang="en-US" dirty="0"/>
              <a:t>explanations</a:t>
            </a:r>
          </a:p>
          <a:p>
            <a:endParaRPr lang="en-US" dirty="0"/>
          </a:p>
          <a:p>
            <a:r>
              <a:rPr lang="en-US" dirty="0"/>
              <a:t>Prototypes learned during training </a:t>
            </a:r>
          </a:p>
          <a:p>
            <a:pPr lvl="1"/>
            <a:r>
              <a:rPr lang="en-US" dirty="0">
                <a:solidFill>
                  <a:srgbClr val="0000FF"/>
                </a:solidFill>
              </a:rPr>
              <a:t>Explanations are faithful to what the network computes</a:t>
            </a:r>
          </a:p>
        </p:txBody>
      </p:sp>
      <p:sp>
        <p:nvSpPr>
          <p:cNvPr id="4" name="Slide Number Placeholder 3">
            <a:extLst>
              <a:ext uri="{FF2B5EF4-FFF2-40B4-BE49-F238E27FC236}">
                <a16:creationId xmlns:a16="http://schemas.microsoft.com/office/drawing/2014/main" id="{7CF4FBAC-40FA-044A-AB2C-F51AE056C4CF}"/>
              </a:ext>
            </a:extLst>
          </p:cNvPr>
          <p:cNvSpPr>
            <a:spLocks noGrp="1"/>
          </p:cNvSpPr>
          <p:nvPr>
            <p:ph type="sldNum" sz="quarter" idx="12"/>
          </p:nvPr>
        </p:nvSpPr>
        <p:spPr/>
        <p:txBody>
          <a:bodyPr/>
          <a:lstStyle/>
          <a:p>
            <a:fld id="{4D267013-DFFC-4352-B274-32112D0CCE19}" type="slidenum">
              <a:rPr lang="en-US" smtClean="0"/>
              <a:pPr/>
              <a:t>38</a:t>
            </a:fld>
            <a:endParaRPr lang="en-US" dirty="0"/>
          </a:p>
        </p:txBody>
      </p:sp>
    </p:spTree>
    <p:extLst>
      <p:ext uri="{BB962C8B-B14F-4D97-AF65-F5344CB8AC3E}">
        <p14:creationId xmlns:p14="http://schemas.microsoft.com/office/powerpoint/2010/main" val="36004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0C8A2-7856-6B49-9EB1-0BF1A3DCACC9}"/>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5FC77DA6-C53F-3F48-B3C4-5BD1D03D29E6}"/>
              </a:ext>
            </a:extLst>
          </p:cNvPr>
          <p:cNvSpPr>
            <a:spLocks noGrp="1"/>
          </p:cNvSpPr>
          <p:nvPr>
            <p:ph idx="1"/>
          </p:nvPr>
        </p:nvSpPr>
        <p:spPr/>
        <p:txBody>
          <a:bodyPr>
            <a:normAutofit/>
          </a:bodyPr>
          <a:lstStyle/>
          <a:p>
            <a:r>
              <a:rPr lang="en-US" dirty="0"/>
              <a:t>ML models are increasingly deployed to answer societal questions </a:t>
            </a:r>
            <a:r>
              <a:rPr lang="en-US" dirty="0">
                <a:sym typeface="Wingdings" pitchFamily="2" charset="2"/>
              </a:rPr>
              <a:t></a:t>
            </a:r>
            <a:r>
              <a:rPr lang="en-US" dirty="0"/>
              <a:t> interpretability/transparency</a:t>
            </a:r>
          </a:p>
          <a:p>
            <a:endParaRPr lang="en-US" dirty="0"/>
          </a:p>
          <a:p>
            <a:r>
              <a:rPr lang="en-US" dirty="0"/>
              <a:t>Radiology: Lack of transparency poses challenges to FDA approval for deep learning models</a:t>
            </a:r>
          </a:p>
          <a:p>
            <a:endParaRPr lang="en-US" dirty="0"/>
          </a:p>
          <a:p>
            <a:r>
              <a:rPr lang="en-US" dirty="0"/>
              <a:t>Neural nets are particularly difficult to understand because of the high degree of non-linearity </a:t>
            </a:r>
          </a:p>
        </p:txBody>
      </p:sp>
      <p:sp>
        <p:nvSpPr>
          <p:cNvPr id="4" name="Slide Number Placeholder 3">
            <a:extLst>
              <a:ext uri="{FF2B5EF4-FFF2-40B4-BE49-F238E27FC236}">
                <a16:creationId xmlns:a16="http://schemas.microsoft.com/office/drawing/2014/main" id="{BAD8CA41-2BB9-964F-9133-C6B407DB762E}"/>
              </a:ext>
            </a:extLst>
          </p:cNvPr>
          <p:cNvSpPr>
            <a:spLocks noGrp="1"/>
          </p:cNvSpPr>
          <p:nvPr>
            <p:ph type="sldNum" sz="quarter" idx="12"/>
          </p:nvPr>
        </p:nvSpPr>
        <p:spPr/>
        <p:txBody>
          <a:bodyPr/>
          <a:lstStyle/>
          <a:p>
            <a:fld id="{4D267013-DFFC-4352-B274-32112D0CCE19}" type="slidenum">
              <a:rPr lang="en-US" smtClean="0"/>
              <a:pPr/>
              <a:t>39</a:t>
            </a:fld>
            <a:endParaRPr lang="en-US" dirty="0"/>
          </a:p>
        </p:txBody>
      </p:sp>
    </p:spTree>
    <p:extLst>
      <p:ext uri="{BB962C8B-B14F-4D97-AF65-F5344CB8AC3E}">
        <p14:creationId xmlns:p14="http://schemas.microsoft.com/office/powerpoint/2010/main" val="186427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EAD25-DB44-9140-8BF4-04797847B1A8}"/>
              </a:ext>
            </a:extLst>
          </p:cNvPr>
          <p:cNvSpPr>
            <a:spLocks noGrp="1"/>
          </p:cNvSpPr>
          <p:nvPr>
            <p:ph type="ctrTitle"/>
          </p:nvPr>
        </p:nvSpPr>
        <p:spPr>
          <a:xfrm>
            <a:off x="0" y="4267200"/>
            <a:ext cx="9144000" cy="1470026"/>
          </a:xfrm>
        </p:spPr>
        <p:txBody>
          <a:bodyPr/>
          <a:lstStyle/>
          <a:p>
            <a:r>
              <a:rPr lang="en-US" sz="4800" dirty="0"/>
              <a:t>Intelligible Models for HealthCare</a:t>
            </a:r>
          </a:p>
        </p:txBody>
      </p:sp>
      <p:pic>
        <p:nvPicPr>
          <p:cNvPr id="6" name="Picture 5">
            <a:extLst>
              <a:ext uri="{FF2B5EF4-FFF2-40B4-BE49-F238E27FC236}">
                <a16:creationId xmlns:a16="http://schemas.microsoft.com/office/drawing/2014/main" id="{59058C47-C797-5545-8E07-83FCA3B69CCA}"/>
              </a:ext>
            </a:extLst>
          </p:cNvPr>
          <p:cNvPicPr>
            <a:picLocks noChangeAspect="1"/>
          </p:cNvPicPr>
          <p:nvPr/>
        </p:nvPicPr>
        <p:blipFill>
          <a:blip r:embed="rId2"/>
          <a:stretch>
            <a:fillRect/>
          </a:stretch>
        </p:blipFill>
        <p:spPr>
          <a:xfrm>
            <a:off x="3009900" y="457200"/>
            <a:ext cx="3276600" cy="3276600"/>
          </a:xfrm>
          <a:prstGeom prst="rect">
            <a:avLst/>
          </a:prstGeom>
        </p:spPr>
      </p:pic>
      <p:sp>
        <p:nvSpPr>
          <p:cNvPr id="7" name="TextBox 6">
            <a:extLst>
              <a:ext uri="{FF2B5EF4-FFF2-40B4-BE49-F238E27FC236}">
                <a16:creationId xmlns:a16="http://schemas.microsoft.com/office/drawing/2014/main" id="{2CC24BA2-37C4-1642-A735-63779DB61611}"/>
              </a:ext>
            </a:extLst>
          </p:cNvPr>
          <p:cNvSpPr txBox="1"/>
          <p:nvPr/>
        </p:nvSpPr>
        <p:spPr>
          <a:xfrm>
            <a:off x="419100" y="5876031"/>
            <a:ext cx="8115300" cy="394595"/>
          </a:xfrm>
          <a:prstGeom prst="rect">
            <a:avLst/>
          </a:prstGeom>
          <a:noFill/>
        </p:spPr>
        <p:txBody>
          <a:bodyPr wrap="square" rtlCol="0">
            <a:spAutoFit/>
          </a:bodyPr>
          <a:lstStyle/>
          <a:p>
            <a:pPr algn="r"/>
            <a:r>
              <a:rPr lang="en-US" dirty="0">
                <a:latin typeface="Helvetica Neue Light" charset="0"/>
                <a:ea typeface="Helvetica Neue Light" charset="0"/>
                <a:cs typeface="Helvetica Neue Light" charset="0"/>
              </a:rPr>
              <a:t>Caruana et. al.</a:t>
            </a:r>
          </a:p>
        </p:txBody>
      </p:sp>
    </p:spTree>
    <p:extLst>
      <p:ext uri="{BB962C8B-B14F-4D97-AF65-F5344CB8AC3E}">
        <p14:creationId xmlns:p14="http://schemas.microsoft.com/office/powerpoint/2010/main" val="31581660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0C8A2-7856-6B49-9EB1-0BF1A3DCACC9}"/>
              </a:ext>
            </a:extLst>
          </p:cNvPr>
          <p:cNvSpPr>
            <a:spLocks noGrp="1"/>
          </p:cNvSpPr>
          <p:nvPr>
            <p:ph type="title"/>
          </p:nvPr>
        </p:nvSpPr>
        <p:spPr/>
        <p:txBody>
          <a:bodyPr/>
          <a:lstStyle/>
          <a:p>
            <a:r>
              <a:rPr lang="en-US" dirty="0"/>
              <a:t>Related Work: Post-hoc explanations</a:t>
            </a:r>
          </a:p>
        </p:txBody>
      </p:sp>
      <p:sp>
        <p:nvSpPr>
          <p:cNvPr id="3" name="Content Placeholder 2">
            <a:extLst>
              <a:ext uri="{FF2B5EF4-FFF2-40B4-BE49-F238E27FC236}">
                <a16:creationId xmlns:a16="http://schemas.microsoft.com/office/drawing/2014/main" id="{5FC77DA6-C53F-3F48-B3C4-5BD1D03D29E6}"/>
              </a:ext>
            </a:extLst>
          </p:cNvPr>
          <p:cNvSpPr>
            <a:spLocks noGrp="1"/>
          </p:cNvSpPr>
          <p:nvPr>
            <p:ph idx="1"/>
          </p:nvPr>
        </p:nvSpPr>
        <p:spPr/>
        <p:txBody>
          <a:bodyPr>
            <a:normAutofit/>
          </a:bodyPr>
          <a:lstStyle/>
          <a:p>
            <a:r>
              <a:rPr lang="en-US" dirty="0"/>
              <a:t>Past: neural nets designed mainly for accuracy with post-hoc explanations </a:t>
            </a:r>
          </a:p>
          <a:p>
            <a:pPr lvl="1"/>
            <a:r>
              <a:rPr lang="en-US" dirty="0"/>
              <a:t>Build neural net first, then interpret!</a:t>
            </a:r>
          </a:p>
          <a:p>
            <a:pPr lvl="1"/>
            <a:endParaRPr lang="en-US" dirty="0"/>
          </a:p>
          <a:p>
            <a:r>
              <a:rPr lang="en-US" dirty="0"/>
              <a:t>Problem: post-hoc explanations may not be faithful to the model</a:t>
            </a:r>
          </a:p>
          <a:p>
            <a:endParaRPr lang="en-US" dirty="0"/>
          </a:p>
          <a:p>
            <a:r>
              <a:rPr lang="en-US" dirty="0"/>
              <a:t>Easy to create multiple conflicting yet convincing explanations, none of which is correct</a:t>
            </a:r>
          </a:p>
          <a:p>
            <a:pPr lvl="1"/>
            <a:endParaRPr lang="en-US" dirty="0"/>
          </a:p>
        </p:txBody>
      </p:sp>
      <p:sp>
        <p:nvSpPr>
          <p:cNvPr id="4" name="Slide Number Placeholder 3">
            <a:extLst>
              <a:ext uri="{FF2B5EF4-FFF2-40B4-BE49-F238E27FC236}">
                <a16:creationId xmlns:a16="http://schemas.microsoft.com/office/drawing/2014/main" id="{BAD8CA41-2BB9-964F-9133-C6B407DB762E}"/>
              </a:ext>
            </a:extLst>
          </p:cNvPr>
          <p:cNvSpPr>
            <a:spLocks noGrp="1"/>
          </p:cNvSpPr>
          <p:nvPr>
            <p:ph type="sldNum" sz="quarter" idx="12"/>
          </p:nvPr>
        </p:nvSpPr>
        <p:spPr/>
        <p:txBody>
          <a:bodyPr/>
          <a:lstStyle/>
          <a:p>
            <a:fld id="{4D267013-DFFC-4352-B274-32112D0CCE19}" type="slidenum">
              <a:rPr lang="en-US" smtClean="0"/>
              <a:pPr/>
              <a:t>40</a:t>
            </a:fld>
            <a:endParaRPr lang="en-US" dirty="0"/>
          </a:p>
        </p:txBody>
      </p:sp>
    </p:spTree>
    <p:extLst>
      <p:ext uri="{BB962C8B-B14F-4D97-AF65-F5344CB8AC3E}">
        <p14:creationId xmlns:p14="http://schemas.microsoft.com/office/powerpoint/2010/main" val="400869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0D5C5-0943-F84A-A6FB-39C35FC6A2F9}"/>
              </a:ext>
            </a:extLst>
          </p:cNvPr>
          <p:cNvSpPr>
            <a:spLocks noGrp="1"/>
          </p:cNvSpPr>
          <p:nvPr>
            <p:ph type="title"/>
          </p:nvPr>
        </p:nvSpPr>
        <p:spPr/>
        <p:txBody>
          <a:bodyPr/>
          <a:lstStyle/>
          <a:p>
            <a:r>
              <a:rPr lang="en-US" dirty="0"/>
              <a:t>Background: Autoencoder</a:t>
            </a:r>
          </a:p>
        </p:txBody>
      </p:sp>
      <p:pic>
        <p:nvPicPr>
          <p:cNvPr id="6" name="Content Placeholder 5">
            <a:extLst>
              <a:ext uri="{FF2B5EF4-FFF2-40B4-BE49-F238E27FC236}">
                <a16:creationId xmlns:a16="http://schemas.microsoft.com/office/drawing/2014/main" id="{B76D3FC0-0055-B043-A4B6-ED9D20346D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7400" y="1313231"/>
            <a:ext cx="4775885" cy="4309946"/>
          </a:xfrm>
        </p:spPr>
      </p:pic>
      <p:sp>
        <p:nvSpPr>
          <p:cNvPr id="4" name="Slide Number Placeholder 3">
            <a:extLst>
              <a:ext uri="{FF2B5EF4-FFF2-40B4-BE49-F238E27FC236}">
                <a16:creationId xmlns:a16="http://schemas.microsoft.com/office/drawing/2014/main" id="{B6CFB1EC-FC22-2F47-9137-FF1AEBC1E168}"/>
              </a:ext>
            </a:extLst>
          </p:cNvPr>
          <p:cNvSpPr>
            <a:spLocks noGrp="1"/>
          </p:cNvSpPr>
          <p:nvPr>
            <p:ph type="sldNum" sz="quarter" idx="12"/>
          </p:nvPr>
        </p:nvSpPr>
        <p:spPr/>
        <p:txBody>
          <a:bodyPr/>
          <a:lstStyle/>
          <a:p>
            <a:fld id="{4D267013-DFFC-4352-B274-32112D0CCE19}" type="slidenum">
              <a:rPr lang="en-US" smtClean="0"/>
              <a:pPr/>
              <a:t>41</a:t>
            </a:fld>
            <a:endParaRPr lang="en-US" dirty="0"/>
          </a:p>
        </p:txBody>
      </p:sp>
      <p:sp>
        <p:nvSpPr>
          <p:cNvPr id="7" name="Rectangle 6">
            <a:extLst>
              <a:ext uri="{FF2B5EF4-FFF2-40B4-BE49-F238E27FC236}">
                <a16:creationId xmlns:a16="http://schemas.microsoft.com/office/drawing/2014/main" id="{6AD85FCB-A39D-8846-BDF6-D4F0860BD18F}"/>
              </a:ext>
            </a:extLst>
          </p:cNvPr>
          <p:cNvSpPr/>
          <p:nvPr/>
        </p:nvSpPr>
        <p:spPr>
          <a:xfrm>
            <a:off x="537733" y="5799088"/>
            <a:ext cx="8068534" cy="883921"/>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a:t>Non-linear Dimensionality Reduction and Reconstruction</a:t>
            </a:r>
          </a:p>
        </p:txBody>
      </p:sp>
    </p:spTree>
    <p:extLst>
      <p:ext uri="{BB962C8B-B14F-4D97-AF65-F5344CB8AC3E}">
        <p14:creationId xmlns:p14="http://schemas.microsoft.com/office/powerpoint/2010/main" val="8832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B00B3-0C80-2248-BCF5-D966D11F4021}"/>
              </a:ext>
            </a:extLst>
          </p:cNvPr>
          <p:cNvSpPr>
            <a:spLocks noGrp="1"/>
          </p:cNvSpPr>
          <p:nvPr>
            <p:ph type="title"/>
          </p:nvPr>
        </p:nvSpPr>
        <p:spPr/>
        <p:txBody>
          <a:bodyPr/>
          <a:lstStyle/>
          <a:p>
            <a:r>
              <a:rPr lang="en-US" dirty="0"/>
              <a:t>Background: Autoencoder</a:t>
            </a:r>
          </a:p>
        </p:txBody>
      </p:sp>
      <p:pic>
        <p:nvPicPr>
          <p:cNvPr id="6" name="Content Placeholder 5">
            <a:extLst>
              <a:ext uri="{FF2B5EF4-FFF2-40B4-BE49-F238E27FC236}">
                <a16:creationId xmlns:a16="http://schemas.microsoft.com/office/drawing/2014/main" id="{C1D712BA-2540-1C4B-B0D2-C1C3B2013D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4394" y="1498600"/>
            <a:ext cx="6435212" cy="5181600"/>
          </a:xfrm>
        </p:spPr>
      </p:pic>
      <p:sp>
        <p:nvSpPr>
          <p:cNvPr id="4" name="Slide Number Placeholder 3">
            <a:extLst>
              <a:ext uri="{FF2B5EF4-FFF2-40B4-BE49-F238E27FC236}">
                <a16:creationId xmlns:a16="http://schemas.microsoft.com/office/drawing/2014/main" id="{80C44D1B-1A54-6347-9DD2-6B6F63900EC9}"/>
              </a:ext>
            </a:extLst>
          </p:cNvPr>
          <p:cNvSpPr>
            <a:spLocks noGrp="1"/>
          </p:cNvSpPr>
          <p:nvPr>
            <p:ph type="sldNum" sz="quarter" idx="12"/>
          </p:nvPr>
        </p:nvSpPr>
        <p:spPr/>
        <p:txBody>
          <a:bodyPr/>
          <a:lstStyle/>
          <a:p>
            <a:fld id="{4D267013-DFFC-4352-B274-32112D0CCE19}" type="slidenum">
              <a:rPr lang="en-US" smtClean="0"/>
              <a:pPr/>
              <a:t>42</a:t>
            </a:fld>
            <a:endParaRPr lang="en-US" dirty="0"/>
          </a:p>
        </p:txBody>
      </p:sp>
    </p:spTree>
    <p:extLst>
      <p:ext uri="{BB962C8B-B14F-4D97-AF65-F5344CB8AC3E}">
        <p14:creationId xmlns:p14="http://schemas.microsoft.com/office/powerpoint/2010/main" val="34641036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46D90-0266-2F4B-9F6D-81280EC64E22}"/>
              </a:ext>
            </a:extLst>
          </p:cNvPr>
          <p:cNvSpPr>
            <a:spLocks noGrp="1"/>
          </p:cNvSpPr>
          <p:nvPr>
            <p:ph type="title"/>
          </p:nvPr>
        </p:nvSpPr>
        <p:spPr/>
        <p:txBody>
          <a:bodyPr/>
          <a:lstStyle/>
          <a:p>
            <a:r>
              <a:rPr lang="en-US" dirty="0"/>
              <a:t>Background: Constructing an Autoencoder</a:t>
            </a:r>
          </a:p>
        </p:txBody>
      </p:sp>
      <p:sp>
        <p:nvSpPr>
          <p:cNvPr id="3" name="Content Placeholder 2">
            <a:extLst>
              <a:ext uri="{FF2B5EF4-FFF2-40B4-BE49-F238E27FC236}">
                <a16:creationId xmlns:a16="http://schemas.microsoft.com/office/drawing/2014/main" id="{79917F70-3BBA-A749-8BA4-990165190F5B}"/>
              </a:ext>
            </a:extLst>
          </p:cNvPr>
          <p:cNvSpPr>
            <a:spLocks noGrp="1"/>
          </p:cNvSpPr>
          <p:nvPr>
            <p:ph idx="1"/>
          </p:nvPr>
        </p:nvSpPr>
        <p:spPr/>
        <p:txBody>
          <a:bodyPr/>
          <a:lstStyle/>
          <a:p>
            <a:r>
              <a:rPr lang="en-US" dirty="0"/>
              <a:t>Constrain the number of nodes present in the hidden layer(s) of the network, </a:t>
            </a:r>
          </a:p>
          <a:p>
            <a:pPr lvl="1"/>
            <a:r>
              <a:rPr lang="en-US" dirty="0"/>
              <a:t>limiting the amount of information that can flow through the network</a:t>
            </a:r>
          </a:p>
          <a:p>
            <a:pPr lvl="1"/>
            <a:endParaRPr lang="en-US" dirty="0"/>
          </a:p>
          <a:p>
            <a:r>
              <a:rPr lang="en-US" dirty="0"/>
              <a:t>By penalizing the network according to the reconstruction error, our model can learn the most important attributes of the input data and how to best reconstruct the original input from an "encoded" state.</a:t>
            </a:r>
          </a:p>
        </p:txBody>
      </p:sp>
      <p:sp>
        <p:nvSpPr>
          <p:cNvPr id="4" name="Slide Number Placeholder 3">
            <a:extLst>
              <a:ext uri="{FF2B5EF4-FFF2-40B4-BE49-F238E27FC236}">
                <a16:creationId xmlns:a16="http://schemas.microsoft.com/office/drawing/2014/main" id="{D3568B9E-32AD-6543-98AB-FA187D0E6BD3}"/>
              </a:ext>
            </a:extLst>
          </p:cNvPr>
          <p:cNvSpPr>
            <a:spLocks noGrp="1"/>
          </p:cNvSpPr>
          <p:nvPr>
            <p:ph type="sldNum" sz="quarter" idx="12"/>
          </p:nvPr>
        </p:nvSpPr>
        <p:spPr/>
        <p:txBody>
          <a:bodyPr/>
          <a:lstStyle/>
          <a:p>
            <a:fld id="{4D267013-DFFC-4352-B274-32112D0CCE19}" type="slidenum">
              <a:rPr lang="en-US" smtClean="0"/>
              <a:pPr/>
              <a:t>43</a:t>
            </a:fld>
            <a:endParaRPr lang="en-US" dirty="0"/>
          </a:p>
        </p:txBody>
      </p:sp>
      <p:sp>
        <p:nvSpPr>
          <p:cNvPr id="5" name="Rectangle 4">
            <a:extLst>
              <a:ext uri="{FF2B5EF4-FFF2-40B4-BE49-F238E27FC236}">
                <a16:creationId xmlns:a16="http://schemas.microsoft.com/office/drawing/2014/main" id="{7F633A74-4070-564B-8AE6-7E52392AB31A}"/>
              </a:ext>
            </a:extLst>
          </p:cNvPr>
          <p:cNvSpPr/>
          <p:nvPr/>
        </p:nvSpPr>
        <p:spPr>
          <a:xfrm>
            <a:off x="642135" y="2971800"/>
            <a:ext cx="8068534" cy="1338211"/>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The encoding will learn and describe latent attributes of the input data.</a:t>
            </a:r>
            <a:endParaRPr lang="en-US" sz="2500" b="1" dirty="0"/>
          </a:p>
        </p:txBody>
      </p:sp>
    </p:spTree>
    <p:extLst>
      <p:ext uri="{BB962C8B-B14F-4D97-AF65-F5344CB8AC3E}">
        <p14:creationId xmlns:p14="http://schemas.microsoft.com/office/powerpoint/2010/main" val="391476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AFA67-FE6A-9C4E-BCF4-8F44194B45B4}"/>
              </a:ext>
            </a:extLst>
          </p:cNvPr>
          <p:cNvSpPr>
            <a:spLocks noGrp="1"/>
          </p:cNvSpPr>
          <p:nvPr>
            <p:ph type="title"/>
          </p:nvPr>
        </p:nvSpPr>
        <p:spPr/>
        <p:txBody>
          <a:bodyPr/>
          <a:lstStyle/>
          <a:p>
            <a:r>
              <a:rPr lang="en-US" dirty="0"/>
              <a:t>Proposed Network Architecture</a:t>
            </a:r>
          </a:p>
        </p:txBody>
      </p:sp>
      <p:sp>
        <p:nvSpPr>
          <p:cNvPr id="4" name="Slide Number Placeholder 3">
            <a:extLst>
              <a:ext uri="{FF2B5EF4-FFF2-40B4-BE49-F238E27FC236}">
                <a16:creationId xmlns:a16="http://schemas.microsoft.com/office/drawing/2014/main" id="{E04F6BFE-1E5D-2B44-A0EB-921A2C75E4E6}"/>
              </a:ext>
            </a:extLst>
          </p:cNvPr>
          <p:cNvSpPr>
            <a:spLocks noGrp="1"/>
          </p:cNvSpPr>
          <p:nvPr>
            <p:ph type="sldNum" sz="quarter" idx="12"/>
          </p:nvPr>
        </p:nvSpPr>
        <p:spPr/>
        <p:txBody>
          <a:bodyPr/>
          <a:lstStyle/>
          <a:p>
            <a:fld id="{4D267013-DFFC-4352-B274-32112D0CCE19}" type="slidenum">
              <a:rPr lang="en-US" smtClean="0"/>
              <a:pPr/>
              <a:t>44</a:t>
            </a:fld>
            <a:endParaRPr lang="en-US" dirty="0"/>
          </a:p>
        </p:txBody>
      </p:sp>
      <p:pic>
        <p:nvPicPr>
          <p:cNvPr id="11" name="Content Placeholder 5">
            <a:extLst>
              <a:ext uri="{FF2B5EF4-FFF2-40B4-BE49-F238E27FC236}">
                <a16:creationId xmlns:a16="http://schemas.microsoft.com/office/drawing/2014/main" id="{83EE38ED-A0C8-EA47-BCA6-FBCCFFE67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18775"/>
            <a:ext cx="9127900" cy="3364454"/>
          </a:xfrm>
          <a:prstGeom prst="rect">
            <a:avLst/>
          </a:prstGeom>
        </p:spPr>
      </p:pic>
      <p:sp>
        <p:nvSpPr>
          <p:cNvPr id="12" name="Left Brace 11">
            <a:extLst>
              <a:ext uri="{FF2B5EF4-FFF2-40B4-BE49-F238E27FC236}">
                <a16:creationId xmlns:a16="http://schemas.microsoft.com/office/drawing/2014/main" id="{FA1502AD-7138-CD4C-BD69-981FD1F2F2A7}"/>
              </a:ext>
            </a:extLst>
          </p:cNvPr>
          <p:cNvSpPr/>
          <p:nvPr/>
        </p:nvSpPr>
        <p:spPr>
          <a:xfrm rot="16200000">
            <a:off x="1698991" y="4156909"/>
            <a:ext cx="564419" cy="304800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BD653DF5-7BEB-834C-858C-1594D4B010F9}"/>
              </a:ext>
            </a:extLst>
          </p:cNvPr>
          <p:cNvSpPr txBox="1"/>
          <p:nvPr/>
        </p:nvSpPr>
        <p:spPr>
          <a:xfrm>
            <a:off x="1176270" y="6082405"/>
            <a:ext cx="1694695" cy="394595"/>
          </a:xfrm>
          <a:prstGeom prst="rect">
            <a:avLst/>
          </a:prstGeom>
          <a:noFill/>
        </p:spPr>
        <p:txBody>
          <a:bodyPr wrap="none" rtlCol="0">
            <a:spAutoFit/>
          </a:bodyPr>
          <a:lstStyle/>
          <a:p>
            <a:r>
              <a:rPr lang="en-US" dirty="0">
                <a:latin typeface="Helvetica Neue Light" charset="0"/>
                <a:ea typeface="Helvetica Neue Light" charset="0"/>
                <a:cs typeface="Helvetica Neue Light" charset="0"/>
              </a:rPr>
              <a:t>Autoencoding</a:t>
            </a:r>
          </a:p>
        </p:txBody>
      </p:sp>
    </p:spTree>
    <p:extLst>
      <p:ext uri="{BB962C8B-B14F-4D97-AF65-F5344CB8AC3E}">
        <p14:creationId xmlns:p14="http://schemas.microsoft.com/office/powerpoint/2010/main" val="8115509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AFA67-FE6A-9C4E-BCF4-8F44194B45B4}"/>
              </a:ext>
            </a:extLst>
          </p:cNvPr>
          <p:cNvSpPr>
            <a:spLocks noGrp="1"/>
          </p:cNvSpPr>
          <p:nvPr>
            <p:ph type="title"/>
          </p:nvPr>
        </p:nvSpPr>
        <p:spPr/>
        <p:txBody>
          <a:bodyPr/>
          <a:lstStyle/>
          <a:p>
            <a:r>
              <a:rPr lang="en-US" dirty="0"/>
              <a:t>Autoencoder</a:t>
            </a:r>
          </a:p>
        </p:txBody>
      </p:sp>
      <p:pic>
        <p:nvPicPr>
          <p:cNvPr id="6" name="Content Placeholder 5">
            <a:extLst>
              <a:ext uri="{FF2B5EF4-FFF2-40B4-BE49-F238E27FC236}">
                <a16:creationId xmlns:a16="http://schemas.microsoft.com/office/drawing/2014/main" id="{7C915DED-D3BD-EE4E-B7FD-6AE9064156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18775"/>
            <a:ext cx="9127900" cy="3364454"/>
          </a:xfrm>
        </p:spPr>
      </p:pic>
      <p:sp>
        <p:nvSpPr>
          <p:cNvPr id="4" name="Slide Number Placeholder 3">
            <a:extLst>
              <a:ext uri="{FF2B5EF4-FFF2-40B4-BE49-F238E27FC236}">
                <a16:creationId xmlns:a16="http://schemas.microsoft.com/office/drawing/2014/main" id="{E04F6BFE-1E5D-2B44-A0EB-921A2C75E4E6}"/>
              </a:ext>
            </a:extLst>
          </p:cNvPr>
          <p:cNvSpPr>
            <a:spLocks noGrp="1"/>
          </p:cNvSpPr>
          <p:nvPr>
            <p:ph type="sldNum" sz="quarter" idx="12"/>
          </p:nvPr>
        </p:nvSpPr>
        <p:spPr/>
        <p:txBody>
          <a:bodyPr/>
          <a:lstStyle/>
          <a:p>
            <a:fld id="{4D267013-DFFC-4352-B274-32112D0CCE19}" type="slidenum">
              <a:rPr lang="en-US" smtClean="0"/>
              <a:pPr/>
              <a:t>45</a:t>
            </a:fld>
            <a:endParaRPr lang="en-US" dirty="0"/>
          </a:p>
        </p:txBody>
      </p:sp>
      <p:sp>
        <p:nvSpPr>
          <p:cNvPr id="7" name="Left Brace 6">
            <a:extLst>
              <a:ext uri="{FF2B5EF4-FFF2-40B4-BE49-F238E27FC236}">
                <a16:creationId xmlns:a16="http://schemas.microsoft.com/office/drawing/2014/main" id="{8FB63F9E-E166-384A-A0E2-451FBB8FE8CA}"/>
              </a:ext>
            </a:extLst>
          </p:cNvPr>
          <p:cNvSpPr/>
          <p:nvPr/>
        </p:nvSpPr>
        <p:spPr>
          <a:xfrm rot="16200000">
            <a:off x="1698991" y="4156909"/>
            <a:ext cx="564419" cy="304800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A9923EDB-52AB-824B-A7F2-FEEA1ED885AF}"/>
              </a:ext>
            </a:extLst>
          </p:cNvPr>
          <p:cNvSpPr txBox="1"/>
          <p:nvPr/>
        </p:nvSpPr>
        <p:spPr>
          <a:xfrm>
            <a:off x="1176270" y="6082405"/>
            <a:ext cx="1694695" cy="394595"/>
          </a:xfrm>
          <a:prstGeom prst="rect">
            <a:avLst/>
          </a:prstGeom>
          <a:noFill/>
        </p:spPr>
        <p:txBody>
          <a:bodyPr wrap="none" rtlCol="0">
            <a:spAutoFit/>
          </a:bodyPr>
          <a:lstStyle/>
          <a:p>
            <a:r>
              <a:rPr lang="en-US" dirty="0">
                <a:latin typeface="Helvetica Neue Light" charset="0"/>
                <a:ea typeface="Helvetica Neue Light" charset="0"/>
                <a:cs typeface="Helvetica Neue Light" charset="0"/>
              </a:rPr>
              <a:t>Autoencoding</a:t>
            </a:r>
          </a:p>
        </p:txBody>
      </p:sp>
      <p:sp>
        <p:nvSpPr>
          <p:cNvPr id="3" name="TextBox 2">
            <a:extLst>
              <a:ext uri="{FF2B5EF4-FFF2-40B4-BE49-F238E27FC236}">
                <a16:creationId xmlns:a16="http://schemas.microsoft.com/office/drawing/2014/main" id="{5F8BB3DC-D55B-4340-B0EE-56CB781C27DF}"/>
              </a:ext>
            </a:extLst>
          </p:cNvPr>
          <p:cNvSpPr txBox="1"/>
          <p:nvPr/>
        </p:nvSpPr>
        <p:spPr>
          <a:xfrm>
            <a:off x="990600" y="2209800"/>
            <a:ext cx="914400" cy="394595"/>
          </a:xfrm>
          <a:prstGeom prst="rect">
            <a:avLst/>
          </a:prstGeom>
          <a:noFill/>
        </p:spPr>
        <p:txBody>
          <a:bodyPr wrap="square" rtlCol="0">
            <a:spAutoFit/>
          </a:bodyPr>
          <a:lstStyle/>
          <a:p>
            <a:r>
              <a:rPr lang="en-US" b="1" i="1" dirty="0" err="1">
                <a:solidFill>
                  <a:srgbClr val="FF0000"/>
                </a:solidFill>
                <a:latin typeface="Helvetica Neue Light" charset="0"/>
                <a:ea typeface="Helvetica Neue Light" charset="0"/>
                <a:cs typeface="Helvetica Neue Light" charset="0"/>
              </a:rPr>
              <a:t>R</a:t>
            </a:r>
            <a:r>
              <a:rPr lang="en-US" b="1" i="1" baseline="30000" dirty="0" err="1">
                <a:solidFill>
                  <a:srgbClr val="FF0000"/>
                </a:solidFill>
                <a:latin typeface="Helvetica Neue Light" charset="0"/>
                <a:ea typeface="Helvetica Neue Light" charset="0"/>
                <a:cs typeface="Helvetica Neue Light" charset="0"/>
              </a:rPr>
              <a:t>p</a:t>
            </a:r>
            <a:endParaRPr lang="en-US" b="1" i="1" baseline="30000" dirty="0">
              <a:solidFill>
                <a:srgbClr val="FF0000"/>
              </a:solidFill>
              <a:latin typeface="Helvetica Neue Light" charset="0"/>
              <a:ea typeface="Helvetica Neue Light" charset="0"/>
              <a:cs typeface="Helvetica Neue Light" charset="0"/>
            </a:endParaRPr>
          </a:p>
        </p:txBody>
      </p:sp>
      <p:sp>
        <p:nvSpPr>
          <p:cNvPr id="9" name="TextBox 8">
            <a:extLst>
              <a:ext uri="{FF2B5EF4-FFF2-40B4-BE49-F238E27FC236}">
                <a16:creationId xmlns:a16="http://schemas.microsoft.com/office/drawing/2014/main" id="{B4B75F09-91D7-4740-8BAD-8D83E672ADA1}"/>
              </a:ext>
            </a:extLst>
          </p:cNvPr>
          <p:cNvSpPr txBox="1"/>
          <p:nvPr/>
        </p:nvSpPr>
        <p:spPr>
          <a:xfrm>
            <a:off x="851079" y="4329805"/>
            <a:ext cx="914400" cy="394595"/>
          </a:xfrm>
          <a:prstGeom prst="rect">
            <a:avLst/>
          </a:prstGeom>
          <a:noFill/>
        </p:spPr>
        <p:txBody>
          <a:bodyPr wrap="square" rtlCol="0">
            <a:spAutoFit/>
          </a:bodyPr>
          <a:lstStyle/>
          <a:p>
            <a:r>
              <a:rPr lang="en-US" b="1" i="1" dirty="0" err="1">
                <a:solidFill>
                  <a:srgbClr val="FF0000"/>
                </a:solidFill>
                <a:latin typeface="Helvetica Neue Light" charset="0"/>
                <a:ea typeface="Helvetica Neue Light" charset="0"/>
                <a:cs typeface="Helvetica Neue Light" charset="0"/>
              </a:rPr>
              <a:t>R</a:t>
            </a:r>
            <a:r>
              <a:rPr lang="en-US" b="1" i="1" baseline="30000" dirty="0" err="1">
                <a:solidFill>
                  <a:srgbClr val="FF0000"/>
                </a:solidFill>
                <a:latin typeface="Helvetica Neue Light" charset="0"/>
                <a:ea typeface="Helvetica Neue Light" charset="0"/>
                <a:cs typeface="Helvetica Neue Light" charset="0"/>
              </a:rPr>
              <a:t>p</a:t>
            </a:r>
            <a:endParaRPr lang="en-US" b="1" i="1" baseline="30000" dirty="0">
              <a:solidFill>
                <a:srgbClr val="FF0000"/>
              </a:solidFill>
              <a:latin typeface="Helvetica Neue Light" charset="0"/>
              <a:ea typeface="Helvetica Neue Light" charset="0"/>
              <a:cs typeface="Helvetica Neue Light" charset="0"/>
            </a:endParaRPr>
          </a:p>
        </p:txBody>
      </p:sp>
      <p:sp>
        <p:nvSpPr>
          <p:cNvPr id="10" name="TextBox 9">
            <a:extLst>
              <a:ext uri="{FF2B5EF4-FFF2-40B4-BE49-F238E27FC236}">
                <a16:creationId xmlns:a16="http://schemas.microsoft.com/office/drawing/2014/main" id="{35BC86CC-2AC4-4D46-8E51-0DBB7630BA51}"/>
              </a:ext>
            </a:extLst>
          </p:cNvPr>
          <p:cNvSpPr txBox="1"/>
          <p:nvPr/>
        </p:nvSpPr>
        <p:spPr>
          <a:xfrm>
            <a:off x="2870965" y="4178673"/>
            <a:ext cx="914400" cy="696857"/>
          </a:xfrm>
          <a:prstGeom prst="rect">
            <a:avLst/>
          </a:prstGeom>
          <a:noFill/>
        </p:spPr>
        <p:txBody>
          <a:bodyPr wrap="square" rtlCol="0">
            <a:spAutoFit/>
          </a:bodyPr>
          <a:lstStyle/>
          <a:p>
            <a:r>
              <a:rPr lang="en-US" b="1" i="1" dirty="0" err="1">
                <a:solidFill>
                  <a:srgbClr val="FF0000"/>
                </a:solidFill>
                <a:latin typeface="Helvetica Neue Light" charset="0"/>
                <a:ea typeface="Helvetica Neue Light" charset="0"/>
                <a:cs typeface="Helvetica Neue Light" charset="0"/>
              </a:rPr>
              <a:t>R</a:t>
            </a:r>
            <a:r>
              <a:rPr lang="en-US" b="1" i="1" baseline="30000" dirty="0" err="1">
                <a:solidFill>
                  <a:srgbClr val="FF0000"/>
                </a:solidFill>
                <a:latin typeface="Helvetica Neue Light" charset="0"/>
                <a:ea typeface="Helvetica Neue Light" charset="0"/>
                <a:cs typeface="Helvetica Neue Light" charset="0"/>
              </a:rPr>
              <a:t>q</a:t>
            </a:r>
            <a:endParaRPr lang="en-US" b="1" i="1" baseline="30000" dirty="0">
              <a:solidFill>
                <a:srgbClr val="FF0000"/>
              </a:solidFill>
              <a:latin typeface="Helvetica Neue Light" charset="0"/>
              <a:ea typeface="Helvetica Neue Light" charset="0"/>
              <a:cs typeface="Helvetica Neue Light" charset="0"/>
            </a:endParaRPr>
          </a:p>
          <a:p>
            <a:r>
              <a:rPr lang="en-US" i="1" dirty="0">
                <a:latin typeface="Helvetica Neue Light" charset="0"/>
                <a:ea typeface="Helvetica Neue Light" charset="0"/>
                <a:cs typeface="Helvetica Neue Light" charset="0"/>
              </a:rPr>
              <a:t>q &lt; p</a:t>
            </a:r>
          </a:p>
        </p:txBody>
      </p:sp>
    </p:spTree>
    <p:extLst>
      <p:ext uri="{BB962C8B-B14F-4D97-AF65-F5344CB8AC3E}">
        <p14:creationId xmlns:p14="http://schemas.microsoft.com/office/powerpoint/2010/main" val="5365837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AFA67-FE6A-9C4E-BCF4-8F44194B45B4}"/>
              </a:ext>
            </a:extLst>
          </p:cNvPr>
          <p:cNvSpPr>
            <a:spLocks noGrp="1"/>
          </p:cNvSpPr>
          <p:nvPr>
            <p:ph type="title"/>
          </p:nvPr>
        </p:nvSpPr>
        <p:spPr/>
        <p:txBody>
          <a:bodyPr/>
          <a:lstStyle/>
          <a:p>
            <a:r>
              <a:rPr lang="en-US" dirty="0"/>
              <a:t>Prototype Layer </a:t>
            </a:r>
          </a:p>
        </p:txBody>
      </p:sp>
      <p:sp>
        <p:nvSpPr>
          <p:cNvPr id="4" name="Slide Number Placeholder 3">
            <a:extLst>
              <a:ext uri="{FF2B5EF4-FFF2-40B4-BE49-F238E27FC236}">
                <a16:creationId xmlns:a16="http://schemas.microsoft.com/office/drawing/2014/main" id="{E04F6BFE-1E5D-2B44-A0EB-921A2C75E4E6}"/>
              </a:ext>
            </a:extLst>
          </p:cNvPr>
          <p:cNvSpPr>
            <a:spLocks noGrp="1"/>
          </p:cNvSpPr>
          <p:nvPr>
            <p:ph type="sldNum" sz="quarter" idx="12"/>
          </p:nvPr>
        </p:nvSpPr>
        <p:spPr/>
        <p:txBody>
          <a:bodyPr/>
          <a:lstStyle/>
          <a:p>
            <a:fld id="{4D267013-DFFC-4352-B274-32112D0CCE19}" type="slidenum">
              <a:rPr lang="en-US" smtClean="0"/>
              <a:pPr/>
              <a:t>46</a:t>
            </a:fld>
            <a:endParaRPr lang="en-US" dirty="0"/>
          </a:p>
        </p:txBody>
      </p:sp>
      <p:pic>
        <p:nvPicPr>
          <p:cNvPr id="11" name="Content Placeholder 5">
            <a:extLst>
              <a:ext uri="{FF2B5EF4-FFF2-40B4-BE49-F238E27FC236}">
                <a16:creationId xmlns:a16="http://schemas.microsoft.com/office/drawing/2014/main" id="{83EE38ED-A0C8-EA47-BCA6-FBCCFFE67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00"/>
            <a:ext cx="9127900" cy="3364454"/>
          </a:xfrm>
          <a:prstGeom prst="rect">
            <a:avLst/>
          </a:prstGeom>
        </p:spPr>
      </p:pic>
      <p:sp>
        <p:nvSpPr>
          <p:cNvPr id="5" name="TextBox 4">
            <a:extLst>
              <a:ext uri="{FF2B5EF4-FFF2-40B4-BE49-F238E27FC236}">
                <a16:creationId xmlns:a16="http://schemas.microsoft.com/office/drawing/2014/main" id="{CA2CE2D2-0DE5-D343-AF12-9F54910921D5}"/>
              </a:ext>
            </a:extLst>
          </p:cNvPr>
          <p:cNvSpPr txBox="1"/>
          <p:nvPr/>
        </p:nvSpPr>
        <p:spPr>
          <a:xfrm>
            <a:off x="1397358" y="5163691"/>
            <a:ext cx="6438494" cy="999120"/>
          </a:xfrm>
          <a:prstGeom prst="rect">
            <a:avLst/>
          </a:prstGeom>
          <a:noFill/>
        </p:spPr>
        <p:txBody>
          <a:bodyPr wrap="none" rtlCol="0">
            <a:spAutoFit/>
          </a:bodyPr>
          <a:lstStyle/>
          <a:p>
            <a:r>
              <a:rPr lang="en-US" dirty="0">
                <a:latin typeface="Helvetica Neue Light" charset="0"/>
                <a:ea typeface="Helvetica Neue Light" charset="0"/>
                <a:cs typeface="Helvetica Neue Light" charset="0"/>
              </a:rPr>
              <a:t>Prototype layer is responsible for computing the following:</a:t>
            </a:r>
          </a:p>
          <a:p>
            <a:endParaRPr lang="en-US" dirty="0">
              <a:latin typeface="Helvetica Neue Light" charset="0"/>
              <a:ea typeface="Helvetica Neue Light" charset="0"/>
              <a:cs typeface="Helvetica Neue Light" charset="0"/>
            </a:endParaRPr>
          </a:p>
          <a:p>
            <a:endParaRPr lang="en-US" dirty="0">
              <a:latin typeface="Helvetica Neue Light" charset="0"/>
              <a:ea typeface="Helvetica Neue Light" charset="0"/>
              <a:cs typeface="Helvetica Neue Light" charset="0"/>
            </a:endParaRPr>
          </a:p>
        </p:txBody>
      </p:sp>
      <p:sp>
        <p:nvSpPr>
          <p:cNvPr id="10" name="TextBox 9">
            <a:extLst>
              <a:ext uri="{FF2B5EF4-FFF2-40B4-BE49-F238E27FC236}">
                <a16:creationId xmlns:a16="http://schemas.microsoft.com/office/drawing/2014/main" id="{931AD533-9722-3144-90BC-80530BDB3934}"/>
              </a:ext>
            </a:extLst>
          </p:cNvPr>
          <p:cNvSpPr txBox="1"/>
          <p:nvPr/>
        </p:nvSpPr>
        <p:spPr>
          <a:xfrm>
            <a:off x="990600" y="1962625"/>
            <a:ext cx="914400" cy="394595"/>
          </a:xfrm>
          <a:prstGeom prst="rect">
            <a:avLst/>
          </a:prstGeom>
          <a:noFill/>
        </p:spPr>
        <p:txBody>
          <a:bodyPr wrap="square" rtlCol="0">
            <a:spAutoFit/>
          </a:bodyPr>
          <a:lstStyle/>
          <a:p>
            <a:r>
              <a:rPr lang="en-US" b="1" i="1" dirty="0" err="1">
                <a:solidFill>
                  <a:srgbClr val="FF0000"/>
                </a:solidFill>
                <a:latin typeface="Helvetica Neue Light" charset="0"/>
                <a:ea typeface="Helvetica Neue Light" charset="0"/>
                <a:cs typeface="Helvetica Neue Light" charset="0"/>
              </a:rPr>
              <a:t>R</a:t>
            </a:r>
            <a:r>
              <a:rPr lang="en-US" b="1" i="1" baseline="30000" dirty="0" err="1">
                <a:solidFill>
                  <a:srgbClr val="FF0000"/>
                </a:solidFill>
                <a:latin typeface="Helvetica Neue Light" charset="0"/>
                <a:ea typeface="Helvetica Neue Light" charset="0"/>
                <a:cs typeface="Helvetica Neue Light" charset="0"/>
              </a:rPr>
              <a:t>p</a:t>
            </a:r>
            <a:endParaRPr lang="en-US" b="1" i="1" baseline="30000" dirty="0">
              <a:solidFill>
                <a:srgbClr val="FF0000"/>
              </a:solidFill>
              <a:latin typeface="Helvetica Neue Light" charset="0"/>
              <a:ea typeface="Helvetica Neue Light" charset="0"/>
              <a:cs typeface="Helvetica Neue Light" charset="0"/>
            </a:endParaRPr>
          </a:p>
        </p:txBody>
      </p:sp>
      <p:sp>
        <p:nvSpPr>
          <p:cNvPr id="14" name="TextBox 13">
            <a:extLst>
              <a:ext uri="{FF2B5EF4-FFF2-40B4-BE49-F238E27FC236}">
                <a16:creationId xmlns:a16="http://schemas.microsoft.com/office/drawing/2014/main" id="{E2F35CA2-28DE-B34B-AD99-6A850CA8C539}"/>
              </a:ext>
            </a:extLst>
          </p:cNvPr>
          <p:cNvSpPr txBox="1"/>
          <p:nvPr/>
        </p:nvSpPr>
        <p:spPr>
          <a:xfrm>
            <a:off x="851079" y="4082630"/>
            <a:ext cx="914400" cy="394595"/>
          </a:xfrm>
          <a:prstGeom prst="rect">
            <a:avLst/>
          </a:prstGeom>
          <a:noFill/>
        </p:spPr>
        <p:txBody>
          <a:bodyPr wrap="square" rtlCol="0">
            <a:spAutoFit/>
          </a:bodyPr>
          <a:lstStyle/>
          <a:p>
            <a:r>
              <a:rPr lang="en-US" b="1" i="1" dirty="0" err="1">
                <a:solidFill>
                  <a:srgbClr val="FF0000"/>
                </a:solidFill>
                <a:latin typeface="Helvetica Neue Light" charset="0"/>
                <a:ea typeface="Helvetica Neue Light" charset="0"/>
                <a:cs typeface="Helvetica Neue Light" charset="0"/>
              </a:rPr>
              <a:t>R</a:t>
            </a:r>
            <a:r>
              <a:rPr lang="en-US" b="1" i="1" baseline="30000" dirty="0" err="1">
                <a:solidFill>
                  <a:srgbClr val="FF0000"/>
                </a:solidFill>
                <a:latin typeface="Helvetica Neue Light" charset="0"/>
                <a:ea typeface="Helvetica Neue Light" charset="0"/>
                <a:cs typeface="Helvetica Neue Light" charset="0"/>
              </a:rPr>
              <a:t>p</a:t>
            </a:r>
            <a:endParaRPr lang="en-US" b="1" i="1" baseline="30000" dirty="0">
              <a:solidFill>
                <a:srgbClr val="FF0000"/>
              </a:solidFill>
              <a:latin typeface="Helvetica Neue Light" charset="0"/>
              <a:ea typeface="Helvetica Neue Light" charset="0"/>
              <a:cs typeface="Helvetica Neue Light" charset="0"/>
            </a:endParaRPr>
          </a:p>
        </p:txBody>
      </p:sp>
      <p:sp>
        <p:nvSpPr>
          <p:cNvPr id="15" name="TextBox 14">
            <a:extLst>
              <a:ext uri="{FF2B5EF4-FFF2-40B4-BE49-F238E27FC236}">
                <a16:creationId xmlns:a16="http://schemas.microsoft.com/office/drawing/2014/main" id="{4C975836-0C7A-5443-AE27-FE5E0FA85F85}"/>
              </a:ext>
            </a:extLst>
          </p:cNvPr>
          <p:cNvSpPr txBox="1"/>
          <p:nvPr/>
        </p:nvSpPr>
        <p:spPr>
          <a:xfrm>
            <a:off x="2870965" y="3931498"/>
            <a:ext cx="914400" cy="696857"/>
          </a:xfrm>
          <a:prstGeom prst="rect">
            <a:avLst/>
          </a:prstGeom>
          <a:noFill/>
        </p:spPr>
        <p:txBody>
          <a:bodyPr wrap="square" rtlCol="0">
            <a:spAutoFit/>
          </a:bodyPr>
          <a:lstStyle/>
          <a:p>
            <a:r>
              <a:rPr lang="en-US" b="1" i="1" dirty="0" err="1">
                <a:solidFill>
                  <a:srgbClr val="FF0000"/>
                </a:solidFill>
                <a:latin typeface="Helvetica Neue Light" charset="0"/>
                <a:ea typeface="Helvetica Neue Light" charset="0"/>
                <a:cs typeface="Helvetica Neue Light" charset="0"/>
              </a:rPr>
              <a:t>R</a:t>
            </a:r>
            <a:r>
              <a:rPr lang="en-US" b="1" i="1" baseline="30000" dirty="0" err="1">
                <a:solidFill>
                  <a:srgbClr val="FF0000"/>
                </a:solidFill>
                <a:latin typeface="Helvetica Neue Light" charset="0"/>
                <a:ea typeface="Helvetica Neue Light" charset="0"/>
                <a:cs typeface="Helvetica Neue Light" charset="0"/>
              </a:rPr>
              <a:t>q</a:t>
            </a:r>
            <a:endParaRPr lang="en-US" b="1" i="1" baseline="30000" dirty="0">
              <a:solidFill>
                <a:srgbClr val="FF0000"/>
              </a:solidFill>
              <a:latin typeface="Helvetica Neue Light" charset="0"/>
              <a:ea typeface="Helvetica Neue Light" charset="0"/>
              <a:cs typeface="Helvetica Neue Light" charset="0"/>
            </a:endParaRPr>
          </a:p>
          <a:p>
            <a:r>
              <a:rPr lang="en-US" i="1" dirty="0">
                <a:latin typeface="Helvetica Neue Light" charset="0"/>
                <a:ea typeface="Helvetica Neue Light" charset="0"/>
                <a:cs typeface="Helvetica Neue Light" charset="0"/>
              </a:rPr>
              <a:t>q &lt; p</a:t>
            </a:r>
          </a:p>
        </p:txBody>
      </p:sp>
      <p:sp>
        <p:nvSpPr>
          <p:cNvPr id="16" name="TextBox 15">
            <a:extLst>
              <a:ext uri="{FF2B5EF4-FFF2-40B4-BE49-F238E27FC236}">
                <a16:creationId xmlns:a16="http://schemas.microsoft.com/office/drawing/2014/main" id="{B1F57DF4-F88C-5C48-94E0-CBF2697E41D3}"/>
              </a:ext>
            </a:extLst>
          </p:cNvPr>
          <p:cNvSpPr txBox="1"/>
          <p:nvPr/>
        </p:nvSpPr>
        <p:spPr>
          <a:xfrm>
            <a:off x="4890851" y="4413169"/>
            <a:ext cx="914400" cy="394595"/>
          </a:xfrm>
          <a:prstGeom prst="rect">
            <a:avLst/>
          </a:prstGeom>
          <a:noFill/>
        </p:spPr>
        <p:txBody>
          <a:bodyPr wrap="square" rtlCol="0">
            <a:spAutoFit/>
          </a:bodyPr>
          <a:lstStyle/>
          <a:p>
            <a:r>
              <a:rPr lang="en-US" b="1" i="1" dirty="0">
                <a:solidFill>
                  <a:srgbClr val="FF0000"/>
                </a:solidFill>
                <a:latin typeface="Helvetica Neue Light" charset="0"/>
                <a:ea typeface="Helvetica Neue Light" charset="0"/>
                <a:cs typeface="Helvetica Neue Light" charset="0"/>
              </a:rPr>
              <a:t>R</a:t>
            </a:r>
            <a:r>
              <a:rPr lang="en-US" b="1" i="1" baseline="30000" dirty="0">
                <a:solidFill>
                  <a:srgbClr val="FF0000"/>
                </a:solidFill>
                <a:latin typeface="Helvetica Neue Light" charset="0"/>
                <a:ea typeface="Helvetica Neue Light" charset="0"/>
                <a:cs typeface="Helvetica Neue Light" charset="0"/>
              </a:rPr>
              <a:t>m</a:t>
            </a:r>
          </a:p>
        </p:txBody>
      </p:sp>
      <p:pic>
        <p:nvPicPr>
          <p:cNvPr id="17" name="Picture 16">
            <a:extLst>
              <a:ext uri="{FF2B5EF4-FFF2-40B4-BE49-F238E27FC236}">
                <a16:creationId xmlns:a16="http://schemas.microsoft.com/office/drawing/2014/main" id="{AFC28AF5-82AB-BC40-8C29-B36A5DA2E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5769111"/>
            <a:ext cx="1143000" cy="393700"/>
          </a:xfrm>
          <a:prstGeom prst="rect">
            <a:avLst/>
          </a:prstGeom>
        </p:spPr>
      </p:pic>
      <p:pic>
        <p:nvPicPr>
          <p:cNvPr id="19" name="Picture 18">
            <a:extLst>
              <a:ext uri="{FF2B5EF4-FFF2-40B4-BE49-F238E27FC236}">
                <a16:creationId xmlns:a16="http://schemas.microsoft.com/office/drawing/2014/main" id="{76DF9BDF-C9D5-1146-B37B-5FF5E1FBDE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5521" y="5692911"/>
            <a:ext cx="5715000" cy="469900"/>
          </a:xfrm>
          <a:prstGeom prst="rect">
            <a:avLst/>
          </a:prstGeom>
        </p:spPr>
      </p:pic>
      <p:sp>
        <p:nvSpPr>
          <p:cNvPr id="20" name="Rectangle 19">
            <a:extLst>
              <a:ext uri="{FF2B5EF4-FFF2-40B4-BE49-F238E27FC236}">
                <a16:creationId xmlns:a16="http://schemas.microsoft.com/office/drawing/2014/main" id="{89395BE0-9C5F-D14E-B679-098D79B563FA}"/>
              </a:ext>
            </a:extLst>
          </p:cNvPr>
          <p:cNvSpPr/>
          <p:nvPr/>
        </p:nvSpPr>
        <p:spPr>
          <a:xfrm>
            <a:off x="2044521" y="5927861"/>
            <a:ext cx="76200" cy="146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3E526CB-04E0-2F45-A1D3-ACE6124BAF03}"/>
              </a:ext>
            </a:extLst>
          </p:cNvPr>
          <p:cNvSpPr txBox="1"/>
          <p:nvPr/>
        </p:nvSpPr>
        <p:spPr>
          <a:xfrm>
            <a:off x="1482144" y="6234805"/>
            <a:ext cx="6503703" cy="394595"/>
          </a:xfrm>
          <a:prstGeom prst="rect">
            <a:avLst/>
          </a:prstGeom>
          <a:noFill/>
        </p:spPr>
        <p:txBody>
          <a:bodyPr wrap="none" rtlCol="0">
            <a:spAutoFit/>
          </a:bodyPr>
          <a:lstStyle/>
          <a:p>
            <a:r>
              <a:rPr lang="en-US" dirty="0">
                <a:latin typeface="Helvetica Neue Light" charset="0"/>
                <a:ea typeface="Helvetica Neue Light" charset="0"/>
                <a:cs typeface="Helvetica Neue Light" charset="0"/>
              </a:rPr>
              <a:t>Each node in layer p computes one of the above elements</a:t>
            </a:r>
          </a:p>
        </p:txBody>
      </p:sp>
    </p:spTree>
    <p:extLst>
      <p:ext uri="{BB962C8B-B14F-4D97-AF65-F5344CB8AC3E}">
        <p14:creationId xmlns:p14="http://schemas.microsoft.com/office/powerpoint/2010/main" val="27348899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AB5CC-2D3E-ED48-A286-5A034CE4EB6D}"/>
              </a:ext>
            </a:extLst>
          </p:cNvPr>
          <p:cNvSpPr>
            <a:spLocks noGrp="1"/>
          </p:cNvSpPr>
          <p:nvPr>
            <p:ph type="title"/>
          </p:nvPr>
        </p:nvSpPr>
        <p:spPr/>
        <p:txBody>
          <a:bodyPr/>
          <a:lstStyle/>
          <a:p>
            <a:r>
              <a:rPr lang="en-US" dirty="0"/>
              <a:t>Fully Connected Layer</a:t>
            </a:r>
          </a:p>
        </p:txBody>
      </p:sp>
      <p:sp>
        <p:nvSpPr>
          <p:cNvPr id="3" name="Content Placeholder 2">
            <a:extLst>
              <a:ext uri="{FF2B5EF4-FFF2-40B4-BE49-F238E27FC236}">
                <a16:creationId xmlns:a16="http://schemas.microsoft.com/office/drawing/2014/main" id="{A0F9DA78-C19A-A746-B3AC-2B8B021FEC3D}"/>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The fully connected layer computes weighted sums of the distances             : </a:t>
            </a:r>
          </a:p>
          <a:p>
            <a:r>
              <a:rPr lang="en-US" i="1" dirty="0"/>
              <a:t>W</a:t>
            </a:r>
            <a:r>
              <a:rPr lang="en-US" dirty="0"/>
              <a:t> is a k x m matrix </a:t>
            </a:r>
          </a:p>
        </p:txBody>
      </p:sp>
      <p:sp>
        <p:nvSpPr>
          <p:cNvPr id="4" name="Slide Number Placeholder 3">
            <a:extLst>
              <a:ext uri="{FF2B5EF4-FFF2-40B4-BE49-F238E27FC236}">
                <a16:creationId xmlns:a16="http://schemas.microsoft.com/office/drawing/2014/main" id="{F689ED04-6F12-CC47-9321-7BA0328C8A89}"/>
              </a:ext>
            </a:extLst>
          </p:cNvPr>
          <p:cNvSpPr>
            <a:spLocks noGrp="1"/>
          </p:cNvSpPr>
          <p:nvPr>
            <p:ph type="sldNum" sz="quarter" idx="12"/>
          </p:nvPr>
        </p:nvSpPr>
        <p:spPr/>
        <p:txBody>
          <a:bodyPr/>
          <a:lstStyle/>
          <a:p>
            <a:fld id="{4D267013-DFFC-4352-B274-32112D0CCE19}" type="slidenum">
              <a:rPr lang="en-US" smtClean="0"/>
              <a:pPr/>
              <a:t>47</a:t>
            </a:fld>
            <a:endParaRPr lang="en-US" dirty="0"/>
          </a:p>
        </p:txBody>
      </p:sp>
      <p:pic>
        <p:nvPicPr>
          <p:cNvPr id="5" name="Content Placeholder 5">
            <a:extLst>
              <a:ext uri="{FF2B5EF4-FFF2-40B4-BE49-F238E27FC236}">
                <a16:creationId xmlns:a16="http://schemas.microsoft.com/office/drawing/2014/main" id="{18C28D2C-E6A3-2D48-A723-99F4D7196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00"/>
            <a:ext cx="9127900" cy="3364454"/>
          </a:xfrm>
          <a:prstGeom prst="rect">
            <a:avLst/>
          </a:prstGeom>
        </p:spPr>
      </p:pic>
      <p:sp>
        <p:nvSpPr>
          <p:cNvPr id="6" name="TextBox 5">
            <a:extLst>
              <a:ext uri="{FF2B5EF4-FFF2-40B4-BE49-F238E27FC236}">
                <a16:creationId xmlns:a16="http://schemas.microsoft.com/office/drawing/2014/main" id="{E2C57F56-94B0-ED4C-AD12-B95E31B832BC}"/>
              </a:ext>
            </a:extLst>
          </p:cNvPr>
          <p:cNvSpPr txBox="1"/>
          <p:nvPr/>
        </p:nvSpPr>
        <p:spPr>
          <a:xfrm>
            <a:off x="990600" y="1962625"/>
            <a:ext cx="914400" cy="394595"/>
          </a:xfrm>
          <a:prstGeom prst="rect">
            <a:avLst/>
          </a:prstGeom>
          <a:noFill/>
        </p:spPr>
        <p:txBody>
          <a:bodyPr wrap="square" rtlCol="0">
            <a:spAutoFit/>
          </a:bodyPr>
          <a:lstStyle/>
          <a:p>
            <a:r>
              <a:rPr lang="en-US" b="1" i="1" dirty="0" err="1">
                <a:solidFill>
                  <a:srgbClr val="FF0000"/>
                </a:solidFill>
                <a:latin typeface="Helvetica Neue Light" charset="0"/>
                <a:ea typeface="Helvetica Neue Light" charset="0"/>
                <a:cs typeface="Helvetica Neue Light" charset="0"/>
              </a:rPr>
              <a:t>R</a:t>
            </a:r>
            <a:r>
              <a:rPr lang="en-US" b="1" i="1" baseline="30000" dirty="0" err="1">
                <a:solidFill>
                  <a:srgbClr val="FF0000"/>
                </a:solidFill>
                <a:latin typeface="Helvetica Neue Light" charset="0"/>
                <a:ea typeface="Helvetica Neue Light" charset="0"/>
                <a:cs typeface="Helvetica Neue Light" charset="0"/>
              </a:rPr>
              <a:t>p</a:t>
            </a:r>
            <a:endParaRPr lang="en-US" b="1" i="1" baseline="30000" dirty="0">
              <a:solidFill>
                <a:srgbClr val="FF0000"/>
              </a:solidFill>
              <a:latin typeface="Helvetica Neue Light" charset="0"/>
              <a:ea typeface="Helvetica Neue Light" charset="0"/>
              <a:cs typeface="Helvetica Neue Light" charset="0"/>
            </a:endParaRPr>
          </a:p>
        </p:txBody>
      </p:sp>
      <p:sp>
        <p:nvSpPr>
          <p:cNvPr id="7" name="TextBox 6">
            <a:extLst>
              <a:ext uri="{FF2B5EF4-FFF2-40B4-BE49-F238E27FC236}">
                <a16:creationId xmlns:a16="http://schemas.microsoft.com/office/drawing/2014/main" id="{16617189-6A1F-AD42-84A3-B0ECB91925FC}"/>
              </a:ext>
            </a:extLst>
          </p:cNvPr>
          <p:cNvSpPr txBox="1"/>
          <p:nvPr/>
        </p:nvSpPr>
        <p:spPr>
          <a:xfrm>
            <a:off x="851079" y="4082630"/>
            <a:ext cx="914400" cy="394595"/>
          </a:xfrm>
          <a:prstGeom prst="rect">
            <a:avLst/>
          </a:prstGeom>
          <a:noFill/>
        </p:spPr>
        <p:txBody>
          <a:bodyPr wrap="square" rtlCol="0">
            <a:spAutoFit/>
          </a:bodyPr>
          <a:lstStyle/>
          <a:p>
            <a:r>
              <a:rPr lang="en-US" b="1" i="1" dirty="0" err="1">
                <a:solidFill>
                  <a:srgbClr val="FF0000"/>
                </a:solidFill>
                <a:latin typeface="Helvetica Neue Light" charset="0"/>
                <a:ea typeface="Helvetica Neue Light" charset="0"/>
                <a:cs typeface="Helvetica Neue Light" charset="0"/>
              </a:rPr>
              <a:t>R</a:t>
            </a:r>
            <a:r>
              <a:rPr lang="en-US" b="1" i="1" baseline="30000" dirty="0" err="1">
                <a:solidFill>
                  <a:srgbClr val="FF0000"/>
                </a:solidFill>
                <a:latin typeface="Helvetica Neue Light" charset="0"/>
                <a:ea typeface="Helvetica Neue Light" charset="0"/>
                <a:cs typeface="Helvetica Neue Light" charset="0"/>
              </a:rPr>
              <a:t>p</a:t>
            </a:r>
            <a:endParaRPr lang="en-US" b="1" i="1" baseline="30000" dirty="0">
              <a:solidFill>
                <a:srgbClr val="FF0000"/>
              </a:solidFill>
              <a:latin typeface="Helvetica Neue Light" charset="0"/>
              <a:ea typeface="Helvetica Neue Light" charset="0"/>
              <a:cs typeface="Helvetica Neue Light" charset="0"/>
            </a:endParaRPr>
          </a:p>
        </p:txBody>
      </p:sp>
      <p:sp>
        <p:nvSpPr>
          <p:cNvPr id="8" name="TextBox 7">
            <a:extLst>
              <a:ext uri="{FF2B5EF4-FFF2-40B4-BE49-F238E27FC236}">
                <a16:creationId xmlns:a16="http://schemas.microsoft.com/office/drawing/2014/main" id="{07690ED6-7E65-2641-9147-BAF200DC0DA4}"/>
              </a:ext>
            </a:extLst>
          </p:cNvPr>
          <p:cNvSpPr txBox="1"/>
          <p:nvPr/>
        </p:nvSpPr>
        <p:spPr>
          <a:xfrm>
            <a:off x="2870965" y="3931498"/>
            <a:ext cx="914400" cy="696857"/>
          </a:xfrm>
          <a:prstGeom prst="rect">
            <a:avLst/>
          </a:prstGeom>
          <a:noFill/>
        </p:spPr>
        <p:txBody>
          <a:bodyPr wrap="square" rtlCol="0">
            <a:spAutoFit/>
          </a:bodyPr>
          <a:lstStyle/>
          <a:p>
            <a:r>
              <a:rPr lang="en-US" b="1" i="1" dirty="0" err="1">
                <a:solidFill>
                  <a:srgbClr val="FF0000"/>
                </a:solidFill>
                <a:latin typeface="Helvetica Neue Light" charset="0"/>
                <a:ea typeface="Helvetica Neue Light" charset="0"/>
                <a:cs typeface="Helvetica Neue Light" charset="0"/>
              </a:rPr>
              <a:t>R</a:t>
            </a:r>
            <a:r>
              <a:rPr lang="en-US" b="1" i="1" baseline="30000" dirty="0" err="1">
                <a:solidFill>
                  <a:srgbClr val="FF0000"/>
                </a:solidFill>
                <a:latin typeface="Helvetica Neue Light" charset="0"/>
                <a:ea typeface="Helvetica Neue Light" charset="0"/>
                <a:cs typeface="Helvetica Neue Light" charset="0"/>
              </a:rPr>
              <a:t>q</a:t>
            </a:r>
            <a:endParaRPr lang="en-US" b="1" i="1" baseline="30000" dirty="0">
              <a:solidFill>
                <a:srgbClr val="FF0000"/>
              </a:solidFill>
              <a:latin typeface="Helvetica Neue Light" charset="0"/>
              <a:ea typeface="Helvetica Neue Light" charset="0"/>
              <a:cs typeface="Helvetica Neue Light" charset="0"/>
            </a:endParaRPr>
          </a:p>
          <a:p>
            <a:r>
              <a:rPr lang="en-US" i="1" dirty="0">
                <a:latin typeface="Helvetica Neue Light" charset="0"/>
                <a:ea typeface="Helvetica Neue Light" charset="0"/>
                <a:cs typeface="Helvetica Neue Light" charset="0"/>
              </a:rPr>
              <a:t>q &lt; p</a:t>
            </a:r>
          </a:p>
        </p:txBody>
      </p:sp>
      <p:sp>
        <p:nvSpPr>
          <p:cNvPr id="9" name="TextBox 8">
            <a:extLst>
              <a:ext uri="{FF2B5EF4-FFF2-40B4-BE49-F238E27FC236}">
                <a16:creationId xmlns:a16="http://schemas.microsoft.com/office/drawing/2014/main" id="{4A3B1825-7B30-6F4C-94C4-6F3377B1E05F}"/>
              </a:ext>
            </a:extLst>
          </p:cNvPr>
          <p:cNvSpPr txBox="1"/>
          <p:nvPr/>
        </p:nvSpPr>
        <p:spPr>
          <a:xfrm>
            <a:off x="4890851" y="4413169"/>
            <a:ext cx="914400" cy="394595"/>
          </a:xfrm>
          <a:prstGeom prst="rect">
            <a:avLst/>
          </a:prstGeom>
          <a:noFill/>
        </p:spPr>
        <p:txBody>
          <a:bodyPr wrap="square" rtlCol="0">
            <a:spAutoFit/>
          </a:bodyPr>
          <a:lstStyle/>
          <a:p>
            <a:r>
              <a:rPr lang="en-US" b="1" i="1" dirty="0">
                <a:solidFill>
                  <a:srgbClr val="FF0000"/>
                </a:solidFill>
                <a:latin typeface="Helvetica Neue Light" charset="0"/>
                <a:ea typeface="Helvetica Neue Light" charset="0"/>
                <a:cs typeface="Helvetica Neue Light" charset="0"/>
              </a:rPr>
              <a:t>R</a:t>
            </a:r>
            <a:r>
              <a:rPr lang="en-US" b="1" i="1" baseline="30000" dirty="0">
                <a:solidFill>
                  <a:srgbClr val="FF0000"/>
                </a:solidFill>
                <a:latin typeface="Helvetica Neue Light" charset="0"/>
                <a:ea typeface="Helvetica Neue Light" charset="0"/>
                <a:cs typeface="Helvetica Neue Light" charset="0"/>
              </a:rPr>
              <a:t>m</a:t>
            </a:r>
          </a:p>
        </p:txBody>
      </p:sp>
      <p:pic>
        <p:nvPicPr>
          <p:cNvPr id="11" name="Picture 10">
            <a:extLst>
              <a:ext uri="{FF2B5EF4-FFF2-40B4-BE49-F238E27FC236}">
                <a16:creationId xmlns:a16="http://schemas.microsoft.com/office/drawing/2014/main" id="{2538A91F-C1F3-714A-8BA3-8473DC4B99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001" y="5676900"/>
            <a:ext cx="1155700" cy="342900"/>
          </a:xfrm>
          <a:prstGeom prst="rect">
            <a:avLst/>
          </a:prstGeom>
        </p:spPr>
      </p:pic>
      <p:pic>
        <p:nvPicPr>
          <p:cNvPr id="13" name="Picture 12">
            <a:extLst>
              <a:ext uri="{FF2B5EF4-FFF2-40B4-BE49-F238E27FC236}">
                <a16:creationId xmlns:a16="http://schemas.microsoft.com/office/drawing/2014/main" id="{90FC8496-E4DC-5348-A92D-F88BEF5DB4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5251" y="5638800"/>
            <a:ext cx="1003300" cy="482600"/>
          </a:xfrm>
          <a:prstGeom prst="rect">
            <a:avLst/>
          </a:prstGeom>
        </p:spPr>
      </p:pic>
      <p:sp>
        <p:nvSpPr>
          <p:cNvPr id="14" name="TextBox 13">
            <a:extLst>
              <a:ext uri="{FF2B5EF4-FFF2-40B4-BE49-F238E27FC236}">
                <a16:creationId xmlns:a16="http://schemas.microsoft.com/office/drawing/2014/main" id="{08F26AFC-903D-0D42-A066-E412223165C7}"/>
              </a:ext>
            </a:extLst>
          </p:cNvPr>
          <p:cNvSpPr txBox="1"/>
          <p:nvPr/>
        </p:nvSpPr>
        <p:spPr>
          <a:xfrm>
            <a:off x="6096001" y="4402478"/>
            <a:ext cx="914400" cy="394595"/>
          </a:xfrm>
          <a:prstGeom prst="rect">
            <a:avLst/>
          </a:prstGeom>
          <a:noFill/>
        </p:spPr>
        <p:txBody>
          <a:bodyPr wrap="square" rtlCol="0">
            <a:spAutoFit/>
          </a:bodyPr>
          <a:lstStyle/>
          <a:p>
            <a:r>
              <a:rPr lang="en-US" b="1" i="1" dirty="0" err="1">
                <a:solidFill>
                  <a:srgbClr val="FF0000"/>
                </a:solidFill>
                <a:latin typeface="Helvetica Neue Light" charset="0"/>
                <a:ea typeface="Helvetica Neue Light" charset="0"/>
                <a:cs typeface="Helvetica Neue Light" charset="0"/>
              </a:rPr>
              <a:t>R</a:t>
            </a:r>
            <a:r>
              <a:rPr lang="en-US" b="1" i="1" baseline="30000" dirty="0" err="1">
                <a:solidFill>
                  <a:srgbClr val="FF0000"/>
                </a:solidFill>
                <a:latin typeface="Helvetica Neue Light" charset="0"/>
                <a:ea typeface="Helvetica Neue Light" charset="0"/>
                <a:cs typeface="Helvetica Neue Light" charset="0"/>
              </a:rPr>
              <a:t>k</a:t>
            </a:r>
            <a:endParaRPr lang="en-US" b="1" i="1" baseline="30000" dirty="0">
              <a:solidFill>
                <a:srgbClr val="FF0000"/>
              </a:solidFill>
              <a:latin typeface="Helvetica Neue Light" charset="0"/>
              <a:ea typeface="Helvetica Neue Light" charset="0"/>
              <a:cs typeface="Helvetica Neue Light" charset="0"/>
            </a:endParaRPr>
          </a:p>
        </p:txBody>
      </p:sp>
    </p:spTree>
    <p:extLst>
      <p:ext uri="{BB962C8B-B14F-4D97-AF65-F5344CB8AC3E}">
        <p14:creationId xmlns:p14="http://schemas.microsoft.com/office/powerpoint/2010/main" val="42330183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29BB909-6BB9-904C-B69F-87BD3CFC2B30}"/>
              </a:ext>
            </a:extLst>
          </p:cNvPr>
          <p:cNvSpPr txBox="1"/>
          <p:nvPr/>
        </p:nvSpPr>
        <p:spPr>
          <a:xfrm>
            <a:off x="457201" y="5459660"/>
            <a:ext cx="7916206" cy="696857"/>
          </a:xfrm>
          <a:prstGeom prst="rect">
            <a:avLst/>
          </a:prstGeom>
          <a:noFill/>
        </p:spPr>
        <p:txBody>
          <a:bodyPr wrap="none" rtlCol="0">
            <a:spAutoFit/>
          </a:bodyPr>
          <a:lstStyle/>
          <a:p>
            <a:r>
              <a:rPr lang="en-US" dirty="0">
                <a:latin typeface="Helvetica Neue Light" charset="0"/>
                <a:ea typeface="Helvetica Neue Light" charset="0"/>
                <a:cs typeface="Helvetica Neue Light" charset="0"/>
              </a:rPr>
              <a:t>The weighted sums          are normalized by the </a:t>
            </a:r>
            <a:r>
              <a:rPr lang="en-US" dirty="0" err="1">
                <a:latin typeface="Helvetica Neue Light" charset="0"/>
                <a:ea typeface="Helvetica Neue Light" charset="0"/>
                <a:cs typeface="Helvetica Neue Light" charset="0"/>
              </a:rPr>
              <a:t>softmax</a:t>
            </a:r>
            <a:r>
              <a:rPr lang="en-US" dirty="0">
                <a:latin typeface="Helvetica Neue Light" charset="0"/>
                <a:ea typeface="Helvetica Neue Light" charset="0"/>
                <a:cs typeface="Helvetica Neue Light" charset="0"/>
              </a:rPr>
              <a:t> layer to output </a:t>
            </a:r>
          </a:p>
          <a:p>
            <a:r>
              <a:rPr lang="en-US" dirty="0">
                <a:latin typeface="Helvetica Neue Light" charset="0"/>
                <a:ea typeface="Helvetica Neue Light" charset="0"/>
                <a:cs typeface="Helvetica Neue Light" charset="0"/>
              </a:rPr>
              <a:t>a probability distribution over K classes</a:t>
            </a:r>
          </a:p>
        </p:txBody>
      </p:sp>
      <p:sp>
        <p:nvSpPr>
          <p:cNvPr id="2" name="Title 1">
            <a:extLst>
              <a:ext uri="{FF2B5EF4-FFF2-40B4-BE49-F238E27FC236}">
                <a16:creationId xmlns:a16="http://schemas.microsoft.com/office/drawing/2014/main" id="{025AB5CC-2D3E-ED48-A286-5A034CE4EB6D}"/>
              </a:ext>
            </a:extLst>
          </p:cNvPr>
          <p:cNvSpPr>
            <a:spLocks noGrp="1"/>
          </p:cNvSpPr>
          <p:nvPr>
            <p:ph type="title"/>
          </p:nvPr>
        </p:nvSpPr>
        <p:spPr/>
        <p:txBody>
          <a:bodyPr/>
          <a:lstStyle/>
          <a:p>
            <a:r>
              <a:rPr lang="en-US" dirty="0" err="1"/>
              <a:t>Softmax</a:t>
            </a:r>
            <a:r>
              <a:rPr lang="en-US" dirty="0"/>
              <a:t> Layer</a:t>
            </a:r>
          </a:p>
        </p:txBody>
      </p:sp>
      <p:sp>
        <p:nvSpPr>
          <p:cNvPr id="3" name="Content Placeholder 2">
            <a:extLst>
              <a:ext uri="{FF2B5EF4-FFF2-40B4-BE49-F238E27FC236}">
                <a16:creationId xmlns:a16="http://schemas.microsoft.com/office/drawing/2014/main" id="{A0F9DA78-C19A-A746-B3AC-2B8B021FEC3D}"/>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689ED04-6F12-CC47-9321-7BA0328C8A89}"/>
              </a:ext>
            </a:extLst>
          </p:cNvPr>
          <p:cNvSpPr>
            <a:spLocks noGrp="1"/>
          </p:cNvSpPr>
          <p:nvPr>
            <p:ph type="sldNum" sz="quarter" idx="12"/>
          </p:nvPr>
        </p:nvSpPr>
        <p:spPr/>
        <p:txBody>
          <a:bodyPr/>
          <a:lstStyle/>
          <a:p>
            <a:fld id="{4D267013-DFFC-4352-B274-32112D0CCE19}" type="slidenum">
              <a:rPr lang="en-US" smtClean="0"/>
              <a:pPr/>
              <a:t>48</a:t>
            </a:fld>
            <a:endParaRPr lang="en-US" dirty="0"/>
          </a:p>
        </p:txBody>
      </p:sp>
      <p:pic>
        <p:nvPicPr>
          <p:cNvPr id="5" name="Content Placeholder 5">
            <a:extLst>
              <a:ext uri="{FF2B5EF4-FFF2-40B4-BE49-F238E27FC236}">
                <a16:creationId xmlns:a16="http://schemas.microsoft.com/office/drawing/2014/main" id="{18C28D2C-E6A3-2D48-A723-99F4D7196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00"/>
            <a:ext cx="9127900" cy="3364454"/>
          </a:xfrm>
          <a:prstGeom prst="rect">
            <a:avLst/>
          </a:prstGeom>
        </p:spPr>
      </p:pic>
      <p:sp>
        <p:nvSpPr>
          <p:cNvPr id="6" name="TextBox 5">
            <a:extLst>
              <a:ext uri="{FF2B5EF4-FFF2-40B4-BE49-F238E27FC236}">
                <a16:creationId xmlns:a16="http://schemas.microsoft.com/office/drawing/2014/main" id="{E2C57F56-94B0-ED4C-AD12-B95E31B832BC}"/>
              </a:ext>
            </a:extLst>
          </p:cNvPr>
          <p:cNvSpPr txBox="1"/>
          <p:nvPr/>
        </p:nvSpPr>
        <p:spPr>
          <a:xfrm>
            <a:off x="990600" y="1962625"/>
            <a:ext cx="914400" cy="394595"/>
          </a:xfrm>
          <a:prstGeom prst="rect">
            <a:avLst/>
          </a:prstGeom>
          <a:noFill/>
        </p:spPr>
        <p:txBody>
          <a:bodyPr wrap="square" rtlCol="0">
            <a:spAutoFit/>
          </a:bodyPr>
          <a:lstStyle/>
          <a:p>
            <a:r>
              <a:rPr lang="en-US" b="1" i="1" dirty="0" err="1">
                <a:solidFill>
                  <a:srgbClr val="FF0000"/>
                </a:solidFill>
                <a:latin typeface="Helvetica Neue Light" charset="0"/>
                <a:ea typeface="Helvetica Neue Light" charset="0"/>
                <a:cs typeface="Helvetica Neue Light" charset="0"/>
              </a:rPr>
              <a:t>R</a:t>
            </a:r>
            <a:r>
              <a:rPr lang="en-US" b="1" i="1" baseline="30000" dirty="0" err="1">
                <a:solidFill>
                  <a:srgbClr val="FF0000"/>
                </a:solidFill>
                <a:latin typeface="Helvetica Neue Light" charset="0"/>
                <a:ea typeface="Helvetica Neue Light" charset="0"/>
                <a:cs typeface="Helvetica Neue Light" charset="0"/>
              </a:rPr>
              <a:t>p</a:t>
            </a:r>
            <a:endParaRPr lang="en-US" b="1" i="1" baseline="30000" dirty="0">
              <a:solidFill>
                <a:srgbClr val="FF0000"/>
              </a:solidFill>
              <a:latin typeface="Helvetica Neue Light" charset="0"/>
              <a:ea typeface="Helvetica Neue Light" charset="0"/>
              <a:cs typeface="Helvetica Neue Light" charset="0"/>
            </a:endParaRPr>
          </a:p>
        </p:txBody>
      </p:sp>
      <p:sp>
        <p:nvSpPr>
          <p:cNvPr id="7" name="TextBox 6">
            <a:extLst>
              <a:ext uri="{FF2B5EF4-FFF2-40B4-BE49-F238E27FC236}">
                <a16:creationId xmlns:a16="http://schemas.microsoft.com/office/drawing/2014/main" id="{16617189-6A1F-AD42-84A3-B0ECB91925FC}"/>
              </a:ext>
            </a:extLst>
          </p:cNvPr>
          <p:cNvSpPr txBox="1"/>
          <p:nvPr/>
        </p:nvSpPr>
        <p:spPr>
          <a:xfrm>
            <a:off x="851079" y="4082630"/>
            <a:ext cx="914400" cy="394595"/>
          </a:xfrm>
          <a:prstGeom prst="rect">
            <a:avLst/>
          </a:prstGeom>
          <a:noFill/>
        </p:spPr>
        <p:txBody>
          <a:bodyPr wrap="square" rtlCol="0">
            <a:spAutoFit/>
          </a:bodyPr>
          <a:lstStyle/>
          <a:p>
            <a:r>
              <a:rPr lang="en-US" b="1" i="1" dirty="0" err="1">
                <a:solidFill>
                  <a:srgbClr val="FF0000"/>
                </a:solidFill>
                <a:latin typeface="Helvetica Neue Light" charset="0"/>
                <a:ea typeface="Helvetica Neue Light" charset="0"/>
                <a:cs typeface="Helvetica Neue Light" charset="0"/>
              </a:rPr>
              <a:t>R</a:t>
            </a:r>
            <a:r>
              <a:rPr lang="en-US" b="1" i="1" baseline="30000" dirty="0" err="1">
                <a:solidFill>
                  <a:srgbClr val="FF0000"/>
                </a:solidFill>
                <a:latin typeface="Helvetica Neue Light" charset="0"/>
                <a:ea typeface="Helvetica Neue Light" charset="0"/>
                <a:cs typeface="Helvetica Neue Light" charset="0"/>
              </a:rPr>
              <a:t>p</a:t>
            </a:r>
            <a:endParaRPr lang="en-US" b="1" i="1" baseline="30000" dirty="0">
              <a:solidFill>
                <a:srgbClr val="FF0000"/>
              </a:solidFill>
              <a:latin typeface="Helvetica Neue Light" charset="0"/>
              <a:ea typeface="Helvetica Neue Light" charset="0"/>
              <a:cs typeface="Helvetica Neue Light" charset="0"/>
            </a:endParaRPr>
          </a:p>
        </p:txBody>
      </p:sp>
      <p:sp>
        <p:nvSpPr>
          <p:cNvPr id="8" name="TextBox 7">
            <a:extLst>
              <a:ext uri="{FF2B5EF4-FFF2-40B4-BE49-F238E27FC236}">
                <a16:creationId xmlns:a16="http://schemas.microsoft.com/office/drawing/2014/main" id="{07690ED6-7E65-2641-9147-BAF200DC0DA4}"/>
              </a:ext>
            </a:extLst>
          </p:cNvPr>
          <p:cNvSpPr txBox="1"/>
          <p:nvPr/>
        </p:nvSpPr>
        <p:spPr>
          <a:xfrm>
            <a:off x="2870965" y="3931498"/>
            <a:ext cx="914400" cy="696857"/>
          </a:xfrm>
          <a:prstGeom prst="rect">
            <a:avLst/>
          </a:prstGeom>
          <a:noFill/>
        </p:spPr>
        <p:txBody>
          <a:bodyPr wrap="square" rtlCol="0">
            <a:spAutoFit/>
          </a:bodyPr>
          <a:lstStyle/>
          <a:p>
            <a:r>
              <a:rPr lang="en-US" b="1" i="1" dirty="0" err="1">
                <a:solidFill>
                  <a:srgbClr val="FF0000"/>
                </a:solidFill>
                <a:latin typeface="Helvetica Neue Light" charset="0"/>
                <a:ea typeface="Helvetica Neue Light" charset="0"/>
                <a:cs typeface="Helvetica Neue Light" charset="0"/>
              </a:rPr>
              <a:t>R</a:t>
            </a:r>
            <a:r>
              <a:rPr lang="en-US" b="1" i="1" baseline="30000" dirty="0" err="1">
                <a:solidFill>
                  <a:srgbClr val="FF0000"/>
                </a:solidFill>
                <a:latin typeface="Helvetica Neue Light" charset="0"/>
                <a:ea typeface="Helvetica Neue Light" charset="0"/>
                <a:cs typeface="Helvetica Neue Light" charset="0"/>
              </a:rPr>
              <a:t>q</a:t>
            </a:r>
            <a:endParaRPr lang="en-US" b="1" i="1" baseline="30000" dirty="0">
              <a:solidFill>
                <a:srgbClr val="FF0000"/>
              </a:solidFill>
              <a:latin typeface="Helvetica Neue Light" charset="0"/>
              <a:ea typeface="Helvetica Neue Light" charset="0"/>
              <a:cs typeface="Helvetica Neue Light" charset="0"/>
            </a:endParaRPr>
          </a:p>
          <a:p>
            <a:r>
              <a:rPr lang="en-US" i="1" dirty="0">
                <a:latin typeface="Helvetica Neue Light" charset="0"/>
                <a:ea typeface="Helvetica Neue Light" charset="0"/>
                <a:cs typeface="Helvetica Neue Light" charset="0"/>
              </a:rPr>
              <a:t>q &lt; p</a:t>
            </a:r>
          </a:p>
        </p:txBody>
      </p:sp>
      <p:sp>
        <p:nvSpPr>
          <p:cNvPr id="9" name="TextBox 8">
            <a:extLst>
              <a:ext uri="{FF2B5EF4-FFF2-40B4-BE49-F238E27FC236}">
                <a16:creationId xmlns:a16="http://schemas.microsoft.com/office/drawing/2014/main" id="{4A3B1825-7B30-6F4C-94C4-6F3377B1E05F}"/>
              </a:ext>
            </a:extLst>
          </p:cNvPr>
          <p:cNvSpPr txBox="1"/>
          <p:nvPr/>
        </p:nvSpPr>
        <p:spPr>
          <a:xfrm>
            <a:off x="4890851" y="4413169"/>
            <a:ext cx="914400" cy="394595"/>
          </a:xfrm>
          <a:prstGeom prst="rect">
            <a:avLst/>
          </a:prstGeom>
          <a:noFill/>
        </p:spPr>
        <p:txBody>
          <a:bodyPr wrap="square" rtlCol="0">
            <a:spAutoFit/>
          </a:bodyPr>
          <a:lstStyle/>
          <a:p>
            <a:r>
              <a:rPr lang="en-US" b="1" i="1" dirty="0">
                <a:solidFill>
                  <a:srgbClr val="FF0000"/>
                </a:solidFill>
                <a:latin typeface="Helvetica Neue Light" charset="0"/>
                <a:ea typeface="Helvetica Neue Light" charset="0"/>
                <a:cs typeface="Helvetica Neue Light" charset="0"/>
              </a:rPr>
              <a:t>R</a:t>
            </a:r>
            <a:r>
              <a:rPr lang="en-US" b="1" i="1" baseline="30000" dirty="0">
                <a:solidFill>
                  <a:srgbClr val="FF0000"/>
                </a:solidFill>
                <a:latin typeface="Helvetica Neue Light" charset="0"/>
                <a:ea typeface="Helvetica Neue Light" charset="0"/>
                <a:cs typeface="Helvetica Neue Light" charset="0"/>
              </a:rPr>
              <a:t>m</a:t>
            </a:r>
          </a:p>
        </p:txBody>
      </p:sp>
      <p:pic>
        <p:nvPicPr>
          <p:cNvPr id="13" name="Picture 12">
            <a:extLst>
              <a:ext uri="{FF2B5EF4-FFF2-40B4-BE49-F238E27FC236}">
                <a16:creationId xmlns:a16="http://schemas.microsoft.com/office/drawing/2014/main" id="{90FC8496-E4DC-5348-A92D-F88BEF5DB4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3661" y="5567440"/>
            <a:ext cx="584965" cy="281375"/>
          </a:xfrm>
          <a:prstGeom prst="rect">
            <a:avLst/>
          </a:prstGeom>
        </p:spPr>
      </p:pic>
      <p:sp>
        <p:nvSpPr>
          <p:cNvPr id="14" name="TextBox 13">
            <a:extLst>
              <a:ext uri="{FF2B5EF4-FFF2-40B4-BE49-F238E27FC236}">
                <a16:creationId xmlns:a16="http://schemas.microsoft.com/office/drawing/2014/main" id="{08F26AFC-903D-0D42-A066-E412223165C7}"/>
              </a:ext>
            </a:extLst>
          </p:cNvPr>
          <p:cNvSpPr txBox="1"/>
          <p:nvPr/>
        </p:nvSpPr>
        <p:spPr>
          <a:xfrm>
            <a:off x="6096001" y="4402478"/>
            <a:ext cx="914400" cy="394595"/>
          </a:xfrm>
          <a:prstGeom prst="rect">
            <a:avLst/>
          </a:prstGeom>
          <a:noFill/>
        </p:spPr>
        <p:txBody>
          <a:bodyPr wrap="square" rtlCol="0">
            <a:spAutoFit/>
          </a:bodyPr>
          <a:lstStyle/>
          <a:p>
            <a:r>
              <a:rPr lang="en-US" b="1" i="1" dirty="0" err="1">
                <a:solidFill>
                  <a:srgbClr val="FF0000"/>
                </a:solidFill>
                <a:latin typeface="Helvetica Neue Light" charset="0"/>
                <a:ea typeface="Helvetica Neue Light" charset="0"/>
                <a:cs typeface="Helvetica Neue Light" charset="0"/>
              </a:rPr>
              <a:t>R</a:t>
            </a:r>
            <a:r>
              <a:rPr lang="en-US" b="1" i="1" baseline="30000" dirty="0" err="1">
                <a:solidFill>
                  <a:srgbClr val="FF0000"/>
                </a:solidFill>
                <a:latin typeface="Helvetica Neue Light" charset="0"/>
                <a:ea typeface="Helvetica Neue Light" charset="0"/>
                <a:cs typeface="Helvetica Neue Light" charset="0"/>
              </a:rPr>
              <a:t>k</a:t>
            </a:r>
            <a:endParaRPr lang="en-US" b="1" i="1" baseline="30000" dirty="0">
              <a:solidFill>
                <a:srgbClr val="FF0000"/>
              </a:solidFill>
              <a:latin typeface="Helvetica Neue Light" charset="0"/>
              <a:ea typeface="Helvetica Neue Light" charset="0"/>
              <a:cs typeface="Helvetica Neue Light" charset="0"/>
            </a:endParaRPr>
          </a:p>
        </p:txBody>
      </p:sp>
      <p:sp>
        <p:nvSpPr>
          <p:cNvPr id="15" name="TextBox 14">
            <a:extLst>
              <a:ext uri="{FF2B5EF4-FFF2-40B4-BE49-F238E27FC236}">
                <a16:creationId xmlns:a16="http://schemas.microsoft.com/office/drawing/2014/main" id="{E04B9E3B-CACF-8444-B871-3F48679C1719}"/>
              </a:ext>
            </a:extLst>
          </p:cNvPr>
          <p:cNvSpPr txBox="1"/>
          <p:nvPr/>
        </p:nvSpPr>
        <p:spPr>
          <a:xfrm>
            <a:off x="6934201" y="4402477"/>
            <a:ext cx="914400" cy="394595"/>
          </a:xfrm>
          <a:prstGeom prst="rect">
            <a:avLst/>
          </a:prstGeom>
          <a:noFill/>
        </p:spPr>
        <p:txBody>
          <a:bodyPr wrap="square" rtlCol="0">
            <a:spAutoFit/>
          </a:bodyPr>
          <a:lstStyle/>
          <a:p>
            <a:r>
              <a:rPr lang="en-US" b="1" i="1" dirty="0" err="1">
                <a:solidFill>
                  <a:srgbClr val="FF0000"/>
                </a:solidFill>
                <a:latin typeface="Helvetica Neue Light" charset="0"/>
                <a:ea typeface="Helvetica Neue Light" charset="0"/>
                <a:cs typeface="Helvetica Neue Light" charset="0"/>
              </a:rPr>
              <a:t>R</a:t>
            </a:r>
            <a:r>
              <a:rPr lang="en-US" b="1" i="1" baseline="30000" dirty="0" err="1">
                <a:solidFill>
                  <a:srgbClr val="FF0000"/>
                </a:solidFill>
                <a:latin typeface="Helvetica Neue Light" charset="0"/>
                <a:ea typeface="Helvetica Neue Light" charset="0"/>
                <a:cs typeface="Helvetica Neue Light" charset="0"/>
              </a:rPr>
              <a:t>k</a:t>
            </a:r>
            <a:endParaRPr lang="en-US" b="1" i="1" baseline="30000" dirty="0">
              <a:solidFill>
                <a:srgbClr val="FF0000"/>
              </a:solidFill>
              <a:latin typeface="Helvetica Neue Light" charset="0"/>
              <a:ea typeface="Helvetica Neue Light" charset="0"/>
              <a:cs typeface="Helvetica Neue Light" charset="0"/>
            </a:endParaRPr>
          </a:p>
        </p:txBody>
      </p:sp>
    </p:spTree>
    <p:extLst>
      <p:ext uri="{BB962C8B-B14F-4D97-AF65-F5344CB8AC3E}">
        <p14:creationId xmlns:p14="http://schemas.microsoft.com/office/powerpoint/2010/main" val="34021999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558B-116C-AB4E-99DF-DB32C854BEB9}"/>
              </a:ext>
            </a:extLst>
          </p:cNvPr>
          <p:cNvSpPr>
            <a:spLocks noGrp="1"/>
          </p:cNvSpPr>
          <p:nvPr>
            <p:ph type="title"/>
          </p:nvPr>
        </p:nvSpPr>
        <p:spPr/>
        <p:txBody>
          <a:bodyPr/>
          <a:lstStyle/>
          <a:p>
            <a:r>
              <a:rPr lang="en-US" dirty="0"/>
              <a:t>Few points</a:t>
            </a:r>
          </a:p>
        </p:txBody>
      </p:sp>
      <p:sp>
        <p:nvSpPr>
          <p:cNvPr id="3" name="Content Placeholder 2">
            <a:extLst>
              <a:ext uri="{FF2B5EF4-FFF2-40B4-BE49-F238E27FC236}">
                <a16:creationId xmlns:a16="http://schemas.microsoft.com/office/drawing/2014/main" id="{36928043-AB4E-2E44-AABC-58A823765B89}"/>
              </a:ext>
            </a:extLst>
          </p:cNvPr>
          <p:cNvSpPr>
            <a:spLocks noGrp="1"/>
          </p:cNvSpPr>
          <p:nvPr>
            <p:ph idx="1"/>
          </p:nvPr>
        </p:nvSpPr>
        <p:spPr>
          <a:xfrm>
            <a:off x="457201" y="1305320"/>
            <a:ext cx="8229600" cy="5181600"/>
          </a:xfrm>
        </p:spPr>
        <p:txBody>
          <a:bodyPr>
            <a:normAutofit/>
          </a:bodyPr>
          <a:lstStyle/>
          <a:p>
            <a:r>
              <a:rPr lang="en-US" dirty="0"/>
              <a:t>With the above model, there could be more than one prototype per class</a:t>
            </a:r>
          </a:p>
          <a:p>
            <a:endParaRPr lang="en-US" dirty="0"/>
          </a:p>
          <a:p>
            <a:r>
              <a:rPr lang="en-US" dirty="0"/>
              <a:t>What if we want only one prototype per class?</a:t>
            </a:r>
          </a:p>
          <a:p>
            <a:pPr lvl="1"/>
            <a:endParaRPr lang="en-US" dirty="0"/>
          </a:p>
        </p:txBody>
      </p:sp>
      <p:sp>
        <p:nvSpPr>
          <p:cNvPr id="4" name="Slide Number Placeholder 3">
            <a:extLst>
              <a:ext uri="{FF2B5EF4-FFF2-40B4-BE49-F238E27FC236}">
                <a16:creationId xmlns:a16="http://schemas.microsoft.com/office/drawing/2014/main" id="{C9046D4D-9C64-CB4E-91BC-9980F8502632}"/>
              </a:ext>
            </a:extLst>
          </p:cNvPr>
          <p:cNvSpPr>
            <a:spLocks noGrp="1"/>
          </p:cNvSpPr>
          <p:nvPr>
            <p:ph type="sldNum" sz="quarter" idx="12"/>
          </p:nvPr>
        </p:nvSpPr>
        <p:spPr/>
        <p:txBody>
          <a:bodyPr/>
          <a:lstStyle/>
          <a:p>
            <a:fld id="{4D267013-DFFC-4352-B274-32112D0CCE19}" type="slidenum">
              <a:rPr lang="en-US" smtClean="0"/>
              <a:pPr/>
              <a:t>49</a:t>
            </a:fld>
            <a:endParaRPr lang="en-US" dirty="0"/>
          </a:p>
        </p:txBody>
      </p:sp>
    </p:spTree>
    <p:extLst>
      <p:ext uri="{BB962C8B-B14F-4D97-AF65-F5344CB8AC3E}">
        <p14:creationId xmlns:p14="http://schemas.microsoft.com/office/powerpoint/2010/main" val="193691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3B71C-D08E-A045-87F4-5582C6F702DC}"/>
              </a:ext>
            </a:extLst>
          </p:cNvPr>
          <p:cNvSpPr>
            <a:spLocks noGrp="1"/>
          </p:cNvSpPr>
          <p:nvPr>
            <p:ph type="title"/>
          </p:nvPr>
        </p:nvSpPr>
        <p:spPr/>
        <p:txBody>
          <a:bodyPr/>
          <a:lstStyle/>
          <a:p>
            <a:r>
              <a:rPr lang="en-US" dirty="0"/>
              <a:t>Contributions</a:t>
            </a:r>
          </a:p>
        </p:txBody>
      </p:sp>
      <p:sp>
        <p:nvSpPr>
          <p:cNvPr id="3" name="Content Placeholder 2">
            <a:extLst>
              <a:ext uri="{FF2B5EF4-FFF2-40B4-BE49-F238E27FC236}">
                <a16:creationId xmlns:a16="http://schemas.microsoft.com/office/drawing/2014/main" id="{8C7133C6-7C4A-9C4D-94E3-E82304BD214A}"/>
              </a:ext>
            </a:extLst>
          </p:cNvPr>
          <p:cNvSpPr>
            <a:spLocks noGrp="1"/>
          </p:cNvSpPr>
          <p:nvPr>
            <p:ph idx="1"/>
          </p:nvPr>
        </p:nvSpPr>
        <p:spPr/>
        <p:txBody>
          <a:bodyPr>
            <a:normAutofit/>
          </a:bodyPr>
          <a:lstStyle/>
          <a:p>
            <a:r>
              <a:rPr lang="en-US" dirty="0"/>
              <a:t>Two case studies where Generalized Additive Models (intelligible) yield state-of-the-art accuracy.</a:t>
            </a:r>
          </a:p>
          <a:p>
            <a:pPr lvl="1"/>
            <a:r>
              <a:rPr lang="en-US" dirty="0"/>
              <a:t>Pneumonia risk prediction</a:t>
            </a:r>
          </a:p>
          <a:p>
            <a:pPr lvl="1"/>
            <a:r>
              <a:rPr lang="en-US" dirty="0"/>
              <a:t>30-day hospital readmission </a:t>
            </a:r>
          </a:p>
          <a:p>
            <a:endParaRPr lang="en-US" dirty="0"/>
          </a:p>
          <a:p>
            <a:r>
              <a:rPr lang="en-US" dirty="0"/>
              <a:t>Claim: GAMs is a class of models that can handle interpretability/accuracy trade-off quite well</a:t>
            </a:r>
          </a:p>
          <a:p>
            <a:pPr lvl="1"/>
            <a:endParaRPr lang="en-US" dirty="0"/>
          </a:p>
        </p:txBody>
      </p:sp>
      <p:sp>
        <p:nvSpPr>
          <p:cNvPr id="4" name="Slide Number Placeholder 3">
            <a:extLst>
              <a:ext uri="{FF2B5EF4-FFF2-40B4-BE49-F238E27FC236}">
                <a16:creationId xmlns:a16="http://schemas.microsoft.com/office/drawing/2014/main" id="{9DDC5D5F-7AB7-484F-B26F-89B39C0EEB4C}"/>
              </a:ext>
            </a:extLst>
          </p:cNvPr>
          <p:cNvSpPr>
            <a:spLocks noGrp="1"/>
          </p:cNvSpPr>
          <p:nvPr>
            <p:ph type="sldNum" sz="quarter" idx="12"/>
          </p:nvPr>
        </p:nvSpPr>
        <p:spPr/>
        <p:txBody>
          <a:bodyPr/>
          <a:lstStyle/>
          <a:p>
            <a:fld id="{4D267013-DFFC-4352-B274-32112D0CCE19}" type="slidenum">
              <a:rPr lang="en-US" smtClean="0"/>
              <a:pPr/>
              <a:t>5</a:t>
            </a:fld>
            <a:endParaRPr lang="en-US" dirty="0"/>
          </a:p>
        </p:txBody>
      </p:sp>
    </p:spTree>
    <p:extLst>
      <p:ext uri="{BB962C8B-B14F-4D97-AF65-F5344CB8AC3E}">
        <p14:creationId xmlns:p14="http://schemas.microsoft.com/office/powerpoint/2010/main" val="331153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75880-7B08-504C-87C1-FD543266F26A}"/>
              </a:ext>
            </a:extLst>
          </p:cNvPr>
          <p:cNvSpPr>
            <a:spLocks noGrp="1"/>
          </p:cNvSpPr>
          <p:nvPr>
            <p:ph type="title"/>
          </p:nvPr>
        </p:nvSpPr>
        <p:spPr/>
        <p:txBody>
          <a:bodyPr/>
          <a:lstStyle/>
          <a:p>
            <a:r>
              <a:rPr lang="en-US" dirty="0"/>
              <a:t>Advantages of Proposed Architecture</a:t>
            </a:r>
          </a:p>
        </p:txBody>
      </p:sp>
      <p:sp>
        <p:nvSpPr>
          <p:cNvPr id="3" name="Content Placeholder 2">
            <a:extLst>
              <a:ext uri="{FF2B5EF4-FFF2-40B4-BE49-F238E27FC236}">
                <a16:creationId xmlns:a16="http://schemas.microsoft.com/office/drawing/2014/main" id="{51D6CDB3-0858-7345-8760-C5A4056E6288}"/>
              </a:ext>
            </a:extLst>
          </p:cNvPr>
          <p:cNvSpPr>
            <a:spLocks noGrp="1"/>
          </p:cNvSpPr>
          <p:nvPr>
            <p:ph idx="1"/>
          </p:nvPr>
        </p:nvSpPr>
        <p:spPr/>
        <p:txBody>
          <a:bodyPr/>
          <a:lstStyle/>
          <a:p>
            <a:r>
              <a:rPr lang="en-US" dirty="0"/>
              <a:t>Automatically learns useful features</a:t>
            </a:r>
          </a:p>
          <a:p>
            <a:pPr lvl="1"/>
            <a:r>
              <a:rPr lang="en-US" dirty="0"/>
              <a:t>Non-linear dimensional reduction</a:t>
            </a:r>
          </a:p>
          <a:p>
            <a:pPr lvl="1"/>
            <a:r>
              <a:rPr lang="en-US" dirty="0"/>
              <a:t>Suitable for high-dimensional data such as images</a:t>
            </a:r>
          </a:p>
          <a:p>
            <a:pPr lvl="1"/>
            <a:endParaRPr lang="en-US" dirty="0"/>
          </a:p>
          <a:p>
            <a:r>
              <a:rPr lang="en-US" dirty="0"/>
              <a:t>Prototypes vectors can be decoded and visualized</a:t>
            </a:r>
          </a:p>
          <a:p>
            <a:pPr lvl="1"/>
            <a:r>
              <a:rPr lang="en-US" dirty="0"/>
              <a:t>Same latent space as encoded inputs</a:t>
            </a:r>
          </a:p>
          <a:p>
            <a:pPr lvl="1"/>
            <a:endParaRPr lang="en-US" dirty="0"/>
          </a:p>
          <a:p>
            <a:r>
              <a:rPr lang="en-US" dirty="0"/>
              <a:t>Ability to interpret without post-hoc analysis</a:t>
            </a:r>
          </a:p>
        </p:txBody>
      </p:sp>
      <p:sp>
        <p:nvSpPr>
          <p:cNvPr id="4" name="Slide Number Placeholder 3">
            <a:extLst>
              <a:ext uri="{FF2B5EF4-FFF2-40B4-BE49-F238E27FC236}">
                <a16:creationId xmlns:a16="http://schemas.microsoft.com/office/drawing/2014/main" id="{2AE40212-EB35-8749-8C12-1F6AE99B6C0C}"/>
              </a:ext>
            </a:extLst>
          </p:cNvPr>
          <p:cNvSpPr>
            <a:spLocks noGrp="1"/>
          </p:cNvSpPr>
          <p:nvPr>
            <p:ph type="sldNum" sz="quarter" idx="12"/>
          </p:nvPr>
        </p:nvSpPr>
        <p:spPr/>
        <p:txBody>
          <a:bodyPr/>
          <a:lstStyle/>
          <a:p>
            <a:fld id="{4D267013-DFFC-4352-B274-32112D0CCE19}" type="slidenum">
              <a:rPr lang="en-US" smtClean="0"/>
              <a:pPr/>
              <a:t>50</a:t>
            </a:fld>
            <a:endParaRPr lang="en-US" dirty="0"/>
          </a:p>
        </p:txBody>
      </p:sp>
    </p:spTree>
    <p:extLst>
      <p:ext uri="{BB962C8B-B14F-4D97-AF65-F5344CB8AC3E}">
        <p14:creationId xmlns:p14="http://schemas.microsoft.com/office/powerpoint/2010/main" val="121564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3EBBD-740F-7245-A79D-6AA883C60E24}"/>
              </a:ext>
            </a:extLst>
          </p:cNvPr>
          <p:cNvSpPr>
            <a:spLocks noGrp="1"/>
          </p:cNvSpPr>
          <p:nvPr>
            <p:ph type="title"/>
          </p:nvPr>
        </p:nvSpPr>
        <p:spPr/>
        <p:txBody>
          <a:bodyPr/>
          <a:lstStyle/>
          <a:p>
            <a:r>
              <a:rPr lang="en-US" dirty="0"/>
              <a:t>Cost Function</a:t>
            </a:r>
          </a:p>
        </p:txBody>
      </p:sp>
      <p:sp>
        <p:nvSpPr>
          <p:cNvPr id="3" name="Content Placeholder 2">
            <a:extLst>
              <a:ext uri="{FF2B5EF4-FFF2-40B4-BE49-F238E27FC236}">
                <a16:creationId xmlns:a16="http://schemas.microsoft.com/office/drawing/2014/main" id="{B73DF2CE-5E65-3847-B4B8-A5A6E4E4F329}"/>
              </a:ext>
            </a:extLst>
          </p:cNvPr>
          <p:cNvSpPr>
            <a:spLocks noGrp="1"/>
          </p:cNvSpPr>
          <p:nvPr>
            <p:ph idx="1"/>
          </p:nvPr>
        </p:nvSpPr>
        <p:spPr/>
        <p:txBody>
          <a:bodyPr/>
          <a:lstStyle/>
          <a:p>
            <a:r>
              <a:rPr lang="en-US" dirty="0"/>
              <a:t>Cross entropy loss</a:t>
            </a:r>
          </a:p>
          <a:p>
            <a:endParaRPr lang="en-US" dirty="0"/>
          </a:p>
          <a:p>
            <a:endParaRPr lang="en-US" dirty="0"/>
          </a:p>
          <a:p>
            <a:endParaRPr lang="en-US" dirty="0"/>
          </a:p>
          <a:p>
            <a:endParaRPr lang="en-US" dirty="0"/>
          </a:p>
          <a:p>
            <a:r>
              <a:rPr lang="en-US" dirty="0"/>
              <a:t>Reconstruction error  </a:t>
            </a:r>
          </a:p>
        </p:txBody>
      </p:sp>
      <p:sp>
        <p:nvSpPr>
          <p:cNvPr id="4" name="Slide Number Placeholder 3">
            <a:extLst>
              <a:ext uri="{FF2B5EF4-FFF2-40B4-BE49-F238E27FC236}">
                <a16:creationId xmlns:a16="http://schemas.microsoft.com/office/drawing/2014/main" id="{F3A35CAE-E371-B443-B521-7C3CA32F72F4}"/>
              </a:ext>
            </a:extLst>
          </p:cNvPr>
          <p:cNvSpPr>
            <a:spLocks noGrp="1"/>
          </p:cNvSpPr>
          <p:nvPr>
            <p:ph type="sldNum" sz="quarter" idx="12"/>
          </p:nvPr>
        </p:nvSpPr>
        <p:spPr/>
        <p:txBody>
          <a:bodyPr/>
          <a:lstStyle/>
          <a:p>
            <a:fld id="{4D267013-DFFC-4352-B274-32112D0CCE19}" type="slidenum">
              <a:rPr lang="en-US" smtClean="0"/>
              <a:pPr/>
              <a:t>51</a:t>
            </a:fld>
            <a:endParaRPr lang="en-US" dirty="0"/>
          </a:p>
        </p:txBody>
      </p:sp>
      <p:pic>
        <p:nvPicPr>
          <p:cNvPr id="6" name="Picture 5">
            <a:extLst>
              <a:ext uri="{FF2B5EF4-FFF2-40B4-BE49-F238E27FC236}">
                <a16:creationId xmlns:a16="http://schemas.microsoft.com/office/drawing/2014/main" id="{47BF6890-077B-6A45-B99D-67D07596E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449" y="2286000"/>
            <a:ext cx="7785100" cy="1422400"/>
          </a:xfrm>
          <a:prstGeom prst="rect">
            <a:avLst/>
          </a:prstGeom>
        </p:spPr>
      </p:pic>
      <p:pic>
        <p:nvPicPr>
          <p:cNvPr id="8" name="Picture 7">
            <a:extLst>
              <a:ext uri="{FF2B5EF4-FFF2-40B4-BE49-F238E27FC236}">
                <a16:creationId xmlns:a16="http://schemas.microsoft.com/office/drawing/2014/main" id="{20FE468F-E3DD-4E48-87D6-545857568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4667945"/>
            <a:ext cx="6146800" cy="1206500"/>
          </a:xfrm>
          <a:prstGeom prst="rect">
            <a:avLst/>
          </a:prstGeom>
        </p:spPr>
      </p:pic>
    </p:spTree>
    <p:extLst>
      <p:ext uri="{BB962C8B-B14F-4D97-AF65-F5344CB8AC3E}">
        <p14:creationId xmlns:p14="http://schemas.microsoft.com/office/powerpoint/2010/main" val="38742440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9D75C-D939-CE42-BEA8-BCAEA174CCBE}"/>
              </a:ext>
            </a:extLst>
          </p:cNvPr>
          <p:cNvSpPr>
            <a:spLocks noGrp="1"/>
          </p:cNvSpPr>
          <p:nvPr>
            <p:ph type="title"/>
          </p:nvPr>
        </p:nvSpPr>
        <p:spPr/>
        <p:txBody>
          <a:bodyPr/>
          <a:lstStyle/>
          <a:p>
            <a:r>
              <a:rPr lang="en-US" dirty="0"/>
              <a:t>Cost Function: Interpretability </a:t>
            </a:r>
            <a:r>
              <a:rPr lang="en-US" dirty="0" err="1"/>
              <a:t>Regularizers</a:t>
            </a:r>
            <a:endParaRPr lang="en-US" dirty="0"/>
          </a:p>
        </p:txBody>
      </p:sp>
      <p:pic>
        <p:nvPicPr>
          <p:cNvPr id="6" name="Content Placeholder 5">
            <a:extLst>
              <a:ext uri="{FF2B5EF4-FFF2-40B4-BE49-F238E27FC236}">
                <a16:creationId xmlns:a16="http://schemas.microsoft.com/office/drawing/2014/main" id="{0F512CF2-F785-6443-ABAB-F10F4C88AB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8349" y="1828800"/>
            <a:ext cx="7607300" cy="2298700"/>
          </a:xfrm>
        </p:spPr>
      </p:pic>
      <p:sp>
        <p:nvSpPr>
          <p:cNvPr id="4" name="Slide Number Placeholder 3">
            <a:extLst>
              <a:ext uri="{FF2B5EF4-FFF2-40B4-BE49-F238E27FC236}">
                <a16:creationId xmlns:a16="http://schemas.microsoft.com/office/drawing/2014/main" id="{58D62452-7913-B848-9B3F-4C8114CDCE18}"/>
              </a:ext>
            </a:extLst>
          </p:cNvPr>
          <p:cNvSpPr>
            <a:spLocks noGrp="1"/>
          </p:cNvSpPr>
          <p:nvPr>
            <p:ph type="sldNum" sz="quarter" idx="12"/>
          </p:nvPr>
        </p:nvSpPr>
        <p:spPr/>
        <p:txBody>
          <a:bodyPr/>
          <a:lstStyle/>
          <a:p>
            <a:fld id="{4D267013-DFFC-4352-B274-32112D0CCE19}" type="slidenum">
              <a:rPr lang="en-US" smtClean="0"/>
              <a:pPr/>
              <a:t>52</a:t>
            </a:fld>
            <a:endParaRPr lang="en-US" dirty="0"/>
          </a:p>
        </p:txBody>
      </p:sp>
      <p:cxnSp>
        <p:nvCxnSpPr>
          <p:cNvPr id="8" name="Straight Arrow Connector 7">
            <a:extLst>
              <a:ext uri="{FF2B5EF4-FFF2-40B4-BE49-F238E27FC236}">
                <a16:creationId xmlns:a16="http://schemas.microsoft.com/office/drawing/2014/main" id="{F5BACC70-01F5-254E-9B0D-DE87E6C27048}"/>
              </a:ext>
            </a:extLst>
          </p:cNvPr>
          <p:cNvCxnSpPr>
            <a:cxnSpLocks/>
          </p:cNvCxnSpPr>
          <p:nvPr/>
        </p:nvCxnSpPr>
        <p:spPr>
          <a:xfrm flipH="1">
            <a:off x="606290" y="2590800"/>
            <a:ext cx="1298710" cy="22225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AB6129D-46D4-F046-8EF0-99EC42DFBC79}"/>
              </a:ext>
            </a:extLst>
          </p:cNvPr>
          <p:cNvCxnSpPr>
            <a:cxnSpLocks/>
          </p:cNvCxnSpPr>
          <p:nvPr/>
        </p:nvCxnSpPr>
        <p:spPr>
          <a:xfrm flipH="1">
            <a:off x="6553200" y="3886200"/>
            <a:ext cx="1" cy="18334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51E335D-BE72-844A-B7D1-18B8988F1659}"/>
              </a:ext>
            </a:extLst>
          </p:cNvPr>
          <p:cNvSpPr txBox="1"/>
          <p:nvPr/>
        </p:nvSpPr>
        <p:spPr>
          <a:xfrm>
            <a:off x="228600" y="5022770"/>
            <a:ext cx="5979779" cy="696857"/>
          </a:xfrm>
          <a:prstGeom prst="rect">
            <a:avLst/>
          </a:prstGeom>
          <a:noFill/>
        </p:spPr>
        <p:txBody>
          <a:bodyPr wrap="none" rtlCol="0">
            <a:spAutoFit/>
          </a:bodyPr>
          <a:lstStyle/>
          <a:p>
            <a:r>
              <a:rPr lang="en-US" dirty="0">
                <a:latin typeface="Helvetica Neue Light" charset="0"/>
                <a:ea typeface="Helvetica Neue Light" charset="0"/>
                <a:cs typeface="Helvetica Neue Light" charset="0"/>
              </a:rPr>
              <a:t>Each prototype vector should be as close as possible</a:t>
            </a:r>
          </a:p>
          <a:p>
            <a:r>
              <a:rPr lang="en-US" dirty="0">
                <a:latin typeface="Helvetica Neue Light" charset="0"/>
                <a:ea typeface="Helvetica Neue Light" charset="0"/>
                <a:cs typeface="Helvetica Neue Light" charset="0"/>
              </a:rPr>
              <a:t>to at least one training example</a:t>
            </a:r>
          </a:p>
        </p:txBody>
      </p:sp>
      <p:sp>
        <p:nvSpPr>
          <p:cNvPr id="15" name="TextBox 14">
            <a:extLst>
              <a:ext uri="{FF2B5EF4-FFF2-40B4-BE49-F238E27FC236}">
                <a16:creationId xmlns:a16="http://schemas.microsoft.com/office/drawing/2014/main" id="{C2758419-2527-9A4C-8FD1-F9008088AAB5}"/>
              </a:ext>
            </a:extLst>
          </p:cNvPr>
          <p:cNvSpPr txBox="1"/>
          <p:nvPr/>
        </p:nvSpPr>
        <p:spPr>
          <a:xfrm>
            <a:off x="3563311" y="5909454"/>
            <a:ext cx="5073825" cy="696857"/>
          </a:xfrm>
          <a:prstGeom prst="rect">
            <a:avLst/>
          </a:prstGeom>
          <a:noFill/>
        </p:spPr>
        <p:txBody>
          <a:bodyPr wrap="none" rtlCol="0">
            <a:spAutoFit/>
          </a:bodyPr>
          <a:lstStyle/>
          <a:p>
            <a:r>
              <a:rPr lang="en-US" dirty="0">
                <a:latin typeface="Helvetica Neue Light" charset="0"/>
                <a:ea typeface="Helvetica Neue Light" charset="0"/>
                <a:cs typeface="Helvetica Neue Light" charset="0"/>
              </a:rPr>
              <a:t>Each training example should be as close as </a:t>
            </a:r>
          </a:p>
          <a:p>
            <a:r>
              <a:rPr lang="en-US" dirty="0">
                <a:latin typeface="Helvetica Neue Light" charset="0"/>
                <a:ea typeface="Helvetica Neue Light" charset="0"/>
                <a:cs typeface="Helvetica Neue Light" charset="0"/>
              </a:rPr>
              <a:t>possible to one prototype</a:t>
            </a:r>
          </a:p>
        </p:txBody>
      </p:sp>
    </p:spTree>
    <p:extLst>
      <p:ext uri="{BB962C8B-B14F-4D97-AF65-F5344CB8AC3E}">
        <p14:creationId xmlns:p14="http://schemas.microsoft.com/office/powerpoint/2010/main" val="105746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A6184-9F51-9B46-86A6-A1885DD6A820}"/>
              </a:ext>
            </a:extLst>
          </p:cNvPr>
          <p:cNvSpPr>
            <a:spLocks noGrp="1"/>
          </p:cNvSpPr>
          <p:nvPr>
            <p:ph type="title"/>
          </p:nvPr>
        </p:nvSpPr>
        <p:spPr/>
        <p:txBody>
          <a:bodyPr/>
          <a:lstStyle/>
          <a:p>
            <a:r>
              <a:rPr lang="en-US" dirty="0"/>
              <a:t>Cost Function</a:t>
            </a:r>
          </a:p>
        </p:txBody>
      </p:sp>
      <p:pic>
        <p:nvPicPr>
          <p:cNvPr id="6" name="Content Placeholder 5">
            <a:extLst>
              <a:ext uri="{FF2B5EF4-FFF2-40B4-BE49-F238E27FC236}">
                <a16:creationId xmlns:a16="http://schemas.microsoft.com/office/drawing/2014/main" id="{B2668427-488E-EE48-8A30-1AC5D01AB4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0" y="2438400"/>
            <a:ext cx="6756400" cy="1600200"/>
          </a:xfrm>
        </p:spPr>
      </p:pic>
      <p:sp>
        <p:nvSpPr>
          <p:cNvPr id="4" name="Slide Number Placeholder 3">
            <a:extLst>
              <a:ext uri="{FF2B5EF4-FFF2-40B4-BE49-F238E27FC236}">
                <a16:creationId xmlns:a16="http://schemas.microsoft.com/office/drawing/2014/main" id="{147B6634-A6B8-AB41-A123-68205DFEE66D}"/>
              </a:ext>
            </a:extLst>
          </p:cNvPr>
          <p:cNvSpPr>
            <a:spLocks noGrp="1"/>
          </p:cNvSpPr>
          <p:nvPr>
            <p:ph type="sldNum" sz="quarter" idx="12"/>
          </p:nvPr>
        </p:nvSpPr>
        <p:spPr/>
        <p:txBody>
          <a:bodyPr/>
          <a:lstStyle/>
          <a:p>
            <a:fld id="{4D267013-DFFC-4352-B274-32112D0CCE19}" type="slidenum">
              <a:rPr lang="en-US" smtClean="0"/>
              <a:pPr/>
              <a:t>53</a:t>
            </a:fld>
            <a:endParaRPr lang="en-US" dirty="0"/>
          </a:p>
        </p:txBody>
      </p:sp>
    </p:spTree>
    <p:extLst>
      <p:ext uri="{BB962C8B-B14F-4D97-AF65-F5344CB8AC3E}">
        <p14:creationId xmlns:p14="http://schemas.microsoft.com/office/powerpoint/2010/main" val="19107836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7B0A8-CBDB-A346-AC02-EB15CE05E50E}"/>
              </a:ext>
            </a:extLst>
          </p:cNvPr>
          <p:cNvSpPr>
            <a:spLocks noGrp="1"/>
          </p:cNvSpPr>
          <p:nvPr>
            <p:ph type="title"/>
          </p:nvPr>
        </p:nvSpPr>
        <p:spPr/>
        <p:txBody>
          <a:bodyPr/>
          <a:lstStyle/>
          <a:p>
            <a:r>
              <a:rPr lang="en-US" dirty="0"/>
              <a:t>Neural Networks</a:t>
            </a:r>
          </a:p>
        </p:txBody>
      </p:sp>
      <p:sp>
        <p:nvSpPr>
          <p:cNvPr id="3" name="Content Placeholder 2">
            <a:extLst>
              <a:ext uri="{FF2B5EF4-FFF2-40B4-BE49-F238E27FC236}">
                <a16:creationId xmlns:a16="http://schemas.microsoft.com/office/drawing/2014/main" id="{43ABAAFE-091C-9A41-999A-227DA82F582C}"/>
              </a:ext>
            </a:extLst>
          </p:cNvPr>
          <p:cNvSpPr>
            <a:spLocks noGrp="1"/>
          </p:cNvSpPr>
          <p:nvPr>
            <p:ph idx="1"/>
          </p:nvPr>
        </p:nvSpPr>
        <p:spPr/>
        <p:txBody>
          <a:bodyPr/>
          <a:lstStyle/>
          <a:p>
            <a:r>
              <a:rPr lang="en-US" dirty="0"/>
              <a:t>Step 1: Define architecture</a:t>
            </a:r>
          </a:p>
          <a:p>
            <a:endParaRPr lang="en-US" dirty="0"/>
          </a:p>
          <a:p>
            <a:r>
              <a:rPr lang="en-US" dirty="0"/>
              <a:t>Step 2: Outline cost function </a:t>
            </a:r>
          </a:p>
          <a:p>
            <a:endParaRPr lang="en-US" dirty="0"/>
          </a:p>
          <a:p>
            <a:r>
              <a:rPr lang="en-US" dirty="0"/>
              <a:t>Step 3: Forward pass, compute derivatives, back propagate, update parameters – repeat!</a:t>
            </a:r>
          </a:p>
          <a:p>
            <a:pPr lvl="1"/>
            <a:r>
              <a:rPr lang="en-US" dirty="0"/>
              <a:t>Min functions are not technically differentiable</a:t>
            </a:r>
          </a:p>
          <a:p>
            <a:pPr lvl="1"/>
            <a:r>
              <a:rPr lang="en-US" dirty="0"/>
              <a:t>But, in practice, packages allow it</a:t>
            </a:r>
          </a:p>
          <a:p>
            <a:pPr lvl="1"/>
            <a:r>
              <a:rPr lang="en-US" dirty="0"/>
              <a:t>This is essentially gradient descent</a:t>
            </a:r>
          </a:p>
        </p:txBody>
      </p:sp>
      <p:sp>
        <p:nvSpPr>
          <p:cNvPr id="4" name="Slide Number Placeholder 3">
            <a:extLst>
              <a:ext uri="{FF2B5EF4-FFF2-40B4-BE49-F238E27FC236}">
                <a16:creationId xmlns:a16="http://schemas.microsoft.com/office/drawing/2014/main" id="{6EC067CB-7971-A748-BB3B-B99D286594E4}"/>
              </a:ext>
            </a:extLst>
          </p:cNvPr>
          <p:cNvSpPr>
            <a:spLocks noGrp="1"/>
          </p:cNvSpPr>
          <p:nvPr>
            <p:ph type="sldNum" sz="quarter" idx="12"/>
          </p:nvPr>
        </p:nvSpPr>
        <p:spPr/>
        <p:txBody>
          <a:bodyPr/>
          <a:lstStyle/>
          <a:p>
            <a:fld id="{4D267013-DFFC-4352-B274-32112D0CCE19}" type="slidenum">
              <a:rPr lang="en-US" smtClean="0"/>
              <a:pPr/>
              <a:t>54</a:t>
            </a:fld>
            <a:endParaRPr lang="en-US" dirty="0"/>
          </a:p>
        </p:txBody>
      </p:sp>
      <p:sp>
        <p:nvSpPr>
          <p:cNvPr id="5" name="Rectangle 4">
            <a:extLst>
              <a:ext uri="{FF2B5EF4-FFF2-40B4-BE49-F238E27FC236}">
                <a16:creationId xmlns:a16="http://schemas.microsoft.com/office/drawing/2014/main" id="{C06339EF-C1EB-0749-A19F-C75EA2E80938}"/>
              </a:ext>
            </a:extLst>
          </p:cNvPr>
          <p:cNvSpPr/>
          <p:nvPr/>
        </p:nvSpPr>
        <p:spPr>
          <a:xfrm>
            <a:off x="838199" y="3581400"/>
            <a:ext cx="7848601" cy="9906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055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9FC55-347A-CB41-BEBE-7C6EC0866609}"/>
              </a:ext>
            </a:extLst>
          </p:cNvPr>
          <p:cNvSpPr>
            <a:spLocks noGrp="1"/>
          </p:cNvSpPr>
          <p:nvPr>
            <p:ph type="title"/>
          </p:nvPr>
        </p:nvSpPr>
        <p:spPr/>
        <p:txBody>
          <a:bodyPr/>
          <a:lstStyle/>
          <a:p>
            <a:r>
              <a:rPr lang="en-US" dirty="0"/>
              <a:t>Backpropagation: Intuition</a:t>
            </a:r>
          </a:p>
        </p:txBody>
      </p:sp>
      <p:pic>
        <p:nvPicPr>
          <p:cNvPr id="6" name="Content Placeholder 5">
            <a:extLst>
              <a:ext uri="{FF2B5EF4-FFF2-40B4-BE49-F238E27FC236}">
                <a16:creationId xmlns:a16="http://schemas.microsoft.com/office/drawing/2014/main" id="{1EB0189E-655E-5B43-966A-0E1161FBE0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103846"/>
            <a:ext cx="8229600" cy="3971108"/>
          </a:xfrm>
        </p:spPr>
      </p:pic>
      <p:sp>
        <p:nvSpPr>
          <p:cNvPr id="4" name="Slide Number Placeholder 3">
            <a:extLst>
              <a:ext uri="{FF2B5EF4-FFF2-40B4-BE49-F238E27FC236}">
                <a16:creationId xmlns:a16="http://schemas.microsoft.com/office/drawing/2014/main" id="{EA293155-990D-C742-A660-0256805C960D}"/>
              </a:ext>
            </a:extLst>
          </p:cNvPr>
          <p:cNvSpPr>
            <a:spLocks noGrp="1"/>
          </p:cNvSpPr>
          <p:nvPr>
            <p:ph type="sldNum" sz="quarter" idx="12"/>
          </p:nvPr>
        </p:nvSpPr>
        <p:spPr/>
        <p:txBody>
          <a:bodyPr/>
          <a:lstStyle/>
          <a:p>
            <a:fld id="{4D267013-DFFC-4352-B274-32112D0CCE19}" type="slidenum">
              <a:rPr lang="en-US" smtClean="0"/>
              <a:pPr/>
              <a:t>55</a:t>
            </a:fld>
            <a:endParaRPr lang="en-US" dirty="0"/>
          </a:p>
        </p:txBody>
      </p:sp>
    </p:spTree>
    <p:extLst>
      <p:ext uri="{BB962C8B-B14F-4D97-AF65-F5344CB8AC3E}">
        <p14:creationId xmlns:p14="http://schemas.microsoft.com/office/powerpoint/2010/main" val="26484599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9AA4C-C180-7342-A334-1E337E5E6C4F}"/>
              </a:ext>
            </a:extLst>
          </p:cNvPr>
          <p:cNvSpPr>
            <a:spLocks noGrp="1"/>
          </p:cNvSpPr>
          <p:nvPr>
            <p:ph type="title"/>
          </p:nvPr>
        </p:nvSpPr>
        <p:spPr/>
        <p:txBody>
          <a:bodyPr/>
          <a:lstStyle/>
          <a:p>
            <a:r>
              <a:rPr lang="en-US" dirty="0"/>
              <a:t>Backpropagation: Intuition</a:t>
            </a:r>
          </a:p>
        </p:txBody>
      </p:sp>
      <p:pic>
        <p:nvPicPr>
          <p:cNvPr id="6" name="Content Placeholder 5">
            <a:extLst>
              <a:ext uri="{FF2B5EF4-FFF2-40B4-BE49-F238E27FC236}">
                <a16:creationId xmlns:a16="http://schemas.microsoft.com/office/drawing/2014/main" id="{4D1DF59D-008A-7D43-9D38-8CCF36CEBF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065148"/>
            <a:ext cx="8229600" cy="4048503"/>
          </a:xfrm>
        </p:spPr>
      </p:pic>
      <p:sp>
        <p:nvSpPr>
          <p:cNvPr id="4" name="Slide Number Placeholder 3">
            <a:extLst>
              <a:ext uri="{FF2B5EF4-FFF2-40B4-BE49-F238E27FC236}">
                <a16:creationId xmlns:a16="http://schemas.microsoft.com/office/drawing/2014/main" id="{644CDD59-B57E-FF4D-9861-FE97B091BE87}"/>
              </a:ext>
            </a:extLst>
          </p:cNvPr>
          <p:cNvSpPr>
            <a:spLocks noGrp="1"/>
          </p:cNvSpPr>
          <p:nvPr>
            <p:ph type="sldNum" sz="quarter" idx="12"/>
          </p:nvPr>
        </p:nvSpPr>
        <p:spPr/>
        <p:txBody>
          <a:bodyPr/>
          <a:lstStyle/>
          <a:p>
            <a:fld id="{4D267013-DFFC-4352-B274-32112D0CCE19}" type="slidenum">
              <a:rPr lang="en-US" smtClean="0"/>
              <a:pPr/>
              <a:t>56</a:t>
            </a:fld>
            <a:endParaRPr lang="en-US" dirty="0"/>
          </a:p>
        </p:txBody>
      </p:sp>
    </p:spTree>
    <p:extLst>
      <p:ext uri="{BB962C8B-B14F-4D97-AF65-F5344CB8AC3E}">
        <p14:creationId xmlns:p14="http://schemas.microsoft.com/office/powerpoint/2010/main" val="9331701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61D5A-C2C9-A643-9F3F-E7D8307F3306}"/>
              </a:ext>
            </a:extLst>
          </p:cNvPr>
          <p:cNvSpPr>
            <a:spLocks noGrp="1"/>
          </p:cNvSpPr>
          <p:nvPr>
            <p:ph type="title"/>
          </p:nvPr>
        </p:nvSpPr>
        <p:spPr/>
        <p:txBody>
          <a:bodyPr/>
          <a:lstStyle/>
          <a:p>
            <a:r>
              <a:rPr lang="en-US" dirty="0"/>
              <a:t>Backpropagation: Intuition</a:t>
            </a:r>
          </a:p>
        </p:txBody>
      </p:sp>
      <p:pic>
        <p:nvPicPr>
          <p:cNvPr id="6" name="Content Placeholder 5">
            <a:extLst>
              <a:ext uri="{FF2B5EF4-FFF2-40B4-BE49-F238E27FC236}">
                <a16:creationId xmlns:a16="http://schemas.microsoft.com/office/drawing/2014/main" id="{BF3964B3-62BE-BC44-81EA-0C540B3CCB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151490"/>
            <a:ext cx="8229600" cy="3875820"/>
          </a:xfrm>
        </p:spPr>
      </p:pic>
      <p:sp>
        <p:nvSpPr>
          <p:cNvPr id="4" name="Slide Number Placeholder 3">
            <a:extLst>
              <a:ext uri="{FF2B5EF4-FFF2-40B4-BE49-F238E27FC236}">
                <a16:creationId xmlns:a16="http://schemas.microsoft.com/office/drawing/2014/main" id="{0C928F96-B013-6C48-BFA4-1B917F94FEA8}"/>
              </a:ext>
            </a:extLst>
          </p:cNvPr>
          <p:cNvSpPr>
            <a:spLocks noGrp="1"/>
          </p:cNvSpPr>
          <p:nvPr>
            <p:ph type="sldNum" sz="quarter" idx="12"/>
          </p:nvPr>
        </p:nvSpPr>
        <p:spPr/>
        <p:txBody>
          <a:bodyPr/>
          <a:lstStyle/>
          <a:p>
            <a:fld id="{4D267013-DFFC-4352-B274-32112D0CCE19}" type="slidenum">
              <a:rPr lang="en-US" smtClean="0"/>
              <a:pPr/>
              <a:t>57</a:t>
            </a:fld>
            <a:endParaRPr lang="en-US" dirty="0"/>
          </a:p>
        </p:txBody>
      </p:sp>
    </p:spTree>
    <p:extLst>
      <p:ext uri="{BB962C8B-B14F-4D97-AF65-F5344CB8AC3E}">
        <p14:creationId xmlns:p14="http://schemas.microsoft.com/office/powerpoint/2010/main" val="28849422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76D1A-E09E-124A-A00A-BD1E4709F897}"/>
              </a:ext>
            </a:extLst>
          </p:cNvPr>
          <p:cNvSpPr>
            <a:spLocks noGrp="1"/>
          </p:cNvSpPr>
          <p:nvPr>
            <p:ph type="title"/>
          </p:nvPr>
        </p:nvSpPr>
        <p:spPr/>
        <p:txBody>
          <a:bodyPr/>
          <a:lstStyle/>
          <a:p>
            <a:r>
              <a:rPr lang="en-US" dirty="0"/>
              <a:t>Backpropagation: Intuition</a:t>
            </a:r>
          </a:p>
        </p:txBody>
      </p:sp>
      <p:pic>
        <p:nvPicPr>
          <p:cNvPr id="6" name="Content Placeholder 5">
            <a:extLst>
              <a:ext uri="{FF2B5EF4-FFF2-40B4-BE49-F238E27FC236}">
                <a16:creationId xmlns:a16="http://schemas.microsoft.com/office/drawing/2014/main" id="{50DA09AB-0885-A842-87DE-8DD620F402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116729"/>
            <a:ext cx="8229600" cy="3945341"/>
          </a:xfrm>
        </p:spPr>
      </p:pic>
      <p:sp>
        <p:nvSpPr>
          <p:cNvPr id="4" name="Slide Number Placeholder 3">
            <a:extLst>
              <a:ext uri="{FF2B5EF4-FFF2-40B4-BE49-F238E27FC236}">
                <a16:creationId xmlns:a16="http://schemas.microsoft.com/office/drawing/2014/main" id="{DD4C607A-6860-6D4C-A234-353F3F92EE39}"/>
              </a:ext>
            </a:extLst>
          </p:cNvPr>
          <p:cNvSpPr>
            <a:spLocks noGrp="1"/>
          </p:cNvSpPr>
          <p:nvPr>
            <p:ph type="sldNum" sz="quarter" idx="12"/>
          </p:nvPr>
        </p:nvSpPr>
        <p:spPr/>
        <p:txBody>
          <a:bodyPr/>
          <a:lstStyle/>
          <a:p>
            <a:fld id="{4D267013-DFFC-4352-B274-32112D0CCE19}" type="slidenum">
              <a:rPr lang="en-US" smtClean="0"/>
              <a:pPr/>
              <a:t>58</a:t>
            </a:fld>
            <a:endParaRPr lang="en-US" dirty="0"/>
          </a:p>
        </p:txBody>
      </p:sp>
      <p:sp>
        <p:nvSpPr>
          <p:cNvPr id="7" name="TextBox 6">
            <a:extLst>
              <a:ext uri="{FF2B5EF4-FFF2-40B4-BE49-F238E27FC236}">
                <a16:creationId xmlns:a16="http://schemas.microsoft.com/office/drawing/2014/main" id="{AE759CC7-0A46-A64F-AFF5-D5197387DABD}"/>
              </a:ext>
            </a:extLst>
          </p:cNvPr>
          <p:cNvSpPr txBox="1"/>
          <p:nvPr/>
        </p:nvSpPr>
        <p:spPr>
          <a:xfrm>
            <a:off x="990600" y="6172200"/>
            <a:ext cx="3958391" cy="394595"/>
          </a:xfrm>
          <a:prstGeom prst="rect">
            <a:avLst/>
          </a:prstGeom>
          <a:noFill/>
        </p:spPr>
        <p:txBody>
          <a:bodyPr wrap="none" rtlCol="0">
            <a:spAutoFit/>
          </a:bodyPr>
          <a:lstStyle/>
          <a:p>
            <a:r>
              <a:rPr lang="en-US" dirty="0">
                <a:latin typeface="Helvetica Neue Light" charset="0"/>
                <a:ea typeface="Helvetica Neue Light" charset="0"/>
                <a:cs typeface="Helvetica Neue Light" charset="0"/>
              </a:rPr>
              <a:t>Local gradient x upstream gradient</a:t>
            </a:r>
          </a:p>
        </p:txBody>
      </p:sp>
    </p:spTree>
    <p:extLst>
      <p:ext uri="{BB962C8B-B14F-4D97-AF65-F5344CB8AC3E}">
        <p14:creationId xmlns:p14="http://schemas.microsoft.com/office/powerpoint/2010/main" val="26701833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FB6C4-8855-0E48-9D15-B6DD8B2EC431}"/>
              </a:ext>
            </a:extLst>
          </p:cNvPr>
          <p:cNvSpPr>
            <a:spLocks noGrp="1"/>
          </p:cNvSpPr>
          <p:nvPr>
            <p:ph type="title"/>
          </p:nvPr>
        </p:nvSpPr>
        <p:spPr/>
        <p:txBody>
          <a:bodyPr/>
          <a:lstStyle/>
          <a:p>
            <a:r>
              <a:rPr lang="en-US" dirty="0"/>
              <a:t>Backpropagation: Intuition</a:t>
            </a:r>
          </a:p>
        </p:txBody>
      </p:sp>
      <p:pic>
        <p:nvPicPr>
          <p:cNvPr id="6" name="Content Placeholder 5">
            <a:extLst>
              <a:ext uri="{FF2B5EF4-FFF2-40B4-BE49-F238E27FC236}">
                <a16:creationId xmlns:a16="http://schemas.microsoft.com/office/drawing/2014/main" id="{2DAB5681-C49E-594A-9363-3887B7CF01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082074"/>
            <a:ext cx="8229600" cy="4014651"/>
          </a:xfrm>
        </p:spPr>
      </p:pic>
      <p:sp>
        <p:nvSpPr>
          <p:cNvPr id="4" name="Slide Number Placeholder 3">
            <a:extLst>
              <a:ext uri="{FF2B5EF4-FFF2-40B4-BE49-F238E27FC236}">
                <a16:creationId xmlns:a16="http://schemas.microsoft.com/office/drawing/2014/main" id="{5077758E-7679-6E41-B38F-2DA448E4C7AC}"/>
              </a:ext>
            </a:extLst>
          </p:cNvPr>
          <p:cNvSpPr>
            <a:spLocks noGrp="1"/>
          </p:cNvSpPr>
          <p:nvPr>
            <p:ph type="sldNum" sz="quarter" idx="12"/>
          </p:nvPr>
        </p:nvSpPr>
        <p:spPr/>
        <p:txBody>
          <a:bodyPr/>
          <a:lstStyle/>
          <a:p>
            <a:fld id="{4D267013-DFFC-4352-B274-32112D0CCE19}" type="slidenum">
              <a:rPr lang="en-US" smtClean="0"/>
              <a:pPr/>
              <a:t>59</a:t>
            </a:fld>
            <a:endParaRPr lang="en-US" dirty="0"/>
          </a:p>
        </p:txBody>
      </p:sp>
      <p:sp>
        <p:nvSpPr>
          <p:cNvPr id="7" name="TextBox 6">
            <a:extLst>
              <a:ext uri="{FF2B5EF4-FFF2-40B4-BE49-F238E27FC236}">
                <a16:creationId xmlns:a16="http://schemas.microsoft.com/office/drawing/2014/main" id="{7AAAB4EF-0B7B-2A44-970E-31AC07EB8D3E}"/>
              </a:ext>
            </a:extLst>
          </p:cNvPr>
          <p:cNvSpPr txBox="1"/>
          <p:nvPr/>
        </p:nvSpPr>
        <p:spPr>
          <a:xfrm>
            <a:off x="990600" y="6172200"/>
            <a:ext cx="3958391" cy="394595"/>
          </a:xfrm>
          <a:prstGeom prst="rect">
            <a:avLst/>
          </a:prstGeom>
          <a:noFill/>
        </p:spPr>
        <p:txBody>
          <a:bodyPr wrap="none" rtlCol="0">
            <a:spAutoFit/>
          </a:bodyPr>
          <a:lstStyle/>
          <a:p>
            <a:r>
              <a:rPr lang="en-US" dirty="0">
                <a:latin typeface="Helvetica Neue Light" charset="0"/>
                <a:ea typeface="Helvetica Neue Light" charset="0"/>
                <a:cs typeface="Helvetica Neue Light" charset="0"/>
              </a:rPr>
              <a:t>Local gradient x upstream gradient</a:t>
            </a:r>
          </a:p>
        </p:txBody>
      </p:sp>
    </p:spTree>
    <p:extLst>
      <p:ext uri="{BB962C8B-B14F-4D97-AF65-F5344CB8AC3E}">
        <p14:creationId xmlns:p14="http://schemas.microsoft.com/office/powerpoint/2010/main" val="562387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B4CD1-CF4E-EA4E-925E-BFF5FD9FEBC0}"/>
              </a:ext>
            </a:extLst>
          </p:cNvPr>
          <p:cNvSpPr>
            <a:spLocks noGrp="1"/>
          </p:cNvSpPr>
          <p:nvPr>
            <p:ph type="title"/>
          </p:nvPr>
        </p:nvSpPr>
        <p:spPr/>
        <p:txBody>
          <a:bodyPr/>
          <a:lstStyle/>
          <a:p>
            <a:r>
              <a:rPr lang="en-US" dirty="0"/>
              <a:t>Roadmap</a:t>
            </a:r>
          </a:p>
        </p:txBody>
      </p:sp>
      <p:sp>
        <p:nvSpPr>
          <p:cNvPr id="3" name="Content Placeholder 2">
            <a:extLst>
              <a:ext uri="{FF2B5EF4-FFF2-40B4-BE49-F238E27FC236}">
                <a16:creationId xmlns:a16="http://schemas.microsoft.com/office/drawing/2014/main" id="{023EB74C-895E-DF4C-BB71-DB15E2EE3F61}"/>
              </a:ext>
            </a:extLst>
          </p:cNvPr>
          <p:cNvSpPr>
            <a:spLocks noGrp="1"/>
          </p:cNvSpPr>
          <p:nvPr>
            <p:ph idx="1"/>
          </p:nvPr>
        </p:nvSpPr>
        <p:spPr/>
        <p:txBody>
          <a:bodyPr/>
          <a:lstStyle/>
          <a:p>
            <a:r>
              <a:rPr lang="en-US" dirty="0"/>
              <a:t>Motivation</a:t>
            </a:r>
          </a:p>
          <a:p>
            <a:endParaRPr lang="en-US" dirty="0"/>
          </a:p>
          <a:p>
            <a:r>
              <a:rPr lang="en-US" dirty="0"/>
              <a:t>Intelligible Models </a:t>
            </a:r>
          </a:p>
          <a:p>
            <a:endParaRPr lang="en-US" dirty="0"/>
          </a:p>
          <a:p>
            <a:r>
              <a:rPr lang="en-US" dirty="0"/>
              <a:t>Case study: Pneumonia risk</a:t>
            </a:r>
          </a:p>
          <a:p>
            <a:endParaRPr lang="en-US" dirty="0"/>
          </a:p>
          <a:p>
            <a:r>
              <a:rPr lang="en-US" dirty="0"/>
              <a:t>Case study: 30 day readmission</a:t>
            </a:r>
          </a:p>
          <a:p>
            <a:endParaRPr lang="en-US" dirty="0"/>
          </a:p>
        </p:txBody>
      </p:sp>
      <p:sp>
        <p:nvSpPr>
          <p:cNvPr id="4" name="Slide Number Placeholder 3">
            <a:extLst>
              <a:ext uri="{FF2B5EF4-FFF2-40B4-BE49-F238E27FC236}">
                <a16:creationId xmlns:a16="http://schemas.microsoft.com/office/drawing/2014/main" id="{776E287C-74AE-FC4B-9BFD-86E62FADB409}"/>
              </a:ext>
            </a:extLst>
          </p:cNvPr>
          <p:cNvSpPr>
            <a:spLocks noGrp="1"/>
          </p:cNvSpPr>
          <p:nvPr>
            <p:ph type="sldNum" sz="quarter" idx="12"/>
          </p:nvPr>
        </p:nvSpPr>
        <p:spPr/>
        <p:txBody>
          <a:bodyPr/>
          <a:lstStyle/>
          <a:p>
            <a:fld id="{4D267013-DFFC-4352-B274-32112D0CCE19}" type="slidenum">
              <a:rPr lang="en-US" smtClean="0"/>
              <a:pPr/>
              <a:t>6</a:t>
            </a:fld>
            <a:endParaRPr lang="en-US" dirty="0"/>
          </a:p>
        </p:txBody>
      </p:sp>
    </p:spTree>
    <p:extLst>
      <p:ext uri="{BB962C8B-B14F-4D97-AF65-F5344CB8AC3E}">
        <p14:creationId xmlns:p14="http://schemas.microsoft.com/office/powerpoint/2010/main" val="5636599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436F-0053-6B4D-B3CA-AF125779868C}"/>
              </a:ext>
            </a:extLst>
          </p:cNvPr>
          <p:cNvSpPr>
            <a:spLocks noGrp="1"/>
          </p:cNvSpPr>
          <p:nvPr>
            <p:ph type="title"/>
          </p:nvPr>
        </p:nvSpPr>
        <p:spPr/>
        <p:txBody>
          <a:bodyPr/>
          <a:lstStyle/>
          <a:p>
            <a:r>
              <a:rPr lang="en-US" dirty="0"/>
              <a:t>Backpropagation: Example</a:t>
            </a:r>
          </a:p>
        </p:txBody>
      </p:sp>
      <p:pic>
        <p:nvPicPr>
          <p:cNvPr id="6" name="Content Placeholder 5">
            <a:extLst>
              <a:ext uri="{FF2B5EF4-FFF2-40B4-BE49-F238E27FC236}">
                <a16:creationId xmlns:a16="http://schemas.microsoft.com/office/drawing/2014/main" id="{651CB8F3-800D-CC43-9D67-D3C20856F8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101595"/>
            <a:ext cx="8229600" cy="3975610"/>
          </a:xfrm>
        </p:spPr>
      </p:pic>
      <p:sp>
        <p:nvSpPr>
          <p:cNvPr id="4" name="Slide Number Placeholder 3">
            <a:extLst>
              <a:ext uri="{FF2B5EF4-FFF2-40B4-BE49-F238E27FC236}">
                <a16:creationId xmlns:a16="http://schemas.microsoft.com/office/drawing/2014/main" id="{972E48C1-711A-0F4E-8BEC-EE4257F72451}"/>
              </a:ext>
            </a:extLst>
          </p:cNvPr>
          <p:cNvSpPr>
            <a:spLocks noGrp="1"/>
          </p:cNvSpPr>
          <p:nvPr>
            <p:ph type="sldNum" sz="quarter" idx="12"/>
          </p:nvPr>
        </p:nvSpPr>
        <p:spPr/>
        <p:txBody>
          <a:bodyPr/>
          <a:lstStyle/>
          <a:p>
            <a:fld id="{4D267013-DFFC-4352-B274-32112D0CCE19}" type="slidenum">
              <a:rPr lang="en-US" smtClean="0"/>
              <a:pPr/>
              <a:t>60</a:t>
            </a:fld>
            <a:endParaRPr lang="en-US" dirty="0"/>
          </a:p>
        </p:txBody>
      </p:sp>
    </p:spTree>
    <p:extLst>
      <p:ext uri="{BB962C8B-B14F-4D97-AF65-F5344CB8AC3E}">
        <p14:creationId xmlns:p14="http://schemas.microsoft.com/office/powerpoint/2010/main" val="3520031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436F-0053-6B4D-B3CA-AF125779868C}"/>
              </a:ext>
            </a:extLst>
          </p:cNvPr>
          <p:cNvSpPr>
            <a:spLocks noGrp="1"/>
          </p:cNvSpPr>
          <p:nvPr>
            <p:ph type="title"/>
          </p:nvPr>
        </p:nvSpPr>
        <p:spPr/>
        <p:txBody>
          <a:bodyPr/>
          <a:lstStyle/>
          <a:p>
            <a:r>
              <a:rPr lang="en-US" dirty="0"/>
              <a:t>Backpropagation: Example</a:t>
            </a:r>
          </a:p>
        </p:txBody>
      </p:sp>
      <p:pic>
        <p:nvPicPr>
          <p:cNvPr id="6" name="Content Placeholder 5">
            <a:extLst>
              <a:ext uri="{FF2B5EF4-FFF2-40B4-BE49-F238E27FC236}">
                <a16:creationId xmlns:a16="http://schemas.microsoft.com/office/drawing/2014/main" id="{C4AD8AFB-D081-C94B-90DB-0DD6A6F7C8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762" y="1752600"/>
            <a:ext cx="8229600" cy="3993265"/>
          </a:xfrm>
        </p:spPr>
      </p:pic>
      <p:sp>
        <p:nvSpPr>
          <p:cNvPr id="4" name="Slide Number Placeholder 3">
            <a:extLst>
              <a:ext uri="{FF2B5EF4-FFF2-40B4-BE49-F238E27FC236}">
                <a16:creationId xmlns:a16="http://schemas.microsoft.com/office/drawing/2014/main" id="{972E48C1-711A-0F4E-8BEC-EE4257F72451}"/>
              </a:ext>
            </a:extLst>
          </p:cNvPr>
          <p:cNvSpPr>
            <a:spLocks noGrp="1"/>
          </p:cNvSpPr>
          <p:nvPr>
            <p:ph type="sldNum" sz="quarter" idx="12"/>
          </p:nvPr>
        </p:nvSpPr>
        <p:spPr/>
        <p:txBody>
          <a:bodyPr/>
          <a:lstStyle/>
          <a:p>
            <a:fld id="{4D267013-DFFC-4352-B274-32112D0CCE19}" type="slidenum">
              <a:rPr lang="en-US" smtClean="0"/>
              <a:pPr/>
              <a:t>61</a:t>
            </a:fld>
            <a:endParaRPr lang="en-US" dirty="0"/>
          </a:p>
        </p:txBody>
      </p:sp>
    </p:spTree>
    <p:extLst>
      <p:ext uri="{BB962C8B-B14F-4D97-AF65-F5344CB8AC3E}">
        <p14:creationId xmlns:p14="http://schemas.microsoft.com/office/powerpoint/2010/main" val="2895652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436F-0053-6B4D-B3CA-AF125779868C}"/>
              </a:ext>
            </a:extLst>
          </p:cNvPr>
          <p:cNvSpPr>
            <a:spLocks noGrp="1"/>
          </p:cNvSpPr>
          <p:nvPr>
            <p:ph type="title"/>
          </p:nvPr>
        </p:nvSpPr>
        <p:spPr/>
        <p:txBody>
          <a:bodyPr/>
          <a:lstStyle/>
          <a:p>
            <a:r>
              <a:rPr lang="en-US" dirty="0"/>
              <a:t>Backpropagation: Example</a:t>
            </a:r>
          </a:p>
        </p:txBody>
      </p:sp>
      <p:pic>
        <p:nvPicPr>
          <p:cNvPr id="6" name="Content Placeholder 5">
            <a:extLst>
              <a:ext uri="{FF2B5EF4-FFF2-40B4-BE49-F238E27FC236}">
                <a16:creationId xmlns:a16="http://schemas.microsoft.com/office/drawing/2014/main" id="{D5217A39-C531-5D4A-A818-159F0D6B1C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088546"/>
            <a:ext cx="8229600" cy="4001708"/>
          </a:xfrm>
        </p:spPr>
      </p:pic>
      <p:sp>
        <p:nvSpPr>
          <p:cNvPr id="4" name="Slide Number Placeholder 3">
            <a:extLst>
              <a:ext uri="{FF2B5EF4-FFF2-40B4-BE49-F238E27FC236}">
                <a16:creationId xmlns:a16="http://schemas.microsoft.com/office/drawing/2014/main" id="{972E48C1-711A-0F4E-8BEC-EE4257F72451}"/>
              </a:ext>
            </a:extLst>
          </p:cNvPr>
          <p:cNvSpPr>
            <a:spLocks noGrp="1"/>
          </p:cNvSpPr>
          <p:nvPr>
            <p:ph type="sldNum" sz="quarter" idx="12"/>
          </p:nvPr>
        </p:nvSpPr>
        <p:spPr/>
        <p:txBody>
          <a:bodyPr/>
          <a:lstStyle/>
          <a:p>
            <a:fld id="{4D267013-DFFC-4352-B274-32112D0CCE19}" type="slidenum">
              <a:rPr lang="en-US" smtClean="0"/>
              <a:pPr/>
              <a:t>62</a:t>
            </a:fld>
            <a:endParaRPr lang="en-US" dirty="0"/>
          </a:p>
        </p:txBody>
      </p:sp>
    </p:spTree>
    <p:extLst>
      <p:ext uri="{BB962C8B-B14F-4D97-AF65-F5344CB8AC3E}">
        <p14:creationId xmlns:p14="http://schemas.microsoft.com/office/powerpoint/2010/main" val="3298167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436F-0053-6B4D-B3CA-AF125779868C}"/>
              </a:ext>
            </a:extLst>
          </p:cNvPr>
          <p:cNvSpPr>
            <a:spLocks noGrp="1"/>
          </p:cNvSpPr>
          <p:nvPr>
            <p:ph type="title"/>
          </p:nvPr>
        </p:nvSpPr>
        <p:spPr/>
        <p:txBody>
          <a:bodyPr/>
          <a:lstStyle/>
          <a:p>
            <a:r>
              <a:rPr lang="en-US" dirty="0"/>
              <a:t>Backpropagation: Example</a:t>
            </a:r>
          </a:p>
        </p:txBody>
      </p:sp>
      <p:pic>
        <p:nvPicPr>
          <p:cNvPr id="6" name="Content Placeholder 5">
            <a:extLst>
              <a:ext uri="{FF2B5EF4-FFF2-40B4-BE49-F238E27FC236}">
                <a16:creationId xmlns:a16="http://schemas.microsoft.com/office/drawing/2014/main" id="{94E13E2B-6D90-0F49-BCE4-608302CFC0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1" y="1858482"/>
            <a:ext cx="8229600" cy="4040933"/>
          </a:xfrm>
        </p:spPr>
      </p:pic>
      <p:sp>
        <p:nvSpPr>
          <p:cNvPr id="4" name="Slide Number Placeholder 3">
            <a:extLst>
              <a:ext uri="{FF2B5EF4-FFF2-40B4-BE49-F238E27FC236}">
                <a16:creationId xmlns:a16="http://schemas.microsoft.com/office/drawing/2014/main" id="{972E48C1-711A-0F4E-8BEC-EE4257F72451}"/>
              </a:ext>
            </a:extLst>
          </p:cNvPr>
          <p:cNvSpPr>
            <a:spLocks noGrp="1"/>
          </p:cNvSpPr>
          <p:nvPr>
            <p:ph type="sldNum" sz="quarter" idx="12"/>
          </p:nvPr>
        </p:nvSpPr>
        <p:spPr/>
        <p:txBody>
          <a:bodyPr/>
          <a:lstStyle/>
          <a:p>
            <a:fld id="{4D267013-DFFC-4352-B274-32112D0CCE19}" type="slidenum">
              <a:rPr lang="en-US" smtClean="0"/>
              <a:pPr/>
              <a:t>63</a:t>
            </a:fld>
            <a:endParaRPr lang="en-US" dirty="0"/>
          </a:p>
        </p:txBody>
      </p:sp>
    </p:spTree>
    <p:extLst>
      <p:ext uri="{BB962C8B-B14F-4D97-AF65-F5344CB8AC3E}">
        <p14:creationId xmlns:p14="http://schemas.microsoft.com/office/powerpoint/2010/main" val="24076365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436F-0053-6B4D-B3CA-AF125779868C}"/>
              </a:ext>
            </a:extLst>
          </p:cNvPr>
          <p:cNvSpPr>
            <a:spLocks noGrp="1"/>
          </p:cNvSpPr>
          <p:nvPr>
            <p:ph type="title"/>
          </p:nvPr>
        </p:nvSpPr>
        <p:spPr/>
        <p:txBody>
          <a:bodyPr/>
          <a:lstStyle/>
          <a:p>
            <a:r>
              <a:rPr lang="en-US" dirty="0"/>
              <a:t>Backpropagation: Example</a:t>
            </a:r>
          </a:p>
        </p:txBody>
      </p:sp>
      <p:pic>
        <p:nvPicPr>
          <p:cNvPr id="6" name="Content Placeholder 5">
            <a:extLst>
              <a:ext uri="{FF2B5EF4-FFF2-40B4-BE49-F238E27FC236}">
                <a16:creationId xmlns:a16="http://schemas.microsoft.com/office/drawing/2014/main" id="{23494770-69EF-0D47-9B7B-D51D1E64D2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097245"/>
            <a:ext cx="8229600" cy="3984309"/>
          </a:xfrm>
        </p:spPr>
      </p:pic>
      <p:sp>
        <p:nvSpPr>
          <p:cNvPr id="4" name="Slide Number Placeholder 3">
            <a:extLst>
              <a:ext uri="{FF2B5EF4-FFF2-40B4-BE49-F238E27FC236}">
                <a16:creationId xmlns:a16="http://schemas.microsoft.com/office/drawing/2014/main" id="{972E48C1-711A-0F4E-8BEC-EE4257F72451}"/>
              </a:ext>
            </a:extLst>
          </p:cNvPr>
          <p:cNvSpPr>
            <a:spLocks noGrp="1"/>
          </p:cNvSpPr>
          <p:nvPr>
            <p:ph type="sldNum" sz="quarter" idx="12"/>
          </p:nvPr>
        </p:nvSpPr>
        <p:spPr/>
        <p:txBody>
          <a:bodyPr/>
          <a:lstStyle/>
          <a:p>
            <a:fld id="{4D267013-DFFC-4352-B274-32112D0CCE19}" type="slidenum">
              <a:rPr lang="en-US" smtClean="0"/>
              <a:pPr/>
              <a:t>64</a:t>
            </a:fld>
            <a:endParaRPr lang="en-US" dirty="0"/>
          </a:p>
        </p:txBody>
      </p:sp>
    </p:spTree>
    <p:extLst>
      <p:ext uri="{BB962C8B-B14F-4D97-AF65-F5344CB8AC3E}">
        <p14:creationId xmlns:p14="http://schemas.microsoft.com/office/powerpoint/2010/main" val="33355814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436F-0053-6B4D-B3CA-AF125779868C}"/>
              </a:ext>
            </a:extLst>
          </p:cNvPr>
          <p:cNvSpPr>
            <a:spLocks noGrp="1"/>
          </p:cNvSpPr>
          <p:nvPr>
            <p:ph type="title"/>
          </p:nvPr>
        </p:nvSpPr>
        <p:spPr/>
        <p:txBody>
          <a:bodyPr/>
          <a:lstStyle/>
          <a:p>
            <a:r>
              <a:rPr lang="en-US" dirty="0"/>
              <a:t>Backpropagation: Example</a:t>
            </a:r>
          </a:p>
        </p:txBody>
      </p:sp>
      <p:pic>
        <p:nvPicPr>
          <p:cNvPr id="6" name="Content Placeholder 5">
            <a:extLst>
              <a:ext uri="{FF2B5EF4-FFF2-40B4-BE49-F238E27FC236}">
                <a16:creationId xmlns:a16="http://schemas.microsoft.com/office/drawing/2014/main" id="{6B796A20-8050-E441-B588-57153A7B8E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096971"/>
            <a:ext cx="8229600" cy="3984858"/>
          </a:xfrm>
        </p:spPr>
      </p:pic>
      <p:sp>
        <p:nvSpPr>
          <p:cNvPr id="4" name="Slide Number Placeholder 3">
            <a:extLst>
              <a:ext uri="{FF2B5EF4-FFF2-40B4-BE49-F238E27FC236}">
                <a16:creationId xmlns:a16="http://schemas.microsoft.com/office/drawing/2014/main" id="{972E48C1-711A-0F4E-8BEC-EE4257F72451}"/>
              </a:ext>
            </a:extLst>
          </p:cNvPr>
          <p:cNvSpPr>
            <a:spLocks noGrp="1"/>
          </p:cNvSpPr>
          <p:nvPr>
            <p:ph type="sldNum" sz="quarter" idx="12"/>
          </p:nvPr>
        </p:nvSpPr>
        <p:spPr/>
        <p:txBody>
          <a:bodyPr/>
          <a:lstStyle/>
          <a:p>
            <a:fld id="{4D267013-DFFC-4352-B274-32112D0CCE19}" type="slidenum">
              <a:rPr lang="en-US" smtClean="0"/>
              <a:pPr/>
              <a:t>65</a:t>
            </a:fld>
            <a:endParaRPr lang="en-US" dirty="0"/>
          </a:p>
        </p:txBody>
      </p:sp>
    </p:spTree>
    <p:extLst>
      <p:ext uri="{BB962C8B-B14F-4D97-AF65-F5344CB8AC3E}">
        <p14:creationId xmlns:p14="http://schemas.microsoft.com/office/powerpoint/2010/main" val="38073127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436F-0053-6B4D-B3CA-AF125779868C}"/>
              </a:ext>
            </a:extLst>
          </p:cNvPr>
          <p:cNvSpPr>
            <a:spLocks noGrp="1"/>
          </p:cNvSpPr>
          <p:nvPr>
            <p:ph type="title"/>
          </p:nvPr>
        </p:nvSpPr>
        <p:spPr/>
        <p:txBody>
          <a:bodyPr/>
          <a:lstStyle/>
          <a:p>
            <a:r>
              <a:rPr lang="en-US" dirty="0"/>
              <a:t>Backpropagation: Example</a:t>
            </a:r>
          </a:p>
        </p:txBody>
      </p:sp>
      <p:pic>
        <p:nvPicPr>
          <p:cNvPr id="6" name="Content Placeholder 5">
            <a:extLst>
              <a:ext uri="{FF2B5EF4-FFF2-40B4-BE49-F238E27FC236}">
                <a16:creationId xmlns:a16="http://schemas.microsoft.com/office/drawing/2014/main" id="{1A8BBD92-7F31-4C4E-A788-4923EAA058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088189"/>
            <a:ext cx="8229600" cy="4002421"/>
          </a:xfrm>
        </p:spPr>
      </p:pic>
      <p:sp>
        <p:nvSpPr>
          <p:cNvPr id="4" name="Slide Number Placeholder 3">
            <a:extLst>
              <a:ext uri="{FF2B5EF4-FFF2-40B4-BE49-F238E27FC236}">
                <a16:creationId xmlns:a16="http://schemas.microsoft.com/office/drawing/2014/main" id="{972E48C1-711A-0F4E-8BEC-EE4257F72451}"/>
              </a:ext>
            </a:extLst>
          </p:cNvPr>
          <p:cNvSpPr>
            <a:spLocks noGrp="1"/>
          </p:cNvSpPr>
          <p:nvPr>
            <p:ph type="sldNum" sz="quarter" idx="12"/>
          </p:nvPr>
        </p:nvSpPr>
        <p:spPr/>
        <p:txBody>
          <a:bodyPr/>
          <a:lstStyle/>
          <a:p>
            <a:fld id="{4D267013-DFFC-4352-B274-32112D0CCE19}" type="slidenum">
              <a:rPr lang="en-US" smtClean="0"/>
              <a:pPr/>
              <a:t>66</a:t>
            </a:fld>
            <a:endParaRPr lang="en-US" dirty="0"/>
          </a:p>
        </p:txBody>
      </p:sp>
    </p:spTree>
    <p:extLst>
      <p:ext uri="{BB962C8B-B14F-4D97-AF65-F5344CB8AC3E}">
        <p14:creationId xmlns:p14="http://schemas.microsoft.com/office/powerpoint/2010/main" val="13390476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436F-0053-6B4D-B3CA-AF125779868C}"/>
              </a:ext>
            </a:extLst>
          </p:cNvPr>
          <p:cNvSpPr>
            <a:spLocks noGrp="1"/>
          </p:cNvSpPr>
          <p:nvPr>
            <p:ph type="title"/>
          </p:nvPr>
        </p:nvSpPr>
        <p:spPr/>
        <p:txBody>
          <a:bodyPr/>
          <a:lstStyle/>
          <a:p>
            <a:r>
              <a:rPr lang="en-US" dirty="0"/>
              <a:t>Backpropagation: Example</a:t>
            </a:r>
          </a:p>
        </p:txBody>
      </p:sp>
      <p:pic>
        <p:nvPicPr>
          <p:cNvPr id="6" name="Content Placeholder 5">
            <a:extLst>
              <a:ext uri="{FF2B5EF4-FFF2-40B4-BE49-F238E27FC236}">
                <a16:creationId xmlns:a16="http://schemas.microsoft.com/office/drawing/2014/main" id="{B7163AAB-8306-EA48-A5F6-C66526F58C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097108"/>
            <a:ext cx="8229600" cy="3984584"/>
          </a:xfrm>
        </p:spPr>
      </p:pic>
      <p:sp>
        <p:nvSpPr>
          <p:cNvPr id="4" name="Slide Number Placeholder 3">
            <a:extLst>
              <a:ext uri="{FF2B5EF4-FFF2-40B4-BE49-F238E27FC236}">
                <a16:creationId xmlns:a16="http://schemas.microsoft.com/office/drawing/2014/main" id="{972E48C1-711A-0F4E-8BEC-EE4257F72451}"/>
              </a:ext>
            </a:extLst>
          </p:cNvPr>
          <p:cNvSpPr>
            <a:spLocks noGrp="1"/>
          </p:cNvSpPr>
          <p:nvPr>
            <p:ph type="sldNum" sz="quarter" idx="12"/>
          </p:nvPr>
        </p:nvSpPr>
        <p:spPr/>
        <p:txBody>
          <a:bodyPr/>
          <a:lstStyle/>
          <a:p>
            <a:fld id="{4D267013-DFFC-4352-B274-32112D0CCE19}" type="slidenum">
              <a:rPr lang="en-US" smtClean="0"/>
              <a:pPr/>
              <a:t>67</a:t>
            </a:fld>
            <a:endParaRPr lang="en-US" dirty="0"/>
          </a:p>
        </p:txBody>
      </p:sp>
    </p:spTree>
    <p:extLst>
      <p:ext uri="{BB962C8B-B14F-4D97-AF65-F5344CB8AC3E}">
        <p14:creationId xmlns:p14="http://schemas.microsoft.com/office/powerpoint/2010/main" val="231665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436F-0053-6B4D-B3CA-AF125779868C}"/>
              </a:ext>
            </a:extLst>
          </p:cNvPr>
          <p:cNvSpPr>
            <a:spLocks noGrp="1"/>
          </p:cNvSpPr>
          <p:nvPr>
            <p:ph type="title"/>
          </p:nvPr>
        </p:nvSpPr>
        <p:spPr/>
        <p:txBody>
          <a:bodyPr/>
          <a:lstStyle/>
          <a:p>
            <a:r>
              <a:rPr lang="en-US" dirty="0"/>
              <a:t>Backpropagation: Example</a:t>
            </a:r>
          </a:p>
        </p:txBody>
      </p:sp>
      <p:sp>
        <p:nvSpPr>
          <p:cNvPr id="4" name="Slide Number Placeholder 3">
            <a:extLst>
              <a:ext uri="{FF2B5EF4-FFF2-40B4-BE49-F238E27FC236}">
                <a16:creationId xmlns:a16="http://schemas.microsoft.com/office/drawing/2014/main" id="{972E48C1-711A-0F4E-8BEC-EE4257F72451}"/>
              </a:ext>
            </a:extLst>
          </p:cNvPr>
          <p:cNvSpPr>
            <a:spLocks noGrp="1"/>
          </p:cNvSpPr>
          <p:nvPr>
            <p:ph type="sldNum" sz="quarter" idx="12"/>
          </p:nvPr>
        </p:nvSpPr>
        <p:spPr/>
        <p:txBody>
          <a:bodyPr/>
          <a:lstStyle/>
          <a:p>
            <a:fld id="{4D267013-DFFC-4352-B274-32112D0CCE19}" type="slidenum">
              <a:rPr lang="en-US" smtClean="0"/>
              <a:pPr/>
              <a:t>68</a:t>
            </a:fld>
            <a:endParaRPr lang="en-US" dirty="0"/>
          </a:p>
        </p:txBody>
      </p:sp>
      <p:pic>
        <p:nvPicPr>
          <p:cNvPr id="8" name="Content Placeholder 7">
            <a:extLst>
              <a:ext uri="{FF2B5EF4-FFF2-40B4-BE49-F238E27FC236}">
                <a16:creationId xmlns:a16="http://schemas.microsoft.com/office/drawing/2014/main" id="{FE2F82BB-A0D4-DC45-9A53-AF8770EE7D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071065"/>
            <a:ext cx="8229600" cy="4036670"/>
          </a:xfrm>
        </p:spPr>
      </p:pic>
    </p:spTree>
    <p:extLst>
      <p:ext uri="{BB962C8B-B14F-4D97-AF65-F5344CB8AC3E}">
        <p14:creationId xmlns:p14="http://schemas.microsoft.com/office/powerpoint/2010/main" val="26107020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436F-0053-6B4D-B3CA-AF125779868C}"/>
              </a:ext>
            </a:extLst>
          </p:cNvPr>
          <p:cNvSpPr>
            <a:spLocks noGrp="1"/>
          </p:cNvSpPr>
          <p:nvPr>
            <p:ph type="title"/>
          </p:nvPr>
        </p:nvSpPr>
        <p:spPr/>
        <p:txBody>
          <a:bodyPr/>
          <a:lstStyle/>
          <a:p>
            <a:r>
              <a:rPr lang="en-US" dirty="0"/>
              <a:t>Backpropagation: Example</a:t>
            </a:r>
          </a:p>
        </p:txBody>
      </p:sp>
      <p:sp>
        <p:nvSpPr>
          <p:cNvPr id="4" name="Slide Number Placeholder 3">
            <a:extLst>
              <a:ext uri="{FF2B5EF4-FFF2-40B4-BE49-F238E27FC236}">
                <a16:creationId xmlns:a16="http://schemas.microsoft.com/office/drawing/2014/main" id="{972E48C1-711A-0F4E-8BEC-EE4257F72451}"/>
              </a:ext>
            </a:extLst>
          </p:cNvPr>
          <p:cNvSpPr>
            <a:spLocks noGrp="1"/>
          </p:cNvSpPr>
          <p:nvPr>
            <p:ph type="sldNum" sz="quarter" idx="12"/>
          </p:nvPr>
        </p:nvSpPr>
        <p:spPr/>
        <p:txBody>
          <a:bodyPr/>
          <a:lstStyle/>
          <a:p>
            <a:fld id="{4D267013-DFFC-4352-B274-32112D0CCE19}" type="slidenum">
              <a:rPr lang="en-US" smtClean="0"/>
              <a:pPr/>
              <a:t>69</a:t>
            </a:fld>
            <a:endParaRPr lang="en-US" dirty="0"/>
          </a:p>
        </p:txBody>
      </p:sp>
      <p:pic>
        <p:nvPicPr>
          <p:cNvPr id="7" name="Content Placeholder 6">
            <a:extLst>
              <a:ext uri="{FF2B5EF4-FFF2-40B4-BE49-F238E27FC236}">
                <a16:creationId xmlns:a16="http://schemas.microsoft.com/office/drawing/2014/main" id="{E46FC0AC-0F0D-CD4C-9A15-3D72707031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064936"/>
            <a:ext cx="8229600" cy="4048928"/>
          </a:xfrm>
        </p:spPr>
      </p:pic>
    </p:spTree>
    <p:extLst>
      <p:ext uri="{BB962C8B-B14F-4D97-AF65-F5344CB8AC3E}">
        <p14:creationId xmlns:p14="http://schemas.microsoft.com/office/powerpoint/2010/main" val="3627670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B4CD1-CF4E-EA4E-925E-BFF5FD9FEBC0}"/>
              </a:ext>
            </a:extLst>
          </p:cNvPr>
          <p:cNvSpPr>
            <a:spLocks noGrp="1"/>
          </p:cNvSpPr>
          <p:nvPr>
            <p:ph type="title"/>
          </p:nvPr>
        </p:nvSpPr>
        <p:spPr/>
        <p:txBody>
          <a:bodyPr/>
          <a:lstStyle/>
          <a:p>
            <a:r>
              <a:rPr lang="en-US" dirty="0"/>
              <a:t>Roadmap</a:t>
            </a:r>
          </a:p>
        </p:txBody>
      </p:sp>
      <p:sp>
        <p:nvSpPr>
          <p:cNvPr id="3" name="Content Placeholder 2">
            <a:extLst>
              <a:ext uri="{FF2B5EF4-FFF2-40B4-BE49-F238E27FC236}">
                <a16:creationId xmlns:a16="http://schemas.microsoft.com/office/drawing/2014/main" id="{023EB74C-895E-DF4C-BB71-DB15E2EE3F61}"/>
              </a:ext>
            </a:extLst>
          </p:cNvPr>
          <p:cNvSpPr>
            <a:spLocks noGrp="1"/>
          </p:cNvSpPr>
          <p:nvPr>
            <p:ph idx="1"/>
          </p:nvPr>
        </p:nvSpPr>
        <p:spPr/>
        <p:txBody>
          <a:bodyPr/>
          <a:lstStyle/>
          <a:p>
            <a:r>
              <a:rPr lang="en-US" b="1" dirty="0">
                <a:solidFill>
                  <a:srgbClr val="0000FF"/>
                </a:solidFill>
              </a:rPr>
              <a:t>Motivation</a:t>
            </a:r>
          </a:p>
          <a:p>
            <a:endParaRPr lang="en-US" dirty="0"/>
          </a:p>
          <a:p>
            <a:r>
              <a:rPr lang="en-US" dirty="0"/>
              <a:t>Intelligible Models </a:t>
            </a:r>
          </a:p>
          <a:p>
            <a:endParaRPr lang="en-US" dirty="0"/>
          </a:p>
          <a:p>
            <a:r>
              <a:rPr lang="en-US" dirty="0"/>
              <a:t>Case study: Pneumonia risk</a:t>
            </a:r>
          </a:p>
          <a:p>
            <a:endParaRPr lang="en-US" dirty="0"/>
          </a:p>
          <a:p>
            <a:r>
              <a:rPr lang="en-US" dirty="0"/>
              <a:t>Case study: 30 day readmission</a:t>
            </a:r>
          </a:p>
          <a:p>
            <a:endParaRPr lang="en-US" dirty="0"/>
          </a:p>
        </p:txBody>
      </p:sp>
      <p:sp>
        <p:nvSpPr>
          <p:cNvPr id="4" name="Slide Number Placeholder 3">
            <a:extLst>
              <a:ext uri="{FF2B5EF4-FFF2-40B4-BE49-F238E27FC236}">
                <a16:creationId xmlns:a16="http://schemas.microsoft.com/office/drawing/2014/main" id="{776E287C-74AE-FC4B-9BFD-86E62FADB409}"/>
              </a:ext>
            </a:extLst>
          </p:cNvPr>
          <p:cNvSpPr>
            <a:spLocks noGrp="1"/>
          </p:cNvSpPr>
          <p:nvPr>
            <p:ph type="sldNum" sz="quarter" idx="12"/>
          </p:nvPr>
        </p:nvSpPr>
        <p:spPr/>
        <p:txBody>
          <a:bodyPr/>
          <a:lstStyle/>
          <a:p>
            <a:fld id="{4D267013-DFFC-4352-B274-32112D0CCE19}" type="slidenum">
              <a:rPr lang="en-US" smtClean="0"/>
              <a:pPr/>
              <a:t>7</a:t>
            </a:fld>
            <a:endParaRPr lang="en-US" dirty="0"/>
          </a:p>
        </p:txBody>
      </p:sp>
    </p:spTree>
    <p:extLst>
      <p:ext uri="{BB962C8B-B14F-4D97-AF65-F5344CB8AC3E}">
        <p14:creationId xmlns:p14="http://schemas.microsoft.com/office/powerpoint/2010/main" val="25540637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436F-0053-6B4D-B3CA-AF125779868C}"/>
              </a:ext>
            </a:extLst>
          </p:cNvPr>
          <p:cNvSpPr>
            <a:spLocks noGrp="1"/>
          </p:cNvSpPr>
          <p:nvPr>
            <p:ph type="title"/>
          </p:nvPr>
        </p:nvSpPr>
        <p:spPr/>
        <p:txBody>
          <a:bodyPr/>
          <a:lstStyle/>
          <a:p>
            <a:r>
              <a:rPr lang="en-US" dirty="0"/>
              <a:t>Backpropagation: Example</a:t>
            </a:r>
          </a:p>
        </p:txBody>
      </p:sp>
      <p:sp>
        <p:nvSpPr>
          <p:cNvPr id="4" name="Slide Number Placeholder 3">
            <a:extLst>
              <a:ext uri="{FF2B5EF4-FFF2-40B4-BE49-F238E27FC236}">
                <a16:creationId xmlns:a16="http://schemas.microsoft.com/office/drawing/2014/main" id="{972E48C1-711A-0F4E-8BEC-EE4257F72451}"/>
              </a:ext>
            </a:extLst>
          </p:cNvPr>
          <p:cNvSpPr>
            <a:spLocks noGrp="1"/>
          </p:cNvSpPr>
          <p:nvPr>
            <p:ph type="sldNum" sz="quarter" idx="12"/>
          </p:nvPr>
        </p:nvSpPr>
        <p:spPr/>
        <p:txBody>
          <a:bodyPr/>
          <a:lstStyle/>
          <a:p>
            <a:fld id="{4D267013-DFFC-4352-B274-32112D0CCE19}" type="slidenum">
              <a:rPr lang="en-US" smtClean="0"/>
              <a:pPr/>
              <a:t>70</a:t>
            </a:fld>
            <a:endParaRPr lang="en-US" dirty="0"/>
          </a:p>
        </p:txBody>
      </p:sp>
      <p:pic>
        <p:nvPicPr>
          <p:cNvPr id="8" name="Content Placeholder 7">
            <a:extLst>
              <a:ext uri="{FF2B5EF4-FFF2-40B4-BE49-F238E27FC236}">
                <a16:creationId xmlns:a16="http://schemas.microsoft.com/office/drawing/2014/main" id="{8C3E3EDF-67E8-3D44-9443-1D2B7F70E3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083976"/>
            <a:ext cx="8229600" cy="4010847"/>
          </a:xfrm>
        </p:spPr>
      </p:pic>
    </p:spTree>
    <p:extLst>
      <p:ext uri="{BB962C8B-B14F-4D97-AF65-F5344CB8AC3E}">
        <p14:creationId xmlns:p14="http://schemas.microsoft.com/office/powerpoint/2010/main" val="29582970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436F-0053-6B4D-B3CA-AF125779868C}"/>
              </a:ext>
            </a:extLst>
          </p:cNvPr>
          <p:cNvSpPr>
            <a:spLocks noGrp="1"/>
          </p:cNvSpPr>
          <p:nvPr>
            <p:ph type="title"/>
          </p:nvPr>
        </p:nvSpPr>
        <p:spPr/>
        <p:txBody>
          <a:bodyPr/>
          <a:lstStyle/>
          <a:p>
            <a:r>
              <a:rPr lang="en-US" dirty="0"/>
              <a:t>Backpropagation: Example</a:t>
            </a:r>
          </a:p>
        </p:txBody>
      </p:sp>
      <p:sp>
        <p:nvSpPr>
          <p:cNvPr id="4" name="Slide Number Placeholder 3">
            <a:extLst>
              <a:ext uri="{FF2B5EF4-FFF2-40B4-BE49-F238E27FC236}">
                <a16:creationId xmlns:a16="http://schemas.microsoft.com/office/drawing/2014/main" id="{972E48C1-711A-0F4E-8BEC-EE4257F72451}"/>
              </a:ext>
            </a:extLst>
          </p:cNvPr>
          <p:cNvSpPr>
            <a:spLocks noGrp="1"/>
          </p:cNvSpPr>
          <p:nvPr>
            <p:ph type="sldNum" sz="quarter" idx="12"/>
          </p:nvPr>
        </p:nvSpPr>
        <p:spPr/>
        <p:txBody>
          <a:bodyPr/>
          <a:lstStyle/>
          <a:p>
            <a:fld id="{4D267013-DFFC-4352-B274-32112D0CCE19}" type="slidenum">
              <a:rPr lang="en-US" smtClean="0"/>
              <a:pPr/>
              <a:t>71</a:t>
            </a:fld>
            <a:endParaRPr lang="en-US" dirty="0"/>
          </a:p>
        </p:txBody>
      </p:sp>
      <p:pic>
        <p:nvPicPr>
          <p:cNvPr id="7" name="Content Placeholder 6">
            <a:extLst>
              <a:ext uri="{FF2B5EF4-FFF2-40B4-BE49-F238E27FC236}">
                <a16:creationId xmlns:a16="http://schemas.microsoft.com/office/drawing/2014/main" id="{68A9B287-01EF-554B-A1CD-7819AA7922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079746"/>
            <a:ext cx="8229600" cy="4019308"/>
          </a:xfrm>
        </p:spPr>
      </p:pic>
    </p:spTree>
    <p:extLst>
      <p:ext uri="{BB962C8B-B14F-4D97-AF65-F5344CB8AC3E}">
        <p14:creationId xmlns:p14="http://schemas.microsoft.com/office/powerpoint/2010/main" val="39652398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3E0C4-6291-1840-9AE2-854461F472B2}"/>
              </a:ext>
            </a:extLst>
          </p:cNvPr>
          <p:cNvSpPr>
            <a:spLocks noGrp="1"/>
          </p:cNvSpPr>
          <p:nvPr>
            <p:ph type="title"/>
          </p:nvPr>
        </p:nvSpPr>
        <p:spPr/>
        <p:txBody>
          <a:bodyPr/>
          <a:lstStyle/>
          <a:p>
            <a:r>
              <a:rPr lang="en-US" dirty="0"/>
              <a:t>MNIST Data</a:t>
            </a:r>
          </a:p>
        </p:txBody>
      </p:sp>
      <p:sp>
        <p:nvSpPr>
          <p:cNvPr id="3" name="Content Placeholder 2">
            <a:extLst>
              <a:ext uri="{FF2B5EF4-FFF2-40B4-BE49-F238E27FC236}">
                <a16:creationId xmlns:a16="http://schemas.microsoft.com/office/drawing/2014/main" id="{34BC2B67-CB71-3A45-A536-EF14D1D4582D}"/>
              </a:ext>
            </a:extLst>
          </p:cNvPr>
          <p:cNvSpPr>
            <a:spLocks noGrp="1"/>
          </p:cNvSpPr>
          <p:nvPr>
            <p:ph idx="1"/>
          </p:nvPr>
        </p:nvSpPr>
        <p:spPr>
          <a:xfrm>
            <a:off x="449688" y="1280635"/>
            <a:ext cx="8229600" cy="5181600"/>
          </a:xfrm>
        </p:spPr>
        <p:txBody>
          <a:bodyPr/>
          <a:lstStyle/>
          <a:p>
            <a:r>
              <a:rPr lang="en-US" dirty="0"/>
              <a:t>Test accuracy above 99% and on par with SOTA</a:t>
            </a:r>
          </a:p>
          <a:p>
            <a:pPr marL="0" indent="0">
              <a:buNone/>
            </a:pPr>
            <a:endParaRPr lang="en-US" dirty="0"/>
          </a:p>
          <a:p>
            <a:r>
              <a:rPr lang="en-US" dirty="0"/>
              <a:t>Reconstruction Error: 4.22</a:t>
            </a:r>
          </a:p>
          <a:p>
            <a:endParaRPr lang="en-US" dirty="0"/>
          </a:p>
          <a:p>
            <a:endParaRPr lang="en-US" dirty="0"/>
          </a:p>
          <a:p>
            <a:pPr marL="0" indent="0">
              <a:buNone/>
            </a:pPr>
            <a:endParaRPr lang="en-US" dirty="0"/>
          </a:p>
          <a:p>
            <a:r>
              <a:rPr lang="en-US" dirty="0"/>
              <a:t>Learned prototypes: </a:t>
            </a:r>
          </a:p>
          <a:p>
            <a:pPr lvl="1"/>
            <a:endParaRPr lang="en-US" dirty="0"/>
          </a:p>
        </p:txBody>
      </p:sp>
      <p:sp>
        <p:nvSpPr>
          <p:cNvPr id="4" name="Slide Number Placeholder 3">
            <a:extLst>
              <a:ext uri="{FF2B5EF4-FFF2-40B4-BE49-F238E27FC236}">
                <a16:creationId xmlns:a16="http://schemas.microsoft.com/office/drawing/2014/main" id="{CE6156C8-B1F9-714A-8F7C-875E23FCB86B}"/>
              </a:ext>
            </a:extLst>
          </p:cNvPr>
          <p:cNvSpPr>
            <a:spLocks noGrp="1"/>
          </p:cNvSpPr>
          <p:nvPr>
            <p:ph type="sldNum" sz="quarter" idx="12"/>
          </p:nvPr>
        </p:nvSpPr>
        <p:spPr/>
        <p:txBody>
          <a:bodyPr/>
          <a:lstStyle/>
          <a:p>
            <a:fld id="{4D267013-DFFC-4352-B274-32112D0CCE19}" type="slidenum">
              <a:rPr lang="en-US" smtClean="0"/>
              <a:pPr/>
              <a:t>72</a:t>
            </a:fld>
            <a:endParaRPr lang="en-US" dirty="0"/>
          </a:p>
        </p:txBody>
      </p:sp>
      <p:pic>
        <p:nvPicPr>
          <p:cNvPr id="6" name="Picture 5">
            <a:extLst>
              <a:ext uri="{FF2B5EF4-FFF2-40B4-BE49-F238E27FC236}">
                <a16:creationId xmlns:a16="http://schemas.microsoft.com/office/drawing/2014/main" id="{523D0BF8-48C9-D04F-9FAC-651883811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373" y="2795161"/>
            <a:ext cx="6379189" cy="1700639"/>
          </a:xfrm>
          <a:prstGeom prst="rect">
            <a:avLst/>
          </a:prstGeom>
        </p:spPr>
      </p:pic>
      <p:pic>
        <p:nvPicPr>
          <p:cNvPr id="9" name="Content Placeholder 6">
            <a:extLst>
              <a:ext uri="{FF2B5EF4-FFF2-40B4-BE49-F238E27FC236}">
                <a16:creationId xmlns:a16="http://schemas.microsoft.com/office/drawing/2014/main" id="{4497B11F-97C1-B943-A5F8-A041511B7C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562" y="4860171"/>
            <a:ext cx="6223000" cy="1739699"/>
          </a:xfrm>
          <a:prstGeom prst="rect">
            <a:avLst/>
          </a:prstGeom>
        </p:spPr>
      </p:pic>
    </p:spTree>
    <p:extLst>
      <p:ext uri="{BB962C8B-B14F-4D97-AF65-F5344CB8AC3E}">
        <p14:creationId xmlns:p14="http://schemas.microsoft.com/office/powerpoint/2010/main" val="3166556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3E0C4-6291-1840-9AE2-854461F472B2}"/>
              </a:ext>
            </a:extLst>
          </p:cNvPr>
          <p:cNvSpPr>
            <a:spLocks noGrp="1"/>
          </p:cNvSpPr>
          <p:nvPr>
            <p:ph type="title"/>
          </p:nvPr>
        </p:nvSpPr>
        <p:spPr/>
        <p:txBody>
          <a:bodyPr/>
          <a:lstStyle/>
          <a:p>
            <a:r>
              <a:rPr lang="en-US" dirty="0"/>
              <a:t>Learned Weight Matrix</a:t>
            </a:r>
          </a:p>
        </p:txBody>
      </p:sp>
      <p:sp>
        <p:nvSpPr>
          <p:cNvPr id="4" name="Slide Number Placeholder 3">
            <a:extLst>
              <a:ext uri="{FF2B5EF4-FFF2-40B4-BE49-F238E27FC236}">
                <a16:creationId xmlns:a16="http://schemas.microsoft.com/office/drawing/2014/main" id="{CE6156C8-B1F9-714A-8F7C-875E23FCB86B}"/>
              </a:ext>
            </a:extLst>
          </p:cNvPr>
          <p:cNvSpPr>
            <a:spLocks noGrp="1"/>
          </p:cNvSpPr>
          <p:nvPr>
            <p:ph type="sldNum" sz="quarter" idx="12"/>
          </p:nvPr>
        </p:nvSpPr>
        <p:spPr/>
        <p:txBody>
          <a:bodyPr/>
          <a:lstStyle/>
          <a:p>
            <a:fld id="{4D267013-DFFC-4352-B274-32112D0CCE19}" type="slidenum">
              <a:rPr lang="en-US" smtClean="0"/>
              <a:pPr/>
              <a:t>73</a:t>
            </a:fld>
            <a:endParaRPr lang="en-US" dirty="0"/>
          </a:p>
        </p:txBody>
      </p:sp>
      <p:pic>
        <p:nvPicPr>
          <p:cNvPr id="9" name="Picture 8">
            <a:extLst>
              <a:ext uri="{FF2B5EF4-FFF2-40B4-BE49-F238E27FC236}">
                <a16:creationId xmlns:a16="http://schemas.microsoft.com/office/drawing/2014/main" id="{00A5630C-4E1A-5F4F-86E1-B1F9D79B01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82672"/>
            <a:ext cx="9144000" cy="4512209"/>
          </a:xfrm>
          <a:prstGeom prst="rect">
            <a:avLst/>
          </a:prstGeom>
        </p:spPr>
      </p:pic>
      <p:sp>
        <p:nvSpPr>
          <p:cNvPr id="10" name="Content Placeholder 9">
            <a:extLst>
              <a:ext uri="{FF2B5EF4-FFF2-40B4-BE49-F238E27FC236}">
                <a16:creationId xmlns:a16="http://schemas.microsoft.com/office/drawing/2014/main" id="{ED6E03A0-474E-FE4B-ACCC-7D07D9CCF5E1}"/>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534827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3E0C4-6291-1840-9AE2-854461F472B2}"/>
              </a:ext>
            </a:extLst>
          </p:cNvPr>
          <p:cNvSpPr>
            <a:spLocks noGrp="1"/>
          </p:cNvSpPr>
          <p:nvPr>
            <p:ph type="title"/>
          </p:nvPr>
        </p:nvSpPr>
        <p:spPr/>
        <p:txBody>
          <a:bodyPr/>
          <a:lstStyle/>
          <a:p>
            <a:r>
              <a:rPr lang="en-US" dirty="0"/>
              <a:t>Ablation Study on Cars Data</a:t>
            </a:r>
          </a:p>
        </p:txBody>
      </p:sp>
      <p:sp>
        <p:nvSpPr>
          <p:cNvPr id="4" name="Slide Number Placeholder 3">
            <a:extLst>
              <a:ext uri="{FF2B5EF4-FFF2-40B4-BE49-F238E27FC236}">
                <a16:creationId xmlns:a16="http://schemas.microsoft.com/office/drawing/2014/main" id="{CE6156C8-B1F9-714A-8F7C-875E23FCB86B}"/>
              </a:ext>
            </a:extLst>
          </p:cNvPr>
          <p:cNvSpPr>
            <a:spLocks noGrp="1"/>
          </p:cNvSpPr>
          <p:nvPr>
            <p:ph type="sldNum" sz="quarter" idx="12"/>
          </p:nvPr>
        </p:nvSpPr>
        <p:spPr/>
        <p:txBody>
          <a:bodyPr/>
          <a:lstStyle/>
          <a:p>
            <a:fld id="{4D267013-DFFC-4352-B274-32112D0CCE19}" type="slidenum">
              <a:rPr lang="en-US" smtClean="0"/>
              <a:pPr/>
              <a:t>74</a:t>
            </a:fld>
            <a:endParaRPr lang="en-US" dirty="0"/>
          </a:p>
        </p:txBody>
      </p:sp>
      <p:pic>
        <p:nvPicPr>
          <p:cNvPr id="5" name="Content Placeholder 4">
            <a:extLst>
              <a:ext uri="{FF2B5EF4-FFF2-40B4-BE49-F238E27FC236}">
                <a16:creationId xmlns:a16="http://schemas.microsoft.com/office/drawing/2014/main" id="{6C879156-EBBD-4741-BD4D-0C088C2A6C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600" y="1491347"/>
            <a:ext cx="6146800" cy="2387600"/>
          </a:xfrm>
        </p:spPr>
      </p:pic>
      <p:pic>
        <p:nvPicPr>
          <p:cNvPr id="7" name="Picture 6">
            <a:extLst>
              <a:ext uri="{FF2B5EF4-FFF2-40B4-BE49-F238E27FC236}">
                <a16:creationId xmlns:a16="http://schemas.microsoft.com/office/drawing/2014/main" id="{38A2BFEE-F97B-E747-A220-F66700207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3878947"/>
            <a:ext cx="6921500" cy="2552700"/>
          </a:xfrm>
          <a:prstGeom prst="rect">
            <a:avLst/>
          </a:prstGeom>
        </p:spPr>
      </p:pic>
      <p:sp>
        <p:nvSpPr>
          <p:cNvPr id="8" name="Left Brace 7">
            <a:extLst>
              <a:ext uri="{FF2B5EF4-FFF2-40B4-BE49-F238E27FC236}">
                <a16:creationId xmlns:a16="http://schemas.microsoft.com/office/drawing/2014/main" id="{5E716138-5C67-C24B-82D7-CED59CB811A3}"/>
              </a:ext>
            </a:extLst>
          </p:cNvPr>
          <p:cNvSpPr/>
          <p:nvPr/>
        </p:nvSpPr>
        <p:spPr>
          <a:xfrm>
            <a:off x="1371600" y="1524001"/>
            <a:ext cx="304800" cy="235494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e 10">
            <a:extLst>
              <a:ext uri="{FF2B5EF4-FFF2-40B4-BE49-F238E27FC236}">
                <a16:creationId xmlns:a16="http://schemas.microsoft.com/office/drawing/2014/main" id="{ACFD2A4D-278C-AB45-A3FC-690955508D56}"/>
              </a:ext>
            </a:extLst>
          </p:cNvPr>
          <p:cNvSpPr/>
          <p:nvPr/>
        </p:nvSpPr>
        <p:spPr>
          <a:xfrm>
            <a:off x="1333500" y="4076700"/>
            <a:ext cx="304800" cy="235494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E2886BEB-0C4C-B149-9EC8-F4D5F223EDAF}"/>
              </a:ext>
            </a:extLst>
          </p:cNvPr>
          <p:cNvSpPr txBox="1"/>
          <p:nvPr/>
        </p:nvSpPr>
        <p:spPr>
          <a:xfrm>
            <a:off x="139935" y="2159325"/>
            <a:ext cx="1361527" cy="696857"/>
          </a:xfrm>
          <a:prstGeom prst="rect">
            <a:avLst/>
          </a:prstGeom>
          <a:noFill/>
        </p:spPr>
        <p:txBody>
          <a:bodyPr wrap="none" rtlCol="0">
            <a:spAutoFit/>
          </a:bodyPr>
          <a:lstStyle/>
          <a:p>
            <a:r>
              <a:rPr lang="en-US" dirty="0">
                <a:latin typeface="Helvetica Neue Light" charset="0"/>
                <a:ea typeface="Helvetica Neue Light" charset="0"/>
                <a:cs typeface="Helvetica Neue Light" charset="0"/>
              </a:rPr>
              <a:t>Learned</a:t>
            </a:r>
          </a:p>
          <a:p>
            <a:r>
              <a:rPr lang="en-US" dirty="0">
                <a:latin typeface="Helvetica Neue Light" charset="0"/>
                <a:ea typeface="Helvetica Neue Light" charset="0"/>
                <a:cs typeface="Helvetica Neue Light" charset="0"/>
              </a:rPr>
              <a:t>Prototypes</a:t>
            </a:r>
          </a:p>
        </p:txBody>
      </p:sp>
      <p:sp>
        <p:nvSpPr>
          <p:cNvPr id="13" name="TextBox 12">
            <a:extLst>
              <a:ext uri="{FF2B5EF4-FFF2-40B4-BE49-F238E27FC236}">
                <a16:creationId xmlns:a16="http://schemas.microsoft.com/office/drawing/2014/main" id="{394D66E4-CE07-7D4F-B3E5-E784EE3EBE6E}"/>
              </a:ext>
            </a:extLst>
          </p:cNvPr>
          <p:cNvSpPr txBox="1"/>
          <p:nvPr/>
        </p:nvSpPr>
        <p:spPr>
          <a:xfrm>
            <a:off x="134248" y="4905744"/>
            <a:ext cx="1258678" cy="696857"/>
          </a:xfrm>
          <a:prstGeom prst="rect">
            <a:avLst/>
          </a:prstGeom>
          <a:noFill/>
        </p:spPr>
        <p:txBody>
          <a:bodyPr wrap="none" rtlCol="0">
            <a:spAutoFit/>
          </a:bodyPr>
          <a:lstStyle/>
          <a:p>
            <a:r>
              <a:rPr lang="en-US" dirty="0">
                <a:latin typeface="Helvetica Neue Light" charset="0"/>
                <a:ea typeface="Helvetica Neue Light" charset="0"/>
                <a:cs typeface="Helvetica Neue Light" charset="0"/>
              </a:rPr>
              <a:t>Without </a:t>
            </a:r>
          </a:p>
          <a:p>
            <a:r>
              <a:rPr lang="en-US" dirty="0">
                <a:latin typeface="Helvetica Neue Light" charset="0"/>
                <a:ea typeface="Helvetica Neue Light" charset="0"/>
                <a:cs typeface="Helvetica Neue Light" charset="0"/>
              </a:rPr>
              <a:t>R</a:t>
            </a:r>
            <a:r>
              <a:rPr lang="en-US" baseline="-25000" dirty="0">
                <a:latin typeface="Helvetica Neue Light" charset="0"/>
                <a:ea typeface="Helvetica Neue Light" charset="0"/>
                <a:cs typeface="Helvetica Neue Light" charset="0"/>
              </a:rPr>
              <a:t>1</a:t>
            </a:r>
            <a:r>
              <a:rPr lang="en-US" dirty="0">
                <a:latin typeface="Helvetica Neue Light" charset="0"/>
                <a:ea typeface="Helvetica Neue Light" charset="0"/>
                <a:cs typeface="Helvetica Neue Light" charset="0"/>
              </a:rPr>
              <a:t> and R</a:t>
            </a:r>
            <a:r>
              <a:rPr lang="en-US" baseline="-25000" dirty="0">
                <a:latin typeface="Helvetica Neue Light" charset="0"/>
                <a:ea typeface="Helvetica Neue Light" charset="0"/>
                <a:cs typeface="Helvetica Neue Light" charset="0"/>
              </a:rPr>
              <a:t>2</a:t>
            </a:r>
          </a:p>
        </p:txBody>
      </p:sp>
    </p:spTree>
    <p:extLst>
      <p:ext uri="{BB962C8B-B14F-4D97-AF65-F5344CB8AC3E}">
        <p14:creationId xmlns:p14="http://schemas.microsoft.com/office/powerpoint/2010/main" val="34082737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3E0C4-6291-1840-9AE2-854461F472B2}"/>
              </a:ext>
            </a:extLst>
          </p:cNvPr>
          <p:cNvSpPr>
            <a:spLocks noGrp="1"/>
          </p:cNvSpPr>
          <p:nvPr>
            <p:ph type="title"/>
          </p:nvPr>
        </p:nvSpPr>
        <p:spPr/>
        <p:txBody>
          <a:bodyPr/>
          <a:lstStyle/>
          <a:p>
            <a:r>
              <a:rPr lang="en-US" dirty="0"/>
              <a:t>Ablation Study on Cars Data</a:t>
            </a:r>
          </a:p>
        </p:txBody>
      </p:sp>
      <p:sp>
        <p:nvSpPr>
          <p:cNvPr id="4" name="Slide Number Placeholder 3">
            <a:extLst>
              <a:ext uri="{FF2B5EF4-FFF2-40B4-BE49-F238E27FC236}">
                <a16:creationId xmlns:a16="http://schemas.microsoft.com/office/drawing/2014/main" id="{CE6156C8-B1F9-714A-8F7C-875E23FCB86B}"/>
              </a:ext>
            </a:extLst>
          </p:cNvPr>
          <p:cNvSpPr>
            <a:spLocks noGrp="1"/>
          </p:cNvSpPr>
          <p:nvPr>
            <p:ph type="sldNum" sz="quarter" idx="12"/>
          </p:nvPr>
        </p:nvSpPr>
        <p:spPr/>
        <p:txBody>
          <a:bodyPr/>
          <a:lstStyle/>
          <a:p>
            <a:fld id="{4D267013-DFFC-4352-B274-32112D0CCE19}" type="slidenum">
              <a:rPr lang="en-US" smtClean="0"/>
              <a:pPr/>
              <a:t>75</a:t>
            </a:fld>
            <a:endParaRPr lang="en-US" dirty="0"/>
          </a:p>
        </p:txBody>
      </p:sp>
      <p:sp>
        <p:nvSpPr>
          <p:cNvPr id="8" name="Left Brace 7">
            <a:extLst>
              <a:ext uri="{FF2B5EF4-FFF2-40B4-BE49-F238E27FC236}">
                <a16:creationId xmlns:a16="http://schemas.microsoft.com/office/drawing/2014/main" id="{5E716138-5C67-C24B-82D7-CED59CB811A3}"/>
              </a:ext>
            </a:extLst>
          </p:cNvPr>
          <p:cNvSpPr/>
          <p:nvPr/>
        </p:nvSpPr>
        <p:spPr>
          <a:xfrm>
            <a:off x="1371600" y="1524001"/>
            <a:ext cx="304800" cy="235494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e 10">
            <a:extLst>
              <a:ext uri="{FF2B5EF4-FFF2-40B4-BE49-F238E27FC236}">
                <a16:creationId xmlns:a16="http://schemas.microsoft.com/office/drawing/2014/main" id="{ACFD2A4D-278C-AB45-A3FC-690955508D56}"/>
              </a:ext>
            </a:extLst>
          </p:cNvPr>
          <p:cNvSpPr/>
          <p:nvPr/>
        </p:nvSpPr>
        <p:spPr>
          <a:xfrm>
            <a:off x="1333500" y="4076700"/>
            <a:ext cx="304800" cy="235494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394D66E4-CE07-7D4F-B3E5-E784EE3EBE6E}"/>
              </a:ext>
            </a:extLst>
          </p:cNvPr>
          <p:cNvSpPr txBox="1"/>
          <p:nvPr/>
        </p:nvSpPr>
        <p:spPr>
          <a:xfrm>
            <a:off x="134248" y="4905744"/>
            <a:ext cx="1096390" cy="696857"/>
          </a:xfrm>
          <a:prstGeom prst="rect">
            <a:avLst/>
          </a:prstGeom>
          <a:noFill/>
        </p:spPr>
        <p:txBody>
          <a:bodyPr wrap="none" rtlCol="0">
            <a:spAutoFit/>
          </a:bodyPr>
          <a:lstStyle/>
          <a:p>
            <a:r>
              <a:rPr lang="en-US" dirty="0">
                <a:latin typeface="Helvetica Neue Light" charset="0"/>
                <a:ea typeface="Helvetica Neue Light" charset="0"/>
                <a:cs typeface="Helvetica Neue Light" charset="0"/>
              </a:rPr>
              <a:t>Without </a:t>
            </a:r>
          </a:p>
          <a:p>
            <a:pPr algn="ctr"/>
            <a:r>
              <a:rPr lang="en-US" dirty="0">
                <a:latin typeface="Helvetica Neue Light" charset="0"/>
                <a:ea typeface="Helvetica Neue Light" charset="0"/>
                <a:cs typeface="Helvetica Neue Light" charset="0"/>
              </a:rPr>
              <a:t>R</a:t>
            </a:r>
            <a:r>
              <a:rPr lang="en-US" baseline="-25000" dirty="0">
                <a:latin typeface="Helvetica Neue Light" charset="0"/>
                <a:ea typeface="Helvetica Neue Light" charset="0"/>
                <a:cs typeface="Helvetica Neue Light" charset="0"/>
              </a:rPr>
              <a:t>2</a:t>
            </a:r>
          </a:p>
        </p:txBody>
      </p:sp>
      <p:pic>
        <p:nvPicPr>
          <p:cNvPr id="10" name="Picture 9">
            <a:extLst>
              <a:ext uri="{FF2B5EF4-FFF2-40B4-BE49-F238E27FC236}">
                <a16:creationId xmlns:a16="http://schemas.microsoft.com/office/drawing/2014/main" id="{DC380FE7-3437-334A-9D7C-9B7BFF5443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1" y="1518097"/>
            <a:ext cx="6781800" cy="2590800"/>
          </a:xfrm>
          <a:prstGeom prst="rect">
            <a:avLst/>
          </a:prstGeom>
        </p:spPr>
      </p:pic>
      <p:pic>
        <p:nvPicPr>
          <p:cNvPr id="15" name="Picture 14">
            <a:extLst>
              <a:ext uri="{FF2B5EF4-FFF2-40B4-BE49-F238E27FC236}">
                <a16:creationId xmlns:a16="http://schemas.microsoft.com/office/drawing/2014/main" id="{8822DFD7-4B12-7043-82DE-50517CCE1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901" y="3869858"/>
            <a:ext cx="6591300" cy="2501900"/>
          </a:xfrm>
          <a:prstGeom prst="rect">
            <a:avLst/>
          </a:prstGeom>
        </p:spPr>
      </p:pic>
      <p:sp>
        <p:nvSpPr>
          <p:cNvPr id="16" name="TextBox 15">
            <a:extLst>
              <a:ext uri="{FF2B5EF4-FFF2-40B4-BE49-F238E27FC236}">
                <a16:creationId xmlns:a16="http://schemas.microsoft.com/office/drawing/2014/main" id="{98E2B50C-6538-FC41-B75D-D3A353E8AB3A}"/>
              </a:ext>
            </a:extLst>
          </p:cNvPr>
          <p:cNvSpPr txBox="1"/>
          <p:nvPr/>
        </p:nvSpPr>
        <p:spPr>
          <a:xfrm>
            <a:off x="221547" y="2353045"/>
            <a:ext cx="1096390" cy="696857"/>
          </a:xfrm>
          <a:prstGeom prst="rect">
            <a:avLst/>
          </a:prstGeom>
          <a:noFill/>
        </p:spPr>
        <p:txBody>
          <a:bodyPr wrap="none" rtlCol="0">
            <a:spAutoFit/>
          </a:bodyPr>
          <a:lstStyle/>
          <a:p>
            <a:r>
              <a:rPr lang="en-US" dirty="0">
                <a:latin typeface="Helvetica Neue Light" charset="0"/>
                <a:ea typeface="Helvetica Neue Light" charset="0"/>
                <a:cs typeface="Helvetica Neue Light" charset="0"/>
              </a:rPr>
              <a:t>Without </a:t>
            </a:r>
          </a:p>
          <a:p>
            <a:pPr algn="ctr"/>
            <a:r>
              <a:rPr lang="en-US" dirty="0">
                <a:latin typeface="Helvetica Neue Light" charset="0"/>
                <a:ea typeface="Helvetica Neue Light" charset="0"/>
                <a:cs typeface="Helvetica Neue Light" charset="0"/>
              </a:rPr>
              <a:t>R</a:t>
            </a:r>
            <a:r>
              <a:rPr lang="en-US" baseline="-25000" dirty="0">
                <a:latin typeface="Helvetica Neue Light" charset="0"/>
                <a:ea typeface="Helvetica Neue Light" charset="0"/>
                <a:cs typeface="Helvetica Neue Light" charset="0"/>
              </a:rPr>
              <a:t>1</a:t>
            </a:r>
          </a:p>
        </p:txBody>
      </p:sp>
    </p:spTree>
    <p:extLst>
      <p:ext uri="{BB962C8B-B14F-4D97-AF65-F5344CB8AC3E}">
        <p14:creationId xmlns:p14="http://schemas.microsoft.com/office/powerpoint/2010/main" val="3137806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09C01-2115-7849-8362-7C1E868DABE4}"/>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53BC21A6-F370-0C46-93E3-844223757984}"/>
              </a:ext>
            </a:extLst>
          </p:cNvPr>
          <p:cNvSpPr>
            <a:spLocks noGrp="1"/>
          </p:cNvSpPr>
          <p:nvPr>
            <p:ph idx="1"/>
          </p:nvPr>
        </p:nvSpPr>
        <p:spPr/>
        <p:txBody>
          <a:bodyPr/>
          <a:lstStyle/>
          <a:p>
            <a:r>
              <a:rPr lang="en-US" dirty="0"/>
              <a:t>A large project to evaluate application of ML to healthcare problems</a:t>
            </a:r>
          </a:p>
          <a:p>
            <a:pPr lvl="1"/>
            <a:r>
              <a:rPr lang="en-US" dirty="0"/>
              <a:t>Predicting probability of death (POD) for pneumonia patients</a:t>
            </a:r>
          </a:p>
          <a:p>
            <a:pPr lvl="1"/>
            <a:r>
              <a:rPr lang="en-US" dirty="0"/>
              <a:t>Most accurate models: neural nets (0.86 AUC)</a:t>
            </a:r>
          </a:p>
          <a:p>
            <a:pPr lvl="1"/>
            <a:r>
              <a:rPr lang="en-US" dirty="0"/>
              <a:t>Logistic regression: 0.77</a:t>
            </a:r>
          </a:p>
          <a:p>
            <a:pPr lvl="1"/>
            <a:endParaRPr lang="en-US" dirty="0"/>
          </a:p>
          <a:p>
            <a:r>
              <a:rPr lang="en-US" dirty="0"/>
              <a:t>Logistic regression was used instead. Why?</a:t>
            </a:r>
          </a:p>
        </p:txBody>
      </p:sp>
      <p:sp>
        <p:nvSpPr>
          <p:cNvPr id="4" name="Slide Number Placeholder 3">
            <a:extLst>
              <a:ext uri="{FF2B5EF4-FFF2-40B4-BE49-F238E27FC236}">
                <a16:creationId xmlns:a16="http://schemas.microsoft.com/office/drawing/2014/main" id="{1B2BC2B3-F199-C24B-BC6C-A109739E067E}"/>
              </a:ext>
            </a:extLst>
          </p:cNvPr>
          <p:cNvSpPr>
            <a:spLocks noGrp="1"/>
          </p:cNvSpPr>
          <p:nvPr>
            <p:ph type="sldNum" sz="quarter" idx="12"/>
          </p:nvPr>
        </p:nvSpPr>
        <p:spPr/>
        <p:txBody>
          <a:bodyPr/>
          <a:lstStyle/>
          <a:p>
            <a:fld id="{4D267013-DFFC-4352-B274-32112D0CCE19}" type="slidenum">
              <a:rPr lang="en-US" smtClean="0"/>
              <a:pPr/>
              <a:t>8</a:t>
            </a:fld>
            <a:endParaRPr lang="en-US" dirty="0"/>
          </a:p>
        </p:txBody>
      </p:sp>
    </p:spTree>
    <p:extLst>
      <p:ext uri="{BB962C8B-B14F-4D97-AF65-F5344CB8AC3E}">
        <p14:creationId xmlns:p14="http://schemas.microsoft.com/office/powerpoint/2010/main" val="3267832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73B32-1211-644F-BD35-F88FCD85A0CB}"/>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492B0F5B-F536-9647-967D-16704343C21F}"/>
              </a:ext>
            </a:extLst>
          </p:cNvPr>
          <p:cNvSpPr>
            <a:spLocks noGrp="1"/>
          </p:cNvSpPr>
          <p:nvPr>
            <p:ph idx="1"/>
          </p:nvPr>
        </p:nvSpPr>
        <p:spPr/>
        <p:txBody>
          <a:bodyPr/>
          <a:lstStyle/>
          <a:p>
            <a:r>
              <a:rPr lang="en-US" dirty="0"/>
              <a:t>Rule based learning method was also used</a:t>
            </a:r>
          </a:p>
          <a:p>
            <a:pPr lvl="1"/>
            <a:r>
              <a:rPr lang="en-US" dirty="0"/>
              <a:t>Insight: </a:t>
            </a:r>
            <a:r>
              <a:rPr lang="en-US" dirty="0" err="1"/>
              <a:t>HasAsthma</a:t>
            </a:r>
            <a:r>
              <a:rPr lang="en-US" dirty="0"/>
              <a:t>(x) </a:t>
            </a:r>
            <a:r>
              <a:rPr lang="en-US" dirty="0">
                <a:sym typeface="Wingdings" pitchFamily="2" charset="2"/>
              </a:rPr>
              <a:t> </a:t>
            </a:r>
            <a:r>
              <a:rPr lang="en-US" dirty="0" err="1">
                <a:sym typeface="Wingdings" pitchFamily="2" charset="2"/>
              </a:rPr>
              <a:t>LowerRisk</a:t>
            </a:r>
            <a:r>
              <a:rPr lang="en-US" dirty="0">
                <a:sym typeface="Wingdings" pitchFamily="2" charset="2"/>
              </a:rPr>
              <a:t>(x)</a:t>
            </a:r>
          </a:p>
          <a:p>
            <a:pPr lvl="1"/>
            <a:r>
              <a:rPr lang="en-US" dirty="0">
                <a:sym typeface="Wingdings" pitchFamily="2" charset="2"/>
              </a:rPr>
              <a:t>Counterintuitive?</a:t>
            </a:r>
          </a:p>
          <a:p>
            <a:pPr lvl="1"/>
            <a:endParaRPr lang="en-US" dirty="0">
              <a:sym typeface="Wingdings" pitchFamily="2" charset="2"/>
            </a:endParaRPr>
          </a:p>
          <a:p>
            <a:r>
              <a:rPr lang="en-US" dirty="0">
                <a:sym typeface="Wingdings" pitchFamily="2" charset="2"/>
              </a:rPr>
              <a:t>Rule based system was intelligible making it easy to recognize and remove dangerous rules </a:t>
            </a:r>
          </a:p>
          <a:p>
            <a:endParaRPr lang="en-US" dirty="0">
              <a:sym typeface="Wingdings" pitchFamily="2" charset="2"/>
            </a:endParaRPr>
          </a:p>
          <a:p>
            <a:r>
              <a:rPr lang="en-US" dirty="0">
                <a:sym typeface="Wingdings" pitchFamily="2" charset="2"/>
              </a:rPr>
              <a:t>Lack of intelligibility made it harder to deploy neural nets because it was difficult to know other problems with the model</a:t>
            </a:r>
            <a:endParaRPr lang="en-US" dirty="0"/>
          </a:p>
        </p:txBody>
      </p:sp>
      <p:sp>
        <p:nvSpPr>
          <p:cNvPr id="4" name="Slide Number Placeholder 3">
            <a:extLst>
              <a:ext uri="{FF2B5EF4-FFF2-40B4-BE49-F238E27FC236}">
                <a16:creationId xmlns:a16="http://schemas.microsoft.com/office/drawing/2014/main" id="{9E947F0A-B045-6041-91F0-27AA2BED26BC}"/>
              </a:ext>
            </a:extLst>
          </p:cNvPr>
          <p:cNvSpPr>
            <a:spLocks noGrp="1"/>
          </p:cNvSpPr>
          <p:nvPr>
            <p:ph type="sldNum" sz="quarter" idx="12"/>
          </p:nvPr>
        </p:nvSpPr>
        <p:spPr/>
        <p:txBody>
          <a:bodyPr/>
          <a:lstStyle/>
          <a:p>
            <a:fld id="{4D267013-DFFC-4352-B274-32112D0CCE19}" type="slidenum">
              <a:rPr lang="en-US" smtClean="0"/>
              <a:pPr/>
              <a:t>9</a:t>
            </a:fld>
            <a:endParaRPr lang="en-US" dirty="0"/>
          </a:p>
        </p:txBody>
      </p:sp>
    </p:spTree>
    <p:extLst>
      <p:ext uri="{BB962C8B-B14F-4D97-AF65-F5344CB8AC3E}">
        <p14:creationId xmlns:p14="http://schemas.microsoft.com/office/powerpoint/2010/main" val="22021586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mtClean="0">
            <a:latin typeface="Helvetica Neue Light" charset="0"/>
            <a:ea typeface="Helvetica Neue Light" charset="0"/>
            <a:cs typeface="Helvetica Neue Light"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79696</TotalTime>
  <Words>1571</Words>
  <Application>Microsoft Macintosh PowerPoint</Application>
  <PresentationFormat>On-screen Show (4:3)</PresentationFormat>
  <Paragraphs>433</Paragraphs>
  <Slides>75</Slides>
  <Notes>2</Notes>
  <HiddenSlides>15</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75</vt:i4>
      </vt:variant>
    </vt:vector>
  </HeadingPairs>
  <TitlesOfParts>
    <vt:vector size="81" baseType="lpstr">
      <vt:lpstr>Arial</vt:lpstr>
      <vt:lpstr>Calibri</vt:lpstr>
      <vt:lpstr>Helvetica Neue</vt:lpstr>
      <vt:lpstr>Helvetica Neue Light</vt:lpstr>
      <vt:lpstr>Wingdings</vt:lpstr>
      <vt:lpstr>Office Theme</vt:lpstr>
      <vt:lpstr>Paper Presentations</vt:lpstr>
      <vt:lpstr>Guidelines for Paper Presentation</vt:lpstr>
      <vt:lpstr> Generalized Additive Models</vt:lpstr>
      <vt:lpstr>Intelligible Models for HealthCare</vt:lpstr>
      <vt:lpstr>Contributions</vt:lpstr>
      <vt:lpstr>Roadmap</vt:lpstr>
      <vt:lpstr>Roadmap</vt:lpstr>
      <vt:lpstr>Motivation</vt:lpstr>
      <vt:lpstr>Motivation</vt:lpstr>
      <vt:lpstr>Motivation</vt:lpstr>
      <vt:lpstr>Roadmap</vt:lpstr>
      <vt:lpstr>GAMs</vt:lpstr>
      <vt:lpstr>GAMs</vt:lpstr>
      <vt:lpstr>GAMs and GA2Ms</vt:lpstr>
      <vt:lpstr>Intelligibility and Accuracy</vt:lpstr>
      <vt:lpstr>Shape Functions</vt:lpstr>
      <vt:lpstr>GAMs and GA2Ms</vt:lpstr>
      <vt:lpstr>PowerPoint Presentation</vt:lpstr>
      <vt:lpstr>Roadmap</vt:lpstr>
      <vt:lpstr>Pneumonia Risk</vt:lpstr>
      <vt:lpstr>Pneumonia Risk: Features</vt:lpstr>
      <vt:lpstr>Pneumonia Risk: AUC</vt:lpstr>
      <vt:lpstr>Understanding Outputs of GA2M</vt:lpstr>
      <vt:lpstr>Understanding Outputs of GA2M</vt:lpstr>
      <vt:lpstr>Roadmap</vt:lpstr>
      <vt:lpstr>30 day readmission</vt:lpstr>
      <vt:lpstr>AUC</vt:lpstr>
      <vt:lpstr>Patient level insights</vt:lpstr>
      <vt:lpstr>Patient level insights</vt:lpstr>
      <vt:lpstr>Roadmap</vt:lpstr>
      <vt:lpstr>How to Interpret Risk Scores?</vt:lpstr>
      <vt:lpstr>Modularity</vt:lpstr>
      <vt:lpstr>Sorting Terms By Importance</vt:lpstr>
      <vt:lpstr>Feature Shaping vs. Expert Discretization</vt:lpstr>
      <vt:lpstr>Correlation != Causation</vt:lpstr>
      <vt:lpstr>Prototype Based Approaches</vt:lpstr>
      <vt:lpstr>Deep Learning for Case-Based Reasoning through Prototypes</vt:lpstr>
      <vt:lpstr>Contributions</vt:lpstr>
      <vt:lpstr>Motivation</vt:lpstr>
      <vt:lpstr>Related Work: Post-hoc explanations</vt:lpstr>
      <vt:lpstr>Background: Autoencoder</vt:lpstr>
      <vt:lpstr>Background: Autoencoder</vt:lpstr>
      <vt:lpstr>Background: Constructing an Autoencoder</vt:lpstr>
      <vt:lpstr>Proposed Network Architecture</vt:lpstr>
      <vt:lpstr>Autoencoder</vt:lpstr>
      <vt:lpstr>Prototype Layer </vt:lpstr>
      <vt:lpstr>Fully Connected Layer</vt:lpstr>
      <vt:lpstr>Softmax Layer</vt:lpstr>
      <vt:lpstr>Few points</vt:lpstr>
      <vt:lpstr>Advantages of Proposed Architecture</vt:lpstr>
      <vt:lpstr>Cost Function</vt:lpstr>
      <vt:lpstr>Cost Function: Interpretability Regularizers</vt:lpstr>
      <vt:lpstr>Cost Function</vt:lpstr>
      <vt:lpstr>Neural Networks</vt:lpstr>
      <vt:lpstr>Backpropagation: Intuition</vt:lpstr>
      <vt:lpstr>Backpropagation: Intuition</vt:lpstr>
      <vt:lpstr>Backpropagation: Intuition</vt:lpstr>
      <vt:lpstr>Backpropagation: Intuition</vt:lpstr>
      <vt:lpstr>Backpropagation: Intuition</vt:lpstr>
      <vt:lpstr>Backpropagation: Example</vt:lpstr>
      <vt:lpstr>Backpropagation: Example</vt:lpstr>
      <vt:lpstr>Backpropagation: Example</vt:lpstr>
      <vt:lpstr>Backpropagation: Example</vt:lpstr>
      <vt:lpstr>Backpropagation: Example</vt:lpstr>
      <vt:lpstr>Backpropagation: Example</vt:lpstr>
      <vt:lpstr>Backpropagation: Example</vt:lpstr>
      <vt:lpstr>Backpropagation: Example</vt:lpstr>
      <vt:lpstr>Backpropagation: Example</vt:lpstr>
      <vt:lpstr>Backpropagation: Example</vt:lpstr>
      <vt:lpstr>Backpropagation: Example</vt:lpstr>
      <vt:lpstr>Backpropagation: Example</vt:lpstr>
      <vt:lpstr>MNIST Data</vt:lpstr>
      <vt:lpstr>Learned Weight Matrix</vt:lpstr>
      <vt:lpstr>Ablation Study on Cars Data</vt:lpstr>
      <vt:lpstr>Ablation Study on Cars Data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Jure Leskovec</dc:creator>
  <cp:lastModifiedBy>Lakkaraju, Himabindu</cp:lastModifiedBy>
  <cp:revision>4876</cp:revision>
  <cp:lastPrinted>2019-09-26T23:09:47Z</cp:lastPrinted>
  <dcterms:created xsi:type="dcterms:W3CDTF">2014-02-21T07:28:17Z</dcterms:created>
  <dcterms:modified xsi:type="dcterms:W3CDTF">2023-02-08T16:17:18Z</dcterms:modified>
</cp:coreProperties>
</file>