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5143500" cx="9144000"/>
  <p:notesSz cx="6858000" cy="9144000"/>
  <p:embeddedFontLst>
    <p:embeddedFont>
      <p:font typeface="Proxima Nova"/>
      <p:regular r:id="rId60"/>
      <p:bold r:id="rId61"/>
      <p:italic r:id="rId62"/>
      <p:boldItalic r:id="rId63"/>
    </p:embeddedFont>
    <p:embeddedFont>
      <p:font typeface="EB Garamond"/>
      <p:regular r:id="rId64"/>
      <p:bold r:id="rId65"/>
      <p:italic r:id="rId66"/>
      <p:boldItalic r:id="rId67"/>
    </p:embeddedFont>
    <p:embeddedFont>
      <p:font typeface="Proxima Nova Extrabold"/>
      <p:bold r:id="rId68"/>
    </p:embeddedFont>
    <p:embeddedFont>
      <p:font typeface="Source Sans Pro"/>
      <p:regular r:id="rId69"/>
      <p:bold r:id="rId70"/>
      <p:italic r:id="rId71"/>
      <p:boldItalic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2" Type="http://schemas.openxmlformats.org/officeDocument/2006/relationships/font" Target="fonts/SourceSansPro-bold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SourceSansPro-italic.fntdata"/><Relationship Id="rId70" Type="http://schemas.openxmlformats.org/officeDocument/2006/relationships/font" Target="fonts/SourceSansPro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ProximaNova-italic.fntdata"/><Relationship Id="rId61" Type="http://schemas.openxmlformats.org/officeDocument/2006/relationships/font" Target="fonts/ProximaNova-bold.fntdata"/><Relationship Id="rId20" Type="http://schemas.openxmlformats.org/officeDocument/2006/relationships/slide" Target="slides/slide15.xml"/><Relationship Id="rId64" Type="http://schemas.openxmlformats.org/officeDocument/2006/relationships/font" Target="fonts/EBGaramond-regular.fntdata"/><Relationship Id="rId63" Type="http://schemas.openxmlformats.org/officeDocument/2006/relationships/font" Target="fonts/ProximaNova-boldItalic.fntdata"/><Relationship Id="rId22" Type="http://schemas.openxmlformats.org/officeDocument/2006/relationships/slide" Target="slides/slide17.xml"/><Relationship Id="rId66" Type="http://schemas.openxmlformats.org/officeDocument/2006/relationships/font" Target="fonts/EBGaramond-italic.fntdata"/><Relationship Id="rId21" Type="http://schemas.openxmlformats.org/officeDocument/2006/relationships/slide" Target="slides/slide16.xml"/><Relationship Id="rId65" Type="http://schemas.openxmlformats.org/officeDocument/2006/relationships/font" Target="fonts/EBGaramond-bold.fntdata"/><Relationship Id="rId24" Type="http://schemas.openxmlformats.org/officeDocument/2006/relationships/slide" Target="slides/slide19.xml"/><Relationship Id="rId68" Type="http://schemas.openxmlformats.org/officeDocument/2006/relationships/font" Target="fonts/ProximaNovaExtrabold-bold.fntdata"/><Relationship Id="rId23" Type="http://schemas.openxmlformats.org/officeDocument/2006/relationships/slide" Target="slides/slide18.xml"/><Relationship Id="rId67" Type="http://schemas.openxmlformats.org/officeDocument/2006/relationships/font" Target="fonts/EBGaramond-boldItalic.fntdata"/><Relationship Id="rId60" Type="http://schemas.openxmlformats.org/officeDocument/2006/relationships/font" Target="fonts/ProximaNova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SourceSansPro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e76880cd8_0_10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2e76880cd8_0_10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2e76880cd8_0_9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2e76880cd8_0_9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e1575b53f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e1575b53f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e1575b53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e1575b53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2e76880cd8_0_10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2e76880cd8_0_10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2e76880cd8_0_10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2e76880cd8_0_1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2e76880cd8_0_9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2e76880cd8_0_9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2e76880cd8_0_9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2e76880cd8_0_9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2e76880cd8_0_1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2e76880cd8_0_1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2e76880cd8_0_1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2e76880cd8_0_1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2e76880cd8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2e76880cd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2e76880cd8_0_1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2e76880cd8_0_1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2e76880cd8_0_1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2e76880cd8_0_1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330f79245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330f7924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0a1e3cf9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0a1e3cf9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0a1e3cf93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0a1e3cf93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0a1e3cf93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0a1e3cf93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0a1e3cf93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0a1e3cf93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330e51b64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330e51b64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330e51b643_2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330e51b643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38fe40fa9b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38fe40fa9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330e51b643_2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330e51b643_2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330e51b643_2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330e51b643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38fe40fa9b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38fe40fa9b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38fe40fa9b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38fe40fa9b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330e51b643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330e51b643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330e51b643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330e51b643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330e51b643_2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330e51b643_2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330e51b643_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330e51b643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330e51b643_2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330e51b643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330e51b643_2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330e51b643_2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38fe40fa9b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38fe40fa9b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e76880cd8_0_9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2e76880cd8_0_9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38fe40fa9b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38fe40fa9b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38fe40fa9b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38fe40fa9b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38fe40fa9b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238fe40fa9b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330e51b643_2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2330e51b643_2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330e51b643_2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2330e51b643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38fe40fa9b_1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238fe40fa9b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330e51b643_2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2330e51b643_2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330e51b643_2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2330e51b643_2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38fe40fa9b_1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38fe40fa9b_1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38fe40fa9b_1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38fe40fa9b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3917929da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3917929da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38fe40fa9b_1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238fe40fa9b_1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238fe40fa9b_1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238fe40fa9b_1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330e51b643_2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2330e51b643_2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3917929da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23917929da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330e51b643_2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2330e51b643_2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3917929da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3917929da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e76880cd8_0_9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2e76880cd8_0_9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e76880cd8_0_10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2e76880cd8_0_1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2e76880cd8_0_10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2e76880cd8_0_10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hyperlink" Target="https://www.youtube.com/watch?v=a4Yfz2FxXiY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hyperlink" Target="https://www.youtube.com/watch?v=LytU887jCvU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hyperlink" Target="https://www.youtube.com/watch?v=LytU887jCvU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hyperlink" Target="https://www.youtube.com/watch?v=LytU887jCvU" TargetMode="External"/><Relationship Id="rId5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hyperlink" Target="https://www.youtube.com/watch?v=LytU887jCvU" TargetMode="External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hyperlink" Target="https://www.youtube.com/watch?v=LytU887jCvU" TargetMode="External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hyperlink" Target="https://arxiv.org/abs/2112.10752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hyperlink" Target="https://arxiv.org/abs/2112.10752" TargetMode="External"/><Relationship Id="rId5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33.png"/><Relationship Id="rId6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hyperlink" Target="https://arxiv.org/abs/2203.17247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Relationship Id="rId4" Type="http://schemas.openxmlformats.org/officeDocument/2006/relationships/image" Target="../media/image34.png"/><Relationship Id="rId5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Relationship Id="rId4" Type="http://schemas.openxmlformats.org/officeDocument/2006/relationships/image" Target="../media/image18.png"/><Relationship Id="rId5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5" Type="http://schemas.openxmlformats.org/officeDocument/2006/relationships/image" Target="../media/image1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5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5" Type="http://schemas.openxmlformats.org/officeDocument/2006/relationships/image" Target="../media/image1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5" Type="http://schemas.openxmlformats.org/officeDocument/2006/relationships/image" Target="../media/image1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hyperlink" Target="https://www.youtube.com/watch?v=6StU6UtZEbU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hyperlink" Target="https://arxiv.org/abs/1505.04597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hyperlink" Target="https://www.youtube.com/watch?v=a4Yfz2FxXiY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What the DAAM: Interpreting Stable Diffusion Using Cross Attention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390"/>
              <a:t>Authors: Raphael Tang, Linqing Liu, Akshat Pandey, Zhiying Jiang, Gefei Yang, Karun Kumar, Pontus Stenetorp, Jimmy Lin, Ferhan Ture</a:t>
            </a:r>
            <a:endParaRPr sz="1390"/>
          </a:p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460950" y="38942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Presented by: Alex Lin, Jason Jabbour, Mark Mazumder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Reverse</a:t>
            </a:r>
            <a:r>
              <a:rPr b="1" lang="en">
                <a:solidFill>
                  <a:schemeClr val="lt1"/>
                </a:solidFill>
              </a:rPr>
              <a:t> Process: Learned Noise Estimate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00" y="1577725"/>
            <a:ext cx="8839204" cy="114806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>
            <a:off x="270000" y="1191900"/>
            <a:ext cx="345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Add noise for time steps </a:t>
            </a:r>
            <a:r>
              <a:rPr b="1" i="1"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 </a:t>
            </a:r>
            <a:r>
              <a:rPr b="1"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 {0, …, 30}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Google Shape;157;p22"/>
          <p:cNvSpPr/>
          <p:nvPr/>
        </p:nvSpPr>
        <p:spPr>
          <a:xfrm>
            <a:off x="3570000" y="1242000"/>
            <a:ext cx="3198000" cy="30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2"/>
          <p:cNvSpPr txBox="1"/>
          <p:nvPr/>
        </p:nvSpPr>
        <p:spPr>
          <a:xfrm>
            <a:off x="5976000" y="2643750"/>
            <a:ext cx="3198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Image Source: </a:t>
            </a:r>
            <a:r>
              <a:rPr lang="en" sz="7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Diffusion models from scratch in PyTorch</a:t>
            </a:r>
            <a:r>
              <a:rPr lang="en" sz="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00" y="3734125"/>
            <a:ext cx="8839204" cy="114806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/>
          <p:nvPr/>
        </p:nvSpPr>
        <p:spPr>
          <a:xfrm rot="10800000">
            <a:off x="3200400" y="3380400"/>
            <a:ext cx="3198000" cy="30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2"/>
          <p:cNvSpPr txBox="1"/>
          <p:nvPr/>
        </p:nvSpPr>
        <p:spPr>
          <a:xfrm>
            <a:off x="3232800" y="2983650"/>
            <a:ext cx="411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Denoising</a:t>
            </a:r>
            <a:r>
              <a:rPr b="1"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model: </a:t>
            </a: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𝞊</a:t>
            </a:r>
            <a:r>
              <a:rPr baseline="-25000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𝛳</a:t>
            </a: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(image, timestep)</a:t>
            </a:r>
            <a:endParaRPr baseline="-25000" sz="20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3350400" y="864300"/>
            <a:ext cx="411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Fixed additive noise model: </a:t>
            </a: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𝞊</a:t>
            </a:r>
            <a:endParaRPr sz="20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>
            <p:ph type="title"/>
          </p:nvPr>
        </p:nvSpPr>
        <p:spPr>
          <a:xfrm>
            <a:off x="263700" y="33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Diffusion Model Loss</a:t>
            </a:r>
            <a:endParaRPr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175" y="1274300"/>
            <a:ext cx="8015427" cy="101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2388450" y="4608775"/>
            <a:ext cx="619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Source: </a:t>
            </a:r>
            <a:r>
              <a:rPr lang="en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High-Resolution Image Synthesis with Latent Diffusion Models</a:t>
            </a: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521750" y="2076750"/>
            <a:ext cx="1770000" cy="990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Error of</a:t>
            </a:r>
            <a:r>
              <a:rPr b="1" lang="en" sz="1500">
                <a:latin typeface="Proxima Nova"/>
                <a:ea typeface="Proxima Nova"/>
                <a:cs typeface="Proxima Nova"/>
                <a:sym typeface="Proxima Nova"/>
              </a:rPr>
              <a:t> noise reconstruction</a:t>
            </a:r>
            <a:endParaRPr b="1"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type="title"/>
          </p:nvPr>
        </p:nvSpPr>
        <p:spPr>
          <a:xfrm>
            <a:off x="263700" y="33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Diffusion Model Loss</a:t>
            </a:r>
            <a:endParaRPr/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175" y="1274300"/>
            <a:ext cx="8015427" cy="1013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4"/>
          <p:cNvCxnSpPr/>
          <p:nvPr/>
        </p:nvCxnSpPr>
        <p:spPr>
          <a:xfrm>
            <a:off x="6009525" y="698925"/>
            <a:ext cx="0" cy="8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8" name="Google Shape;178;p24"/>
          <p:cNvSpPr txBox="1"/>
          <p:nvPr/>
        </p:nvSpPr>
        <p:spPr>
          <a:xfrm>
            <a:off x="3666000" y="391025"/>
            <a:ext cx="312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Added noise (from Normal distribution)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79" name="Google Shape;179;p24"/>
          <p:cNvCxnSpPr/>
          <p:nvPr/>
        </p:nvCxnSpPr>
        <p:spPr>
          <a:xfrm rot="10800000">
            <a:off x="7476000" y="2040000"/>
            <a:ext cx="0" cy="44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" name="Google Shape;180;p24"/>
          <p:cNvSpPr txBox="1"/>
          <p:nvPr/>
        </p:nvSpPr>
        <p:spPr>
          <a:xfrm>
            <a:off x="7278000" y="2415600"/>
            <a:ext cx="187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Image at time </a:t>
            </a:r>
            <a:r>
              <a:rPr i="1" lang="en"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81" name="Google Shape;181;p24"/>
          <p:cNvCxnSpPr/>
          <p:nvPr/>
        </p:nvCxnSpPr>
        <p:spPr>
          <a:xfrm>
            <a:off x="8664000" y="918000"/>
            <a:ext cx="0" cy="43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2" name="Google Shape;182;p24"/>
          <p:cNvSpPr txBox="1"/>
          <p:nvPr/>
        </p:nvSpPr>
        <p:spPr>
          <a:xfrm>
            <a:off x="8490000" y="331025"/>
            <a:ext cx="786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Squared Euclidean Norm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83" name="Google Shape;183;p24"/>
          <p:cNvCxnSpPr/>
          <p:nvPr/>
        </p:nvCxnSpPr>
        <p:spPr>
          <a:xfrm flipH="1">
            <a:off x="3648000" y="702000"/>
            <a:ext cx="2364000" cy="105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4" name="Google Shape;184;p24"/>
          <p:cNvCxnSpPr/>
          <p:nvPr/>
        </p:nvCxnSpPr>
        <p:spPr>
          <a:xfrm>
            <a:off x="6846000" y="948000"/>
            <a:ext cx="0" cy="5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5" name="Google Shape;185;p24"/>
          <p:cNvSpPr txBox="1"/>
          <p:nvPr/>
        </p:nvSpPr>
        <p:spPr>
          <a:xfrm>
            <a:off x="6702000" y="443400"/>
            <a:ext cx="124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Denoising 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Model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86;p24"/>
          <p:cNvSpPr/>
          <p:nvPr/>
        </p:nvSpPr>
        <p:spPr>
          <a:xfrm>
            <a:off x="521750" y="2076750"/>
            <a:ext cx="1770000" cy="990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Error of</a:t>
            </a:r>
            <a:r>
              <a:rPr b="1" lang="en" sz="1500">
                <a:latin typeface="Proxima Nova"/>
                <a:ea typeface="Proxima Nova"/>
                <a:cs typeface="Proxima Nova"/>
                <a:sym typeface="Proxima Nova"/>
              </a:rPr>
              <a:t> noise reconstruction</a:t>
            </a:r>
            <a:endParaRPr b="1"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2388450" y="4608775"/>
            <a:ext cx="619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Source: </a:t>
            </a:r>
            <a:r>
              <a:rPr lang="en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High-Resolution Image Synthesis with Latent Diffusion Models</a:t>
            </a: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/>
          <p:nvPr>
            <p:ph type="title"/>
          </p:nvPr>
        </p:nvSpPr>
        <p:spPr>
          <a:xfrm>
            <a:off x="263700" y="33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Diffusion Model Loss</a:t>
            </a:r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175" y="1274300"/>
            <a:ext cx="8015427" cy="101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/>
        </p:nvSpPr>
        <p:spPr>
          <a:xfrm>
            <a:off x="2388450" y="4608775"/>
            <a:ext cx="619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Source: </a:t>
            </a:r>
            <a:r>
              <a:rPr lang="en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High-Resolution Image Synthesis with Latent Diffusion Models</a:t>
            </a: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4200" y="2287975"/>
            <a:ext cx="5137800" cy="232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5"/>
          <p:cNvCxnSpPr/>
          <p:nvPr/>
        </p:nvCxnSpPr>
        <p:spPr>
          <a:xfrm>
            <a:off x="6009525" y="698925"/>
            <a:ext cx="0" cy="8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7" name="Google Shape;197;p25"/>
          <p:cNvSpPr txBox="1"/>
          <p:nvPr/>
        </p:nvSpPr>
        <p:spPr>
          <a:xfrm>
            <a:off x="3666000" y="391025"/>
            <a:ext cx="312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Added noise (from Normal distribution)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98" name="Google Shape;198;p25"/>
          <p:cNvCxnSpPr/>
          <p:nvPr/>
        </p:nvCxnSpPr>
        <p:spPr>
          <a:xfrm rot="10800000">
            <a:off x="7476000" y="2040000"/>
            <a:ext cx="0" cy="44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9" name="Google Shape;199;p25"/>
          <p:cNvSpPr txBox="1"/>
          <p:nvPr/>
        </p:nvSpPr>
        <p:spPr>
          <a:xfrm>
            <a:off x="7278000" y="2415600"/>
            <a:ext cx="187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Image at time </a:t>
            </a:r>
            <a:r>
              <a:rPr i="1" lang="en"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00" name="Google Shape;200;p25"/>
          <p:cNvCxnSpPr/>
          <p:nvPr/>
        </p:nvCxnSpPr>
        <p:spPr>
          <a:xfrm>
            <a:off x="8664000" y="918000"/>
            <a:ext cx="0" cy="43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1" name="Google Shape;201;p25"/>
          <p:cNvSpPr txBox="1"/>
          <p:nvPr/>
        </p:nvSpPr>
        <p:spPr>
          <a:xfrm>
            <a:off x="8490000" y="331025"/>
            <a:ext cx="786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Squared Euclidean Norm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02" name="Google Shape;202;p25"/>
          <p:cNvCxnSpPr/>
          <p:nvPr/>
        </p:nvCxnSpPr>
        <p:spPr>
          <a:xfrm flipH="1">
            <a:off x="3648000" y="702000"/>
            <a:ext cx="2364000" cy="105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25"/>
          <p:cNvCxnSpPr/>
          <p:nvPr/>
        </p:nvCxnSpPr>
        <p:spPr>
          <a:xfrm>
            <a:off x="6846000" y="948000"/>
            <a:ext cx="0" cy="5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4" name="Google Shape;204;p25"/>
          <p:cNvSpPr txBox="1"/>
          <p:nvPr/>
        </p:nvSpPr>
        <p:spPr>
          <a:xfrm>
            <a:off x="6702000" y="443400"/>
            <a:ext cx="124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Denoising 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Model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7140000" y="3318000"/>
            <a:ext cx="1770000" cy="9900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Reasoning about noise in pixel space is challenging</a:t>
            </a:r>
            <a:endParaRPr b="1"/>
          </a:p>
        </p:txBody>
      </p:sp>
      <p:sp>
        <p:nvSpPr>
          <p:cNvPr id="206" name="Google Shape;206;p25"/>
          <p:cNvSpPr/>
          <p:nvPr/>
        </p:nvSpPr>
        <p:spPr>
          <a:xfrm>
            <a:off x="4019250" y="2481150"/>
            <a:ext cx="1009500" cy="55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Time-</a:t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Conditional UNet</a:t>
            </a:r>
            <a:endParaRPr b="1" sz="1100"/>
          </a:p>
        </p:txBody>
      </p:sp>
      <p:cxnSp>
        <p:nvCxnSpPr>
          <p:cNvPr id="207" name="Google Shape;207;p25"/>
          <p:cNvCxnSpPr/>
          <p:nvPr/>
        </p:nvCxnSpPr>
        <p:spPr>
          <a:xfrm flipH="1" rot="10800000">
            <a:off x="4937625" y="1998125"/>
            <a:ext cx="1758300" cy="63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/>
          <p:nvPr>
            <p:ph type="title"/>
          </p:nvPr>
        </p:nvSpPr>
        <p:spPr>
          <a:xfrm>
            <a:off x="263700" y="33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Diffusion Model Loss</a:t>
            </a:r>
            <a:endParaRPr/>
          </a:p>
        </p:txBody>
      </p:sp>
      <p:pic>
        <p:nvPicPr>
          <p:cNvPr id="213" name="Google Shape;2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175" y="1274300"/>
            <a:ext cx="8015427" cy="101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2388450" y="4608775"/>
            <a:ext cx="619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Source: </a:t>
            </a:r>
            <a:r>
              <a:rPr lang="en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High-Resolution Image Synthesis with Latent Diffusion Models</a:t>
            </a: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15" name="Google Shape;215;p26"/>
          <p:cNvCxnSpPr/>
          <p:nvPr/>
        </p:nvCxnSpPr>
        <p:spPr>
          <a:xfrm>
            <a:off x="6009525" y="698925"/>
            <a:ext cx="0" cy="8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6" name="Google Shape;216;p26"/>
          <p:cNvSpPr txBox="1"/>
          <p:nvPr/>
        </p:nvSpPr>
        <p:spPr>
          <a:xfrm>
            <a:off x="3666000" y="391025"/>
            <a:ext cx="312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Added noise (from Normal distribution)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17" name="Google Shape;217;p26"/>
          <p:cNvCxnSpPr/>
          <p:nvPr/>
        </p:nvCxnSpPr>
        <p:spPr>
          <a:xfrm rot="10800000">
            <a:off x="7476000" y="2040000"/>
            <a:ext cx="0" cy="44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8" name="Google Shape;218;p26"/>
          <p:cNvSpPr txBox="1"/>
          <p:nvPr/>
        </p:nvSpPr>
        <p:spPr>
          <a:xfrm>
            <a:off x="7278000" y="2415600"/>
            <a:ext cx="187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Image at time </a:t>
            </a:r>
            <a:r>
              <a:rPr i="1" lang="en"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19" name="Google Shape;219;p26"/>
          <p:cNvCxnSpPr/>
          <p:nvPr/>
        </p:nvCxnSpPr>
        <p:spPr>
          <a:xfrm>
            <a:off x="8664000" y="918000"/>
            <a:ext cx="0" cy="43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0" name="Google Shape;220;p26"/>
          <p:cNvSpPr txBox="1"/>
          <p:nvPr/>
        </p:nvSpPr>
        <p:spPr>
          <a:xfrm>
            <a:off x="8490000" y="331025"/>
            <a:ext cx="786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Squared Euclidean Norm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21" name="Google Shape;221;p26"/>
          <p:cNvCxnSpPr/>
          <p:nvPr/>
        </p:nvCxnSpPr>
        <p:spPr>
          <a:xfrm flipH="1">
            <a:off x="3648000" y="702000"/>
            <a:ext cx="2364000" cy="105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2" name="Google Shape;222;p26"/>
          <p:cNvCxnSpPr/>
          <p:nvPr/>
        </p:nvCxnSpPr>
        <p:spPr>
          <a:xfrm>
            <a:off x="6846000" y="948000"/>
            <a:ext cx="0" cy="5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" name="Google Shape;223;p26"/>
          <p:cNvSpPr txBox="1"/>
          <p:nvPr/>
        </p:nvSpPr>
        <p:spPr>
          <a:xfrm>
            <a:off x="6702000" y="443400"/>
            <a:ext cx="124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Denoising 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Model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4" name="Google Shape;22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700" y="2484002"/>
            <a:ext cx="6438301" cy="206921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6"/>
          <p:cNvSpPr/>
          <p:nvPr/>
        </p:nvSpPr>
        <p:spPr>
          <a:xfrm>
            <a:off x="7255800" y="3288000"/>
            <a:ext cx="1770000" cy="990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Easier to estimate noise in latent space!</a:t>
            </a:r>
            <a:endParaRPr b="1" sz="1300"/>
          </a:p>
        </p:txBody>
      </p:sp>
      <p:cxnSp>
        <p:nvCxnSpPr>
          <p:cNvPr id="226" name="Google Shape;226;p26"/>
          <p:cNvCxnSpPr/>
          <p:nvPr/>
        </p:nvCxnSpPr>
        <p:spPr>
          <a:xfrm rot="10800000">
            <a:off x="3030000" y="4050000"/>
            <a:ext cx="354000" cy="288000"/>
          </a:xfrm>
          <a:prstGeom prst="bentConnector3">
            <a:avLst>
              <a:gd fmla="val 10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7" name="Google Shape;227;p26"/>
          <p:cNvSpPr txBox="1"/>
          <p:nvPr/>
        </p:nvSpPr>
        <p:spPr>
          <a:xfrm>
            <a:off x="3324000" y="4091525"/>
            <a:ext cx="88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roxima Nova"/>
                <a:ea typeface="Proxima Nova"/>
                <a:cs typeface="Proxima Nova"/>
                <a:sym typeface="Proxima Nova"/>
              </a:rPr>
              <a:t>Add noise</a:t>
            </a: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 in latent space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28" name="Google Shape;228;p26"/>
          <p:cNvCxnSpPr/>
          <p:nvPr/>
        </p:nvCxnSpPr>
        <p:spPr>
          <a:xfrm>
            <a:off x="4706400" y="2612250"/>
            <a:ext cx="354000" cy="288000"/>
          </a:xfrm>
          <a:prstGeom prst="bentConnector3">
            <a:avLst>
              <a:gd fmla="val 10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9" name="Google Shape;229;p26"/>
          <p:cNvSpPr txBox="1"/>
          <p:nvPr/>
        </p:nvSpPr>
        <p:spPr>
          <a:xfrm>
            <a:off x="3994800" y="2417100"/>
            <a:ext cx="882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Denoised image in latent space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type="title"/>
          </p:nvPr>
        </p:nvSpPr>
        <p:spPr>
          <a:xfrm>
            <a:off x="263700" y="33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/>
              <a:t>Latent </a:t>
            </a:r>
            <a:r>
              <a:rPr lang="en" sz="2120"/>
              <a:t>Diffusion Model Loss</a:t>
            </a:r>
            <a:endParaRPr sz="2120"/>
          </a:p>
        </p:txBody>
      </p:sp>
      <p:pic>
        <p:nvPicPr>
          <p:cNvPr id="235" name="Google Shape;2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175" y="1274300"/>
            <a:ext cx="8015427" cy="101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2388450" y="4608775"/>
            <a:ext cx="619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Source: </a:t>
            </a:r>
            <a:r>
              <a:rPr lang="en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High-Resolution Image Synthesis with Latent Diffusion Models</a:t>
            </a: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37" name="Google Shape;237;p27"/>
          <p:cNvCxnSpPr/>
          <p:nvPr/>
        </p:nvCxnSpPr>
        <p:spPr>
          <a:xfrm>
            <a:off x="6009525" y="698925"/>
            <a:ext cx="0" cy="8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8" name="Google Shape;238;p27"/>
          <p:cNvCxnSpPr/>
          <p:nvPr/>
        </p:nvCxnSpPr>
        <p:spPr>
          <a:xfrm>
            <a:off x="6846000" y="948000"/>
            <a:ext cx="0" cy="5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9" name="Google Shape;239;p27"/>
          <p:cNvSpPr txBox="1"/>
          <p:nvPr/>
        </p:nvSpPr>
        <p:spPr>
          <a:xfrm>
            <a:off x="3666000" y="391025"/>
            <a:ext cx="312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Added noise (from Normal distribution)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0" name="Google Shape;240;p27"/>
          <p:cNvSpPr txBox="1"/>
          <p:nvPr/>
        </p:nvSpPr>
        <p:spPr>
          <a:xfrm>
            <a:off x="6702000" y="443400"/>
            <a:ext cx="124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Denoising 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Model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41" name="Google Shape;241;p27"/>
          <p:cNvCxnSpPr/>
          <p:nvPr/>
        </p:nvCxnSpPr>
        <p:spPr>
          <a:xfrm rot="10800000">
            <a:off x="7476000" y="2040000"/>
            <a:ext cx="0" cy="44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2" name="Google Shape;242;p27"/>
          <p:cNvSpPr txBox="1"/>
          <p:nvPr/>
        </p:nvSpPr>
        <p:spPr>
          <a:xfrm>
            <a:off x="7278000" y="2415600"/>
            <a:ext cx="187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Image at time </a:t>
            </a:r>
            <a:r>
              <a:rPr i="1" lang="en"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43" name="Google Shape;243;p27"/>
          <p:cNvCxnSpPr/>
          <p:nvPr/>
        </p:nvCxnSpPr>
        <p:spPr>
          <a:xfrm>
            <a:off x="8664000" y="918000"/>
            <a:ext cx="0" cy="43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4" name="Google Shape;244;p27"/>
          <p:cNvSpPr txBox="1"/>
          <p:nvPr/>
        </p:nvSpPr>
        <p:spPr>
          <a:xfrm>
            <a:off x="8490000" y="331025"/>
            <a:ext cx="786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Squared Euclidean Norm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45" name="Google Shape;245;p27"/>
          <p:cNvCxnSpPr/>
          <p:nvPr/>
        </p:nvCxnSpPr>
        <p:spPr>
          <a:xfrm flipH="1">
            <a:off x="3648000" y="702000"/>
            <a:ext cx="2364000" cy="105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6" name="Google Shape;24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00" y="3157249"/>
            <a:ext cx="8839204" cy="93226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/>
          <p:nvPr/>
        </p:nvSpPr>
        <p:spPr>
          <a:xfrm rot="5400000">
            <a:off x="2949000" y="3711000"/>
            <a:ext cx="144000" cy="6180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7"/>
          <p:cNvSpPr txBox="1"/>
          <p:nvPr/>
        </p:nvSpPr>
        <p:spPr>
          <a:xfrm>
            <a:off x="1692000" y="4041500"/>
            <a:ext cx="345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Latent space encoder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49" name="Google Shape;249;p27"/>
          <p:cNvCxnSpPr/>
          <p:nvPr/>
        </p:nvCxnSpPr>
        <p:spPr>
          <a:xfrm rot="10800000">
            <a:off x="7425600" y="3832975"/>
            <a:ext cx="0" cy="44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0" name="Google Shape;250;p27"/>
          <p:cNvSpPr txBox="1"/>
          <p:nvPr/>
        </p:nvSpPr>
        <p:spPr>
          <a:xfrm>
            <a:off x="7227600" y="4208575"/>
            <a:ext cx="187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Latent representation of image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at time </a:t>
            </a:r>
            <a:r>
              <a:rPr i="1" lang="en"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Unconditional</a:t>
            </a:r>
            <a:r>
              <a:rPr lang="en"/>
              <a:t> Sampling from Noise</a:t>
            </a:r>
            <a:endParaRPr/>
          </a:p>
        </p:txBody>
      </p:sp>
      <p:pic>
        <p:nvPicPr>
          <p:cNvPr id="256" name="Google Shape;256;p28"/>
          <p:cNvPicPr preferRelativeResize="0"/>
          <p:nvPr/>
        </p:nvPicPr>
        <p:blipFill rotWithShape="1">
          <a:blip r:embed="rId3">
            <a:alphaModFix/>
          </a:blip>
          <a:srcRect b="0" l="-5110" r="5110" t="0"/>
          <a:stretch/>
        </p:blipFill>
        <p:spPr>
          <a:xfrm>
            <a:off x="589975" y="1017725"/>
            <a:ext cx="5441833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8"/>
          <p:cNvSpPr txBox="1"/>
          <p:nvPr/>
        </p:nvSpPr>
        <p:spPr>
          <a:xfrm>
            <a:off x="5496125" y="531275"/>
            <a:ext cx="35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https://arxiv.org/abs/2006.11239</a:t>
            </a:r>
            <a:endParaRPr>
              <a:solidFill>
                <a:srgbClr val="D9D9D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8" name="Google Shape;258;p28"/>
          <p:cNvSpPr/>
          <p:nvPr/>
        </p:nvSpPr>
        <p:spPr>
          <a:xfrm>
            <a:off x="6362075" y="2043150"/>
            <a:ext cx="2348400" cy="13026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Conditional Generation?</a:t>
            </a:r>
            <a:br>
              <a:rPr b="1" lang="en">
                <a:latin typeface="Proxima Nova"/>
                <a:ea typeface="Proxima Nova"/>
                <a:cs typeface="Proxima Nova"/>
                <a:sym typeface="Proxima Nova"/>
              </a:rPr>
            </a:b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How do we go from a 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ext prompt to an image?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9" name="Google Shape;259;p28"/>
          <p:cNvSpPr txBox="1"/>
          <p:nvPr/>
        </p:nvSpPr>
        <p:spPr>
          <a:xfrm>
            <a:off x="77650" y="2697363"/>
            <a:ext cx="67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Random Noise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0" name="Google Shape;260;p28"/>
          <p:cNvSpPr/>
          <p:nvPr/>
        </p:nvSpPr>
        <p:spPr>
          <a:xfrm rot="10800000">
            <a:off x="561300" y="1067800"/>
            <a:ext cx="317100" cy="3785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Stable Diffusion Architecture</a:t>
            </a:r>
            <a:endParaRPr/>
          </a:p>
        </p:txBody>
      </p:sp>
      <p:pic>
        <p:nvPicPr>
          <p:cNvPr id="266" name="Google Shape;2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788" y="1132000"/>
            <a:ext cx="7896428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9"/>
          <p:cNvSpPr txBox="1"/>
          <p:nvPr/>
        </p:nvSpPr>
        <p:spPr>
          <a:xfrm>
            <a:off x="4452275" y="577475"/>
            <a:ext cx="350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[2112.10752] High-Resolution Image Synthesis with Latent Diffusion Models</a:t>
            </a:r>
            <a:r>
              <a:rPr lang="en" sz="800">
                <a:solidFill>
                  <a:srgbClr val="D9D9D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800">
              <a:solidFill>
                <a:srgbClr val="D9D9D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Stable Diffusion Architecture</a:t>
            </a:r>
            <a:endParaRPr/>
          </a:p>
        </p:txBody>
      </p:sp>
      <p:pic>
        <p:nvPicPr>
          <p:cNvPr id="273" name="Google Shape;2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788" y="1132000"/>
            <a:ext cx="7896428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0"/>
          <p:cNvSpPr/>
          <p:nvPr/>
        </p:nvSpPr>
        <p:spPr>
          <a:xfrm>
            <a:off x="7299675" y="1469000"/>
            <a:ext cx="1119600" cy="414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0"/>
          <p:cNvSpPr/>
          <p:nvPr/>
        </p:nvSpPr>
        <p:spPr>
          <a:xfrm>
            <a:off x="7299675" y="1883000"/>
            <a:ext cx="670200" cy="1682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0"/>
          <p:cNvSpPr/>
          <p:nvPr/>
        </p:nvSpPr>
        <p:spPr>
          <a:xfrm>
            <a:off x="7969875" y="2277900"/>
            <a:ext cx="481500" cy="1462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7267325" y="2297150"/>
            <a:ext cx="1294200" cy="738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b="1" lang="en" sz="1300">
                <a:latin typeface="Proxima Nova"/>
                <a:ea typeface="Proxima Nova"/>
                <a:cs typeface="Proxima Nova"/>
                <a:sym typeface="Proxima Nova"/>
              </a:rPr>
              <a:t>rained on 5B image-caption pairs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8" name="Google Shape;278;p30"/>
          <p:cNvSpPr txBox="1"/>
          <p:nvPr/>
        </p:nvSpPr>
        <p:spPr>
          <a:xfrm>
            <a:off x="4452275" y="577475"/>
            <a:ext cx="350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[2112.10752] High-Resolution Image Synthesis with Latent Diffusion Models</a:t>
            </a:r>
            <a:r>
              <a:rPr lang="en" sz="800">
                <a:solidFill>
                  <a:srgbClr val="D9D9D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800">
              <a:solidFill>
                <a:srgbClr val="D9D9D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9" name="Google Shape;279;p30"/>
          <p:cNvSpPr/>
          <p:nvPr/>
        </p:nvSpPr>
        <p:spPr>
          <a:xfrm>
            <a:off x="7976100" y="1883000"/>
            <a:ext cx="409500" cy="394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4400" y="1"/>
            <a:ext cx="553247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/>
          <p:nvPr/>
        </p:nvSpPr>
        <p:spPr>
          <a:xfrm rot="5400000">
            <a:off x="6689675" y="265175"/>
            <a:ext cx="110100" cy="5145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0"/>
          <p:cNvSpPr/>
          <p:nvPr/>
        </p:nvSpPr>
        <p:spPr>
          <a:xfrm>
            <a:off x="6740925" y="577475"/>
            <a:ext cx="2044850" cy="3863900"/>
          </a:xfrm>
          <a:custGeom>
            <a:rect b="b" l="l" r="r" t="t"/>
            <a:pathLst>
              <a:path extrusionOk="0" h="154556" w="81794">
                <a:moveTo>
                  <a:pt x="0" y="0"/>
                </a:moveTo>
                <a:lnTo>
                  <a:pt x="81794" y="0"/>
                </a:lnTo>
                <a:lnTo>
                  <a:pt x="81794" y="154556"/>
                </a:lnTo>
                <a:lnTo>
                  <a:pt x="41148" y="154556"/>
                </a:ln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83" name="Google Shape;283;p30"/>
          <p:cNvSpPr txBox="1"/>
          <p:nvPr/>
        </p:nvSpPr>
        <p:spPr>
          <a:xfrm>
            <a:off x="7603825" y="3170925"/>
            <a:ext cx="1676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BERT Tokenizer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4" name="Google Shape;284;p30"/>
          <p:cNvSpPr/>
          <p:nvPr/>
        </p:nvSpPr>
        <p:spPr>
          <a:xfrm>
            <a:off x="7694550" y="3526950"/>
            <a:ext cx="514500" cy="770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0"/>
          <p:cNvSpPr txBox="1"/>
          <p:nvPr/>
        </p:nvSpPr>
        <p:spPr>
          <a:xfrm>
            <a:off x="7662075" y="3765750"/>
            <a:ext cx="72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Intermediate Transformer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86" name="Google Shape;286;p30"/>
          <p:cNvCxnSpPr/>
          <p:nvPr/>
        </p:nvCxnSpPr>
        <p:spPr>
          <a:xfrm>
            <a:off x="7946800" y="3093300"/>
            <a:ext cx="0" cy="1230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7" name="Google Shape;287;p30"/>
          <p:cNvCxnSpPr/>
          <p:nvPr/>
        </p:nvCxnSpPr>
        <p:spPr>
          <a:xfrm>
            <a:off x="7946800" y="3449300"/>
            <a:ext cx="0" cy="404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8" name="Google Shape;288;p30"/>
          <p:cNvSpPr/>
          <p:nvPr/>
        </p:nvSpPr>
        <p:spPr>
          <a:xfrm>
            <a:off x="2122600" y="4232250"/>
            <a:ext cx="1546500" cy="795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0"/>
          <p:cNvSpPr txBox="1"/>
          <p:nvPr/>
        </p:nvSpPr>
        <p:spPr>
          <a:xfrm>
            <a:off x="7432675" y="23375"/>
            <a:ext cx="1349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Additionally parameterized on text encoding</a:t>
            </a:r>
            <a:endParaRPr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31"/>
          <p:cNvGrpSpPr/>
          <p:nvPr/>
        </p:nvGrpSpPr>
        <p:grpSpPr>
          <a:xfrm>
            <a:off x="634201" y="681100"/>
            <a:ext cx="7652024" cy="1123874"/>
            <a:chOff x="634201" y="1595500"/>
            <a:chExt cx="7652024" cy="1123874"/>
          </a:xfrm>
        </p:grpSpPr>
        <p:pic>
          <p:nvPicPr>
            <p:cNvPr id="295" name="Google Shape;295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4201" y="1792750"/>
              <a:ext cx="7652024" cy="92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31"/>
            <p:cNvSpPr/>
            <p:nvPr/>
          </p:nvSpPr>
          <p:spPr>
            <a:xfrm>
              <a:off x="847750" y="1663125"/>
              <a:ext cx="369000" cy="2976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7820925" y="1595500"/>
              <a:ext cx="369000" cy="2976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8" name="Google Shape;2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16849"/>
            <a:ext cx="8839204" cy="68624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1"/>
          <p:cNvSpPr/>
          <p:nvPr/>
        </p:nvSpPr>
        <p:spPr>
          <a:xfrm rot="5400000">
            <a:off x="1408050" y="1836500"/>
            <a:ext cx="317100" cy="2781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1"/>
          <p:cNvSpPr txBox="1"/>
          <p:nvPr/>
        </p:nvSpPr>
        <p:spPr>
          <a:xfrm>
            <a:off x="1177775" y="3330775"/>
            <a:ext cx="239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Queries: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image tokens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01" name="Google Shape;301;p31"/>
          <p:cNvCxnSpPr/>
          <p:nvPr/>
        </p:nvCxnSpPr>
        <p:spPr>
          <a:xfrm>
            <a:off x="2213200" y="2178900"/>
            <a:ext cx="0" cy="38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2" name="Google Shape;302;p31"/>
          <p:cNvSpPr txBox="1"/>
          <p:nvPr/>
        </p:nvSpPr>
        <p:spPr>
          <a:xfrm>
            <a:off x="1508625" y="1852400"/>
            <a:ext cx="199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UNet block </a:t>
            </a:r>
            <a:r>
              <a:rPr i="1" lang="en"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endParaRPr i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03" name="Google Shape;303;p31"/>
          <p:cNvCxnSpPr/>
          <p:nvPr/>
        </p:nvCxnSpPr>
        <p:spPr>
          <a:xfrm>
            <a:off x="5342400" y="2131475"/>
            <a:ext cx="0" cy="38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4" name="Google Shape;304;p31"/>
          <p:cNvSpPr txBox="1"/>
          <p:nvPr/>
        </p:nvSpPr>
        <p:spPr>
          <a:xfrm>
            <a:off x="4614675" y="1804975"/>
            <a:ext cx="129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Text encoder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5" name="Google Shape;305;p31"/>
          <p:cNvSpPr/>
          <p:nvPr/>
        </p:nvSpPr>
        <p:spPr>
          <a:xfrm rot="5400000">
            <a:off x="5941450" y="474500"/>
            <a:ext cx="317100" cy="5505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1"/>
          <p:cNvSpPr txBox="1"/>
          <p:nvPr/>
        </p:nvSpPr>
        <p:spPr>
          <a:xfrm>
            <a:off x="4936125" y="3314775"/>
            <a:ext cx="264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Keys, Values: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prompt tokens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07" name="Google Shape;307;p31"/>
          <p:cNvCxnSpPr/>
          <p:nvPr/>
        </p:nvCxnSpPr>
        <p:spPr>
          <a:xfrm>
            <a:off x="8390400" y="2131475"/>
            <a:ext cx="0" cy="38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8" name="Google Shape;308;p31"/>
          <p:cNvSpPr txBox="1"/>
          <p:nvPr/>
        </p:nvSpPr>
        <p:spPr>
          <a:xfrm>
            <a:off x="7662675" y="1804975"/>
            <a:ext cx="129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Text encoder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9" name="Google Shape;309;p31"/>
          <p:cNvSpPr/>
          <p:nvPr/>
        </p:nvSpPr>
        <p:spPr>
          <a:xfrm>
            <a:off x="1769612" y="3926650"/>
            <a:ext cx="5993100" cy="6924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roxima Nova"/>
                <a:ea typeface="Proxima Nova"/>
                <a:cs typeface="Proxima Nova"/>
                <a:sym typeface="Proxima Nova"/>
              </a:rPr>
              <a:t>DAAM estimates</a:t>
            </a:r>
            <a:r>
              <a:rPr b="1" lang="en" sz="1900">
                <a:latin typeface="Proxima Nova"/>
                <a:ea typeface="Proxima Nova"/>
                <a:cs typeface="Proxima Nova"/>
                <a:sym typeface="Proxima Nova"/>
              </a:rPr>
              <a:t> per-word attribution </a:t>
            </a:r>
            <a:r>
              <a:rPr lang="en" sz="1900">
                <a:latin typeface="Proxima Nova"/>
                <a:ea typeface="Proxima Nova"/>
                <a:cs typeface="Proxima Nova"/>
                <a:sym typeface="Proxima Nova"/>
              </a:rPr>
              <a:t>via this cross-attention </a:t>
            </a:r>
            <a:r>
              <a:rPr b="1" lang="en" sz="1900">
                <a:latin typeface="Proxima Nova"/>
                <a:ea typeface="Proxima Nova"/>
                <a:cs typeface="Proxima Nova"/>
                <a:sym typeface="Proxima Nova"/>
              </a:rPr>
              <a:t>for each subset</a:t>
            </a:r>
            <a:r>
              <a:rPr lang="en" sz="1900">
                <a:latin typeface="Proxima Nova"/>
                <a:ea typeface="Proxima Nova"/>
                <a:cs typeface="Proxima Nova"/>
                <a:sym typeface="Proxima Nova"/>
              </a:rPr>
              <a:t> of prompt tokens</a:t>
            </a:r>
            <a:endParaRPr sz="1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0" name="Google Shape;310;p31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Cross-Attention for Text Conditioning</a:t>
            </a:r>
            <a:endParaRPr b="1"/>
          </a:p>
        </p:txBody>
      </p:sp>
      <p:cxnSp>
        <p:nvCxnSpPr>
          <p:cNvPr id="311" name="Google Shape;311;p31"/>
          <p:cNvCxnSpPr/>
          <p:nvPr/>
        </p:nvCxnSpPr>
        <p:spPr>
          <a:xfrm flipH="1">
            <a:off x="1598875" y="2183900"/>
            <a:ext cx="626700" cy="23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/>
        </p:nvSpPr>
        <p:spPr>
          <a:xfrm>
            <a:off x="5300375" y="47825"/>
            <a:ext cx="2936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Proxima Nova"/>
                <a:ea typeface="Proxima Nova"/>
                <a:cs typeface="Proxima Nova"/>
                <a:sym typeface="Proxima Nova"/>
              </a:rPr>
              <a:t>Stable Diffusion:</a:t>
            </a:r>
            <a:r>
              <a:rPr lang="en" sz="1300">
                <a:latin typeface="Proxima Nova"/>
                <a:ea typeface="Proxima Nova"/>
                <a:cs typeface="Proxima Nova"/>
                <a:sym typeface="Proxima Nova"/>
              </a:rPr>
              <a:t> Text to Image Model</a:t>
            </a:r>
            <a:endParaRPr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4619950" y="3149250"/>
            <a:ext cx="4264200" cy="1706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5300375" y="373200"/>
            <a:ext cx="2875200" cy="2382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445025"/>
            <a:ext cx="39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11700" y="847675"/>
            <a:ext cx="4309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Related work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Background: (simplified) Stable Diffusion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/>
              <a:t>DAAM</a:t>
            </a:r>
            <a:r>
              <a:rPr lang="en" sz="1600"/>
              <a:t> for text-to-image </a:t>
            </a:r>
            <a:r>
              <a:rPr b="1" lang="en" sz="1600"/>
              <a:t>attribution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Results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Attribution quality analysis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Syntax to pixels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Entanglement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Limitations &amp; discussion</a:t>
            </a:r>
            <a:endParaRPr sz="1600"/>
          </a:p>
        </p:txBody>
      </p:sp>
      <p:sp>
        <p:nvSpPr>
          <p:cNvPr id="71" name="Google Shape;71;p14"/>
          <p:cNvSpPr/>
          <p:nvPr/>
        </p:nvSpPr>
        <p:spPr>
          <a:xfrm>
            <a:off x="5433875" y="555447"/>
            <a:ext cx="2669100" cy="3414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“</a:t>
            </a:r>
            <a:r>
              <a:rPr b="1" i="1" lang="en" sz="1200"/>
              <a:t>m</a:t>
            </a:r>
            <a:r>
              <a:rPr b="1" i="1" lang="en" sz="1200"/>
              <a:t>onkey with hat walking”</a:t>
            </a:r>
            <a:endParaRPr b="1" i="1" sz="1200"/>
          </a:p>
        </p:txBody>
      </p:sp>
      <p:sp>
        <p:nvSpPr>
          <p:cNvPr id="72" name="Google Shape;72;p14"/>
          <p:cNvSpPr txBox="1"/>
          <p:nvPr/>
        </p:nvSpPr>
        <p:spPr>
          <a:xfrm>
            <a:off x="5864675" y="316250"/>
            <a:ext cx="1807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roxima Nova"/>
                <a:ea typeface="Proxima Nova"/>
                <a:cs typeface="Proxima Nova"/>
                <a:sym typeface="Proxima Nova"/>
              </a:rPr>
              <a:t>INPUT TEXT PROMPT</a:t>
            </a:r>
            <a:endParaRPr b="1"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3">
            <a:alphaModFix/>
          </a:blip>
          <a:srcRect b="0" l="0" r="3138" t="0"/>
          <a:stretch/>
        </p:blipFill>
        <p:spPr>
          <a:xfrm>
            <a:off x="5960775" y="1085600"/>
            <a:ext cx="1564650" cy="16058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" name="Google Shape;74;p14"/>
          <p:cNvSpPr txBox="1"/>
          <p:nvPr/>
        </p:nvSpPr>
        <p:spPr>
          <a:xfrm>
            <a:off x="5864663" y="838688"/>
            <a:ext cx="1807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roxima Nova"/>
                <a:ea typeface="Proxima Nova"/>
                <a:cs typeface="Proxima Nova"/>
                <a:sym typeface="Proxima Nova"/>
              </a:rPr>
              <a:t>OUTPUT IMAGE</a:t>
            </a:r>
            <a:endParaRPr b="1"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2888" y="3260150"/>
            <a:ext cx="4078326" cy="144375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4847400" y="2815225"/>
            <a:ext cx="366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Proxima Nova"/>
                <a:ea typeface="Proxima Nova"/>
                <a:cs typeface="Proxima Nova"/>
                <a:sym typeface="Proxima Nova"/>
              </a:rPr>
              <a:t>DAAM: </a:t>
            </a:r>
            <a:r>
              <a:rPr b="1" lang="en" sz="1300" u="sng">
                <a:latin typeface="Proxima Nova"/>
                <a:ea typeface="Proxima Nova"/>
                <a:cs typeface="Proxima Nova"/>
                <a:sym typeface="Proxima Nova"/>
              </a:rPr>
              <a:t>D</a:t>
            </a:r>
            <a:r>
              <a:rPr lang="en" sz="1300">
                <a:latin typeface="Proxima Nova"/>
                <a:ea typeface="Proxima Nova"/>
                <a:cs typeface="Proxima Nova"/>
                <a:sym typeface="Proxima Nova"/>
              </a:rPr>
              <a:t>iffusion </a:t>
            </a:r>
            <a:r>
              <a:rPr b="1" lang="en" sz="1300" u="sng"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" sz="1300">
                <a:latin typeface="Proxima Nova"/>
                <a:ea typeface="Proxima Nova"/>
                <a:cs typeface="Proxima Nova"/>
                <a:sym typeface="Proxima Nova"/>
              </a:rPr>
              <a:t>ttentive </a:t>
            </a:r>
            <a:r>
              <a:rPr b="1" lang="en" sz="1300" u="sng"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" sz="1300">
                <a:latin typeface="Proxima Nova"/>
                <a:ea typeface="Proxima Nova"/>
                <a:cs typeface="Proxima Nova"/>
                <a:sym typeface="Proxima Nova"/>
              </a:rPr>
              <a:t>ttribution </a:t>
            </a:r>
            <a:r>
              <a:rPr b="1" lang="en" sz="1300" u="sng"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en" sz="1300">
                <a:latin typeface="Proxima Nova"/>
                <a:ea typeface="Proxima Nova"/>
                <a:cs typeface="Proxima Nova"/>
                <a:sym typeface="Proxima Nova"/>
              </a:rPr>
              <a:t>aps</a:t>
            </a:r>
            <a:endParaRPr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399650" y="3688250"/>
            <a:ext cx="3860700" cy="839400"/>
          </a:xfrm>
          <a:prstGeom prst="rect">
            <a:avLst/>
          </a:prstGeom>
          <a:solidFill>
            <a:srgbClr val="674EA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DAAM </a:t>
            </a: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estimates</a:t>
            </a:r>
            <a:r>
              <a:rPr lang="en" sz="1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per-pixel attribution for each word </a:t>
            </a: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 a prompt (post-hoc)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2"/>
          <p:cNvSpPr/>
          <p:nvPr/>
        </p:nvSpPr>
        <p:spPr>
          <a:xfrm rot="-5400000">
            <a:off x="5383025" y="2048275"/>
            <a:ext cx="948000" cy="417300"/>
          </a:xfrm>
          <a:prstGeom prst="trapezoid">
            <a:avLst>
              <a:gd fmla="val 25000" name="adj"/>
            </a:avLst>
          </a:prstGeom>
          <a:solidFill>
            <a:srgbClr val="DCE8FC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2"/>
          <p:cNvSpPr txBox="1"/>
          <p:nvPr>
            <p:ph type="title"/>
          </p:nvPr>
        </p:nvSpPr>
        <p:spPr>
          <a:xfrm>
            <a:off x="311700" y="173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DAAM Per-Word Heatmaps</a:t>
            </a:r>
            <a:endParaRPr b="1"/>
          </a:p>
        </p:txBody>
      </p:sp>
      <p:pic>
        <p:nvPicPr>
          <p:cNvPr id="318" name="Google Shape;318;p32"/>
          <p:cNvPicPr preferRelativeResize="0"/>
          <p:nvPr/>
        </p:nvPicPr>
        <p:blipFill rotWithShape="1">
          <a:blip r:embed="rId3">
            <a:alphaModFix/>
          </a:blip>
          <a:srcRect b="19244" l="0" r="17857" t="0"/>
          <a:stretch/>
        </p:blipFill>
        <p:spPr>
          <a:xfrm>
            <a:off x="1717549" y="921600"/>
            <a:ext cx="3238502" cy="154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1500" y="2051600"/>
            <a:ext cx="351050" cy="4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2"/>
          <p:cNvSpPr/>
          <p:nvPr/>
        </p:nvSpPr>
        <p:spPr>
          <a:xfrm>
            <a:off x="6204100" y="2120850"/>
            <a:ext cx="24417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“monkey with hat walking”</a:t>
            </a:r>
            <a:endParaRPr b="1" i="1" sz="1200"/>
          </a:p>
        </p:txBody>
      </p:sp>
      <p:sp>
        <p:nvSpPr>
          <p:cNvPr id="321" name="Google Shape;321;p32"/>
          <p:cNvSpPr txBox="1"/>
          <p:nvPr/>
        </p:nvSpPr>
        <p:spPr>
          <a:xfrm>
            <a:off x="6407600" y="1881650"/>
            <a:ext cx="1807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roxima Nova"/>
                <a:ea typeface="Proxima Nova"/>
                <a:cs typeface="Proxima Nova"/>
                <a:sym typeface="Proxima Nova"/>
              </a:rPr>
              <a:t>INPUT TEXT PROMPT</a:t>
            </a:r>
            <a:endParaRPr b="1"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2" name="Google Shape;322;p32"/>
          <p:cNvSpPr/>
          <p:nvPr/>
        </p:nvSpPr>
        <p:spPr>
          <a:xfrm>
            <a:off x="6141275" y="2226150"/>
            <a:ext cx="258900" cy="1812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DCE8F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2"/>
          <p:cNvSpPr/>
          <p:nvPr/>
        </p:nvSpPr>
        <p:spPr>
          <a:xfrm>
            <a:off x="5001350" y="2226150"/>
            <a:ext cx="524100" cy="3231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hat</a:t>
            </a:r>
            <a:endParaRPr b="1" i="1"/>
          </a:p>
        </p:txBody>
      </p:sp>
      <p:sp>
        <p:nvSpPr>
          <p:cNvPr id="324" name="Google Shape;324;p32"/>
          <p:cNvSpPr txBox="1"/>
          <p:nvPr/>
        </p:nvSpPr>
        <p:spPr>
          <a:xfrm>
            <a:off x="4893950" y="1969325"/>
            <a:ext cx="73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Proxima Nova"/>
                <a:ea typeface="Proxima Nova"/>
                <a:cs typeface="Proxima Nova"/>
                <a:sym typeface="Proxima Nova"/>
              </a:rPr>
              <a:t>TOKEN</a:t>
            </a:r>
            <a:endParaRPr b="1"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5" name="Google Shape;32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900" y="3054850"/>
            <a:ext cx="1971400" cy="19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2"/>
          <p:cNvPicPr preferRelativeResize="0"/>
          <p:nvPr/>
        </p:nvPicPr>
        <p:blipFill rotWithShape="1">
          <a:blip r:embed="rId6">
            <a:alphaModFix/>
          </a:blip>
          <a:srcRect b="0" l="0" r="3138" t="0"/>
          <a:stretch/>
        </p:blipFill>
        <p:spPr>
          <a:xfrm>
            <a:off x="107600" y="1584763"/>
            <a:ext cx="1564650" cy="16058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7" name="Google Shape;327;p32"/>
          <p:cNvSpPr/>
          <p:nvPr/>
        </p:nvSpPr>
        <p:spPr>
          <a:xfrm rot="5400000">
            <a:off x="1035375" y="3306775"/>
            <a:ext cx="951300" cy="1300800"/>
          </a:xfrm>
          <a:prstGeom prst="bentUpArrow">
            <a:avLst>
              <a:gd fmla="val 15639" name="adj1"/>
              <a:gd fmla="val 23467" name="adj2"/>
              <a:gd fmla="val 25000" name="adj3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8" name="Google Shape;328;p32"/>
          <p:cNvCxnSpPr/>
          <p:nvPr/>
        </p:nvCxnSpPr>
        <p:spPr>
          <a:xfrm>
            <a:off x="3120500" y="1992300"/>
            <a:ext cx="525300" cy="990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2"/>
          <p:cNvCxnSpPr/>
          <p:nvPr/>
        </p:nvCxnSpPr>
        <p:spPr>
          <a:xfrm>
            <a:off x="3495975" y="1996500"/>
            <a:ext cx="149700" cy="973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32"/>
          <p:cNvCxnSpPr/>
          <p:nvPr/>
        </p:nvCxnSpPr>
        <p:spPr>
          <a:xfrm flipH="1">
            <a:off x="3647650" y="1998575"/>
            <a:ext cx="289200" cy="967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32"/>
          <p:cNvCxnSpPr/>
          <p:nvPr/>
        </p:nvCxnSpPr>
        <p:spPr>
          <a:xfrm flipH="1">
            <a:off x="3647700" y="1998575"/>
            <a:ext cx="653100" cy="977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32"/>
          <p:cNvSpPr txBox="1"/>
          <p:nvPr/>
        </p:nvSpPr>
        <p:spPr>
          <a:xfrm>
            <a:off x="3676900" y="2795075"/>
            <a:ext cx="4440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Sum of </a:t>
            </a:r>
            <a:r>
              <a:rPr b="1" lang="en" sz="900">
                <a:latin typeface="Proxima Nova"/>
                <a:ea typeface="Proxima Nova"/>
                <a:cs typeface="Proxima Nova"/>
                <a:sym typeface="Proxima Nova"/>
              </a:rPr>
              <a:t>cross-attention maps</a:t>
            </a: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 from TC-UNet for 30 timesteps wrt </a:t>
            </a:r>
            <a:r>
              <a:rPr b="1" lang="en" sz="900"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r>
              <a:rPr b="1" i="1" lang="en" sz="900">
                <a:latin typeface="Proxima Nova"/>
                <a:ea typeface="Proxima Nova"/>
                <a:cs typeface="Proxima Nova"/>
                <a:sym typeface="Proxima Nova"/>
              </a:rPr>
              <a:t>hat”</a:t>
            </a:r>
            <a:r>
              <a:rPr b="1" lang="en" sz="900">
                <a:latin typeface="Proxima Nova"/>
                <a:ea typeface="Proxima Nova"/>
                <a:cs typeface="Proxima Nova"/>
                <a:sym typeface="Proxima Nova"/>
              </a:rPr>
              <a:t> token</a:t>
            </a:r>
            <a:endParaRPr b="1"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33" name="Google Shape;333;p32"/>
          <p:cNvCxnSpPr/>
          <p:nvPr/>
        </p:nvCxnSpPr>
        <p:spPr>
          <a:xfrm>
            <a:off x="2671250" y="1956825"/>
            <a:ext cx="971400" cy="1016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4" name="Google Shape;334;p32"/>
          <p:cNvSpPr txBox="1"/>
          <p:nvPr/>
        </p:nvSpPr>
        <p:spPr>
          <a:xfrm>
            <a:off x="342975" y="4339950"/>
            <a:ext cx="2530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Overlay attention maps on generated image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35" name="Google Shape;335;p32"/>
          <p:cNvCxnSpPr/>
          <p:nvPr/>
        </p:nvCxnSpPr>
        <p:spPr>
          <a:xfrm>
            <a:off x="2638875" y="1956825"/>
            <a:ext cx="971400" cy="1016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32"/>
          <p:cNvCxnSpPr/>
          <p:nvPr/>
        </p:nvCxnSpPr>
        <p:spPr>
          <a:xfrm>
            <a:off x="2610725" y="1956825"/>
            <a:ext cx="971400" cy="1016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32"/>
          <p:cNvCxnSpPr/>
          <p:nvPr/>
        </p:nvCxnSpPr>
        <p:spPr>
          <a:xfrm>
            <a:off x="2582575" y="1956825"/>
            <a:ext cx="971400" cy="1016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8" name="Google Shape;338;p32"/>
          <p:cNvSpPr txBox="1"/>
          <p:nvPr/>
        </p:nvSpPr>
        <p:spPr>
          <a:xfrm>
            <a:off x="3019275" y="2414875"/>
            <a:ext cx="9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…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39" name="Google Shape;339;p32"/>
          <p:cNvCxnSpPr/>
          <p:nvPr/>
        </p:nvCxnSpPr>
        <p:spPr>
          <a:xfrm>
            <a:off x="2430850" y="1969325"/>
            <a:ext cx="971400" cy="1016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 txBox="1"/>
          <p:nvPr>
            <p:ph type="title"/>
          </p:nvPr>
        </p:nvSpPr>
        <p:spPr>
          <a:xfrm>
            <a:off x="311700" y="445025"/>
            <a:ext cx="377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DAAM Attention Maps</a:t>
            </a:r>
            <a:endParaRPr b="1"/>
          </a:p>
        </p:txBody>
      </p:sp>
      <p:pic>
        <p:nvPicPr>
          <p:cNvPr id="345" name="Google Shape;34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00" y="3782824"/>
            <a:ext cx="7681213" cy="11176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p33"/>
          <p:cNvGrpSpPr/>
          <p:nvPr/>
        </p:nvGrpSpPr>
        <p:grpSpPr>
          <a:xfrm>
            <a:off x="4584075" y="578000"/>
            <a:ext cx="4494500" cy="2914551"/>
            <a:chOff x="4507875" y="578000"/>
            <a:chExt cx="4494500" cy="2914551"/>
          </a:xfrm>
        </p:grpSpPr>
        <p:pic>
          <p:nvPicPr>
            <p:cNvPr id="347" name="Google Shape;347;p33"/>
            <p:cNvPicPr preferRelativeResize="0"/>
            <p:nvPr/>
          </p:nvPicPr>
          <p:blipFill rotWithShape="1">
            <a:blip r:embed="rId4">
              <a:alphaModFix/>
            </a:blip>
            <a:srcRect b="7969" l="0" r="0" t="0"/>
            <a:stretch/>
          </p:blipFill>
          <p:spPr>
            <a:xfrm>
              <a:off x="4652275" y="854225"/>
              <a:ext cx="4226924" cy="2638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Google Shape;348;p33"/>
            <p:cNvSpPr/>
            <p:nvPr/>
          </p:nvSpPr>
          <p:spPr>
            <a:xfrm>
              <a:off x="4507875" y="578000"/>
              <a:ext cx="1158300" cy="196500"/>
            </a:xfrm>
            <a:prstGeom prst="rect">
              <a:avLst/>
            </a:prstGeom>
            <a:solidFill>
              <a:srgbClr val="D9D2E9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800">
                  <a:latin typeface="Proxima Nova"/>
                  <a:ea typeface="Proxima Nova"/>
                  <a:cs typeface="Proxima Nova"/>
                  <a:sym typeface="Proxima Nova"/>
                </a:rPr>
                <a:t>F</a:t>
              </a:r>
              <a:r>
                <a:rPr b="1" baseline="-25000" i="1" lang="en" sz="800">
                  <a:latin typeface="Proxima Nova"/>
                  <a:ea typeface="Proxima Nova"/>
                  <a:cs typeface="Proxima Nova"/>
                  <a:sym typeface="Proxima Nova"/>
                </a:rPr>
                <a:t>t</a:t>
              </a:r>
              <a:r>
                <a:rPr b="1" baseline="30000" i="1" lang="en" sz="800">
                  <a:latin typeface="Proxima Nova"/>
                  <a:ea typeface="Proxima Nova"/>
                  <a:cs typeface="Proxima Nova"/>
                  <a:sym typeface="Proxima Nova"/>
                </a:rPr>
                <a:t>(i)</a:t>
              </a:r>
              <a:r>
                <a:rPr b="1" lang="en" sz="800">
                  <a:latin typeface="Proxima Nova"/>
                  <a:ea typeface="Proxima Nova"/>
                  <a:cs typeface="Proxima Nova"/>
                  <a:sym typeface="Proxima Nova"/>
                </a:rPr>
                <a:t> from UNet block </a:t>
              </a:r>
              <a:r>
                <a:rPr b="1" i="1" lang="en" sz="800">
                  <a:latin typeface="Proxima Nova"/>
                  <a:ea typeface="Proxima Nova"/>
                  <a:cs typeface="Proxima Nova"/>
                  <a:sym typeface="Proxima Nova"/>
                </a:rPr>
                <a:t>i</a:t>
              </a:r>
              <a:endParaRPr b="1" i="1" sz="8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6312325" y="578000"/>
              <a:ext cx="1158300" cy="196500"/>
            </a:xfrm>
            <a:prstGeom prst="rect">
              <a:avLst/>
            </a:prstGeom>
            <a:solidFill>
              <a:srgbClr val="D9D2E9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Proxima Nova"/>
                  <a:ea typeface="Proxima Nova"/>
                  <a:cs typeface="Proxima Nova"/>
                  <a:sym typeface="Proxima Nova"/>
                </a:rPr>
                <a:t>Bicubic Interpolation</a:t>
              </a:r>
              <a:endParaRPr b="1" i="1" sz="8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7635275" y="578000"/>
              <a:ext cx="1367100" cy="196500"/>
            </a:xfrm>
            <a:prstGeom prst="rect">
              <a:avLst/>
            </a:prstGeom>
            <a:solidFill>
              <a:srgbClr val="D9D2E9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Proxima Nova"/>
                  <a:ea typeface="Proxima Nova"/>
                  <a:cs typeface="Proxima Nova"/>
                  <a:sym typeface="Proxima Nova"/>
                </a:rPr>
                <a:t>Summed map for word </a:t>
              </a:r>
              <a:r>
                <a:rPr b="1" i="1" lang="en" sz="800">
                  <a:latin typeface="Proxima Nova"/>
                  <a:ea typeface="Proxima Nova"/>
                  <a:cs typeface="Proxima Nova"/>
                  <a:sym typeface="Proxima Nova"/>
                </a:rPr>
                <a:t>k</a:t>
              </a:r>
              <a:endParaRPr b="1" i="1" sz="8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51" name="Google Shape;351;p33"/>
          <p:cNvGrpSpPr/>
          <p:nvPr/>
        </p:nvGrpSpPr>
        <p:grpSpPr>
          <a:xfrm>
            <a:off x="26175" y="1241975"/>
            <a:ext cx="4622200" cy="1400400"/>
            <a:chOff x="-50025" y="1241975"/>
            <a:chExt cx="4622200" cy="1400400"/>
          </a:xfrm>
        </p:grpSpPr>
        <p:sp>
          <p:nvSpPr>
            <p:cNvPr id="352" name="Google Shape;352;p33"/>
            <p:cNvSpPr/>
            <p:nvPr/>
          </p:nvSpPr>
          <p:spPr>
            <a:xfrm>
              <a:off x="16675" y="1241975"/>
              <a:ext cx="4555500" cy="1400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3" name="Google Shape;353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4175" y="1430775"/>
              <a:ext cx="4226924" cy="6109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4" name="Google Shape;354;p33"/>
            <p:cNvSpPr/>
            <p:nvPr/>
          </p:nvSpPr>
          <p:spPr>
            <a:xfrm>
              <a:off x="3850975" y="1342000"/>
              <a:ext cx="657000" cy="572700"/>
            </a:xfrm>
            <a:prstGeom prst="rect">
              <a:avLst/>
            </a:prstGeom>
            <a:noFill/>
            <a:ln cap="flat" cmpd="sng" w="38100">
              <a:solidFill>
                <a:srgbClr val="00FF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 rot="5400000">
              <a:off x="2563450" y="1304300"/>
              <a:ext cx="144000" cy="1330800"/>
            </a:xfrm>
            <a:prstGeom prst="rightBrace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2100525" y="2150550"/>
              <a:ext cx="1158300" cy="1965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Width, height of downsampled UNet block</a:t>
              </a:r>
              <a:endParaRPr sz="900"/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-50025" y="2035950"/>
              <a:ext cx="1287900" cy="4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Cross-Attention Map for block </a:t>
              </a:r>
              <a:r>
                <a:rPr i="1" lang="en" sz="900"/>
                <a:t>i</a:t>
              </a:r>
              <a:r>
                <a:rPr lang="en" sz="900"/>
                <a:t> at time </a:t>
              </a:r>
              <a:r>
                <a:rPr i="1" lang="en" sz="900"/>
                <a:t>t</a:t>
              </a:r>
              <a:endParaRPr sz="900"/>
            </a:p>
          </p:txBody>
        </p:sp>
        <p:cxnSp>
          <p:nvCxnSpPr>
            <p:cNvPr id="358" name="Google Shape;358;p33"/>
            <p:cNvCxnSpPr/>
            <p:nvPr/>
          </p:nvCxnSpPr>
          <p:spPr>
            <a:xfrm rot="10800000">
              <a:off x="3575900" y="1833800"/>
              <a:ext cx="0" cy="466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59" name="Google Shape;359;p33"/>
            <p:cNvSpPr/>
            <p:nvPr/>
          </p:nvSpPr>
          <p:spPr>
            <a:xfrm>
              <a:off x="3150450" y="2347050"/>
              <a:ext cx="1158300" cy="1965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Number of attention heads</a:t>
              </a:r>
              <a:endParaRPr sz="900"/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3769650" y="2010125"/>
              <a:ext cx="8025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Number of words in prompt</a:t>
              </a:r>
              <a:endParaRPr sz="900"/>
            </a:p>
          </p:txBody>
        </p:sp>
      </p:grpSp>
      <p:sp>
        <p:nvSpPr>
          <p:cNvPr id="361" name="Google Shape;361;p33"/>
          <p:cNvSpPr/>
          <p:nvPr/>
        </p:nvSpPr>
        <p:spPr>
          <a:xfrm>
            <a:off x="1237875" y="4178425"/>
            <a:ext cx="195900" cy="2562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3"/>
          <p:cNvSpPr/>
          <p:nvPr/>
        </p:nvSpPr>
        <p:spPr>
          <a:xfrm>
            <a:off x="444125" y="4474800"/>
            <a:ext cx="1514700" cy="425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Summed map for each word </a:t>
            </a:r>
            <a:r>
              <a:rPr i="1" lang="en" sz="1000"/>
              <a:t>k, k ∈ </a:t>
            </a:r>
            <a:r>
              <a:rPr lang="en" sz="1000"/>
              <a:t>{1,.., </a:t>
            </a:r>
            <a:r>
              <a:rPr i="1" lang="en" sz="1000"/>
              <a:t>l</a:t>
            </a:r>
            <a:r>
              <a:rPr baseline="-25000" i="1" lang="en" sz="1000"/>
              <a:t>W</a:t>
            </a:r>
            <a:r>
              <a:rPr lang="en" sz="1000"/>
              <a:t>}</a:t>
            </a:r>
            <a:endParaRPr sz="1000"/>
          </a:p>
        </p:txBody>
      </p:sp>
      <p:sp>
        <p:nvSpPr>
          <p:cNvPr id="363" name="Google Shape;363;p33"/>
          <p:cNvSpPr/>
          <p:nvPr/>
        </p:nvSpPr>
        <p:spPr>
          <a:xfrm rot="5400000">
            <a:off x="2280075" y="606525"/>
            <a:ext cx="144000" cy="44982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4" name="Google Shape;364;p33"/>
          <p:cNvCxnSpPr/>
          <p:nvPr/>
        </p:nvCxnSpPr>
        <p:spPr>
          <a:xfrm>
            <a:off x="2406425" y="2960750"/>
            <a:ext cx="2451300" cy="72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5" name="Google Shape;365;p33"/>
          <p:cNvSpPr/>
          <p:nvPr/>
        </p:nvSpPr>
        <p:spPr>
          <a:xfrm>
            <a:off x="2974000" y="4559550"/>
            <a:ext cx="918600" cy="3408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3"/>
          <p:cNvSpPr/>
          <p:nvPr/>
        </p:nvSpPr>
        <p:spPr>
          <a:xfrm>
            <a:off x="3704400" y="4711950"/>
            <a:ext cx="3533100" cy="425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Sum across: UNet blocks </a:t>
            </a:r>
            <a:r>
              <a:rPr i="1" lang="en" sz="1000">
                <a:latin typeface="Proxima Nova"/>
                <a:ea typeface="Proxima Nova"/>
                <a:cs typeface="Proxima Nova"/>
                <a:sym typeface="Proxima Nova"/>
              </a:rPr>
              <a:t>i, </a:t>
            </a: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timesteps </a:t>
            </a:r>
            <a:r>
              <a:rPr i="1" lang="en" sz="1000">
                <a:latin typeface="Proxima Nova"/>
                <a:ea typeface="Proxima Nova"/>
                <a:cs typeface="Proxima Nova"/>
                <a:sym typeface="Proxima Nova"/>
              </a:rPr>
              <a:t>j, </a:t>
            </a: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attention heads</a:t>
            </a:r>
            <a:r>
              <a:rPr lang="en" sz="1000"/>
              <a:t> </a:t>
            </a:r>
            <a:r>
              <a:rPr i="1" lang="en" sz="1000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7" name="Google Shape;367;p33"/>
          <p:cNvSpPr/>
          <p:nvPr/>
        </p:nvSpPr>
        <p:spPr>
          <a:xfrm rot="-5400000">
            <a:off x="4833425" y="2808050"/>
            <a:ext cx="144000" cy="19422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3"/>
          <p:cNvSpPr/>
          <p:nvPr/>
        </p:nvSpPr>
        <p:spPr>
          <a:xfrm>
            <a:off x="4391750" y="4559550"/>
            <a:ext cx="1292400" cy="1965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Proxima Nova"/>
                <a:ea typeface="Proxima Nova"/>
                <a:cs typeface="Proxima Nova"/>
                <a:sym typeface="Proxima Nova"/>
              </a:rPr>
              <a:t>Downsampling blocks</a:t>
            </a:r>
            <a:endParaRPr b="1"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" name="Google Shape;369;p33"/>
          <p:cNvSpPr/>
          <p:nvPr/>
        </p:nvSpPr>
        <p:spPr>
          <a:xfrm>
            <a:off x="6979550" y="4559550"/>
            <a:ext cx="1292400" cy="1965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Proxima Nova"/>
                <a:ea typeface="Proxima Nova"/>
                <a:cs typeface="Proxima Nova"/>
                <a:sym typeface="Proxima Nova"/>
              </a:rPr>
              <a:t>Upsampling</a:t>
            </a:r>
            <a:r>
              <a:rPr b="1" lang="en" sz="800">
                <a:latin typeface="Proxima Nova"/>
                <a:ea typeface="Proxima Nova"/>
                <a:cs typeface="Proxima Nova"/>
                <a:sym typeface="Proxima Nova"/>
              </a:rPr>
              <a:t> blocks</a:t>
            </a:r>
            <a:endParaRPr b="1"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/>
          <p:nvPr>
            <p:ph type="title"/>
          </p:nvPr>
        </p:nvSpPr>
        <p:spPr>
          <a:xfrm>
            <a:off x="311700" y="445025"/>
            <a:ext cx="39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375" name="Google Shape;375;p34"/>
          <p:cNvSpPr txBox="1"/>
          <p:nvPr>
            <p:ph idx="1" type="body"/>
          </p:nvPr>
        </p:nvSpPr>
        <p:spPr>
          <a:xfrm>
            <a:off x="311700" y="1152475"/>
            <a:ext cx="4309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">
                <a:solidFill>
                  <a:srgbClr val="999999"/>
                </a:solidFill>
              </a:rPr>
              <a:t>Background: Stable Diffusion</a:t>
            </a:r>
            <a:endParaRPr>
              <a:solidFill>
                <a:srgbClr val="99999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">
                <a:solidFill>
                  <a:srgbClr val="999999"/>
                </a:solidFill>
              </a:rPr>
              <a:t>DAAM for text-to-image attribution</a:t>
            </a:r>
            <a:endParaRPr>
              <a:solidFill>
                <a:srgbClr val="99999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Attribution quality analysis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Syntax to pixels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Entanglement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Related work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Limitations &amp; discussion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Attribution Analysis Part 1: Object Attribution</a:t>
            </a:r>
            <a:endParaRPr/>
          </a:p>
        </p:txBody>
      </p:sp>
      <p:sp>
        <p:nvSpPr>
          <p:cNvPr id="381" name="Google Shape;381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We can evaluate DAAM as an image-segmentation tool</a:t>
            </a:r>
            <a:endParaRPr/>
          </a:p>
        </p:txBody>
      </p:sp>
      <p:pic>
        <p:nvPicPr>
          <p:cNvPr id="382" name="Google Shape;3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538" y="2066350"/>
            <a:ext cx="6024924" cy="213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DAAM segments Stable Diffusion images</a:t>
            </a:r>
            <a:endParaRPr/>
          </a:p>
        </p:txBody>
      </p:sp>
      <p:pic>
        <p:nvPicPr>
          <p:cNvPr id="388" name="Google Shape;388;p36"/>
          <p:cNvPicPr preferRelativeResize="0"/>
          <p:nvPr/>
        </p:nvPicPr>
        <p:blipFill rotWithShape="1">
          <a:blip r:embed="rId3">
            <a:alphaModFix/>
          </a:blip>
          <a:srcRect b="13449" l="0" r="0" t="0"/>
          <a:stretch/>
        </p:blipFill>
        <p:spPr>
          <a:xfrm>
            <a:off x="485250" y="1152475"/>
            <a:ext cx="4634425" cy="36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125" y="1152475"/>
            <a:ext cx="2137675" cy="166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6"/>
          <p:cNvSpPr txBox="1"/>
          <p:nvPr/>
        </p:nvSpPr>
        <p:spPr>
          <a:xfrm>
            <a:off x="5389200" y="3254975"/>
            <a:ext cx="3375900" cy="13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DAAM does not require explicit segmentation labels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DAAM is “open vocabulary” – can segment for any text input (not limited to known classes)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Attribution Analysis Part 2: Generalized Attribution</a:t>
            </a:r>
            <a:endParaRPr/>
          </a:p>
        </p:txBody>
      </p:sp>
      <p:sp>
        <p:nvSpPr>
          <p:cNvPr id="396" name="Google Shape;396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DAAM can segment beyond nouns</a:t>
            </a:r>
            <a:endParaRPr/>
          </a:p>
        </p:txBody>
      </p:sp>
      <p:pic>
        <p:nvPicPr>
          <p:cNvPr id="397" name="Google Shape;3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863" y="1696275"/>
            <a:ext cx="6738274" cy="296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Evaluating DAAM with a user study</a:t>
            </a:r>
            <a:endParaRPr/>
          </a:p>
        </p:txBody>
      </p:sp>
      <p:pic>
        <p:nvPicPr>
          <p:cNvPr id="403" name="Google Shape;40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50" y="1070150"/>
            <a:ext cx="561857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2125" y="2944225"/>
            <a:ext cx="3259700" cy="1717537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8"/>
          <p:cNvSpPr txBox="1"/>
          <p:nvPr/>
        </p:nvSpPr>
        <p:spPr>
          <a:xfrm>
            <a:off x="5665925" y="1221675"/>
            <a:ext cx="33759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50 annotators, none see more than 18% of images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Every image has three raters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Abstract words / poor images were thrown out of evaluation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sp>
        <p:nvSpPr>
          <p:cNvPr id="411" name="Google Shape;411;p39"/>
          <p:cNvSpPr/>
          <p:nvPr/>
        </p:nvSpPr>
        <p:spPr>
          <a:xfrm>
            <a:off x="2476825" y="2143875"/>
            <a:ext cx="45174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How does </a:t>
            </a:r>
            <a:r>
              <a:rPr b="1" lang="en">
                <a:solidFill>
                  <a:schemeClr val="dk1"/>
                </a:solidFill>
              </a:rPr>
              <a:t>syntax </a:t>
            </a:r>
            <a:r>
              <a:rPr lang="en">
                <a:solidFill>
                  <a:schemeClr val="lt1"/>
                </a:solidFill>
              </a:rPr>
              <a:t>relate to the generated </a:t>
            </a:r>
            <a:r>
              <a:rPr b="1" lang="en">
                <a:solidFill>
                  <a:schemeClr val="dk1"/>
                </a:solidFill>
              </a:rPr>
              <a:t>pixels</a:t>
            </a:r>
            <a:r>
              <a:rPr lang="en">
                <a:solidFill>
                  <a:schemeClr val="lt1"/>
                </a:solidFill>
              </a:rPr>
              <a:t>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12" name="Google Shape;41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250" y="2081571"/>
            <a:ext cx="540200" cy="5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sp>
        <p:nvSpPr>
          <p:cNvPr id="418" name="Google Shape;418;p40"/>
          <p:cNvSpPr/>
          <p:nvPr/>
        </p:nvSpPr>
        <p:spPr>
          <a:xfrm>
            <a:off x="311700" y="1397250"/>
            <a:ext cx="23346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Head-</a:t>
            </a:r>
            <a:r>
              <a:rPr lang="en">
                <a:solidFill>
                  <a:schemeClr val="lt1"/>
                </a:solidFill>
              </a:rPr>
              <a:t>Dependent</a:t>
            </a:r>
            <a:r>
              <a:rPr lang="en">
                <a:solidFill>
                  <a:schemeClr val="lt1"/>
                </a:solidFill>
              </a:rPr>
              <a:t> Pairs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9" name="Google Shape;419;p40"/>
          <p:cNvSpPr/>
          <p:nvPr/>
        </p:nvSpPr>
        <p:spPr>
          <a:xfrm>
            <a:off x="702800" y="2254675"/>
            <a:ext cx="3017700" cy="4779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cat sat on the mat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0" name="Google Shape;420;p40"/>
          <p:cNvSpPr/>
          <p:nvPr/>
        </p:nvSpPr>
        <p:spPr>
          <a:xfrm>
            <a:off x="3063150" y="3567650"/>
            <a:ext cx="3017700" cy="4779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She ate the pizza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40"/>
          <p:cNvSpPr/>
          <p:nvPr/>
        </p:nvSpPr>
        <p:spPr>
          <a:xfrm>
            <a:off x="5496550" y="2254675"/>
            <a:ext cx="3017700" cy="4779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red car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sp>
        <p:nvSpPr>
          <p:cNvPr id="427" name="Google Shape;427;p41"/>
          <p:cNvSpPr/>
          <p:nvPr/>
        </p:nvSpPr>
        <p:spPr>
          <a:xfrm>
            <a:off x="311700" y="1397250"/>
            <a:ext cx="23346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Head-Dependent Pairs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8" name="Google Shape;428;p41"/>
          <p:cNvSpPr/>
          <p:nvPr/>
        </p:nvSpPr>
        <p:spPr>
          <a:xfrm>
            <a:off x="702800" y="2254675"/>
            <a:ext cx="3017700" cy="4779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cat sat on the mat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9" name="Google Shape;429;p41"/>
          <p:cNvSpPr/>
          <p:nvPr/>
        </p:nvSpPr>
        <p:spPr>
          <a:xfrm>
            <a:off x="3063138" y="3580375"/>
            <a:ext cx="3017700" cy="4779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She ate the pizza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0" name="Google Shape;430;p41"/>
          <p:cNvSpPr/>
          <p:nvPr/>
        </p:nvSpPr>
        <p:spPr>
          <a:xfrm>
            <a:off x="5496550" y="2254675"/>
            <a:ext cx="3017700" cy="4779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red car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1" name="Google Shape;431;p41"/>
          <p:cNvSpPr/>
          <p:nvPr/>
        </p:nvSpPr>
        <p:spPr>
          <a:xfrm>
            <a:off x="1664695" y="2362330"/>
            <a:ext cx="294600" cy="2754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1"/>
          <p:cNvSpPr/>
          <p:nvPr/>
        </p:nvSpPr>
        <p:spPr>
          <a:xfrm>
            <a:off x="2771494" y="2362325"/>
            <a:ext cx="366600" cy="2754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1"/>
          <p:cNvSpPr txBox="1"/>
          <p:nvPr/>
        </p:nvSpPr>
        <p:spPr>
          <a:xfrm>
            <a:off x="133825" y="2834925"/>
            <a:ext cx="191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</a:t>
            </a: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because subject of sentence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34" name="Google Shape;434;p41"/>
          <p:cNvCxnSpPr>
            <a:endCxn id="431" idx="2"/>
          </p:cNvCxnSpPr>
          <p:nvPr/>
        </p:nvCxnSpPr>
        <p:spPr>
          <a:xfrm flipH="1" rot="10800000">
            <a:off x="1683895" y="2637730"/>
            <a:ext cx="128100" cy="2610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5" name="Google Shape;435;p41"/>
          <p:cNvSpPr txBox="1"/>
          <p:nvPr/>
        </p:nvSpPr>
        <p:spPr>
          <a:xfrm>
            <a:off x="2239850" y="2910175"/>
            <a:ext cx="191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 </a:t>
            </a: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because mat is the object of the sentence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36" name="Google Shape;436;p41"/>
          <p:cNvCxnSpPr>
            <a:stCxn id="435" idx="0"/>
          </p:cNvCxnSpPr>
          <p:nvPr/>
        </p:nvCxnSpPr>
        <p:spPr>
          <a:xfrm rot="10800000">
            <a:off x="3138050" y="2637775"/>
            <a:ext cx="59400" cy="2724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7" name="Google Shape;437;p41"/>
          <p:cNvSpPr/>
          <p:nvPr/>
        </p:nvSpPr>
        <p:spPr>
          <a:xfrm>
            <a:off x="4239545" y="3675230"/>
            <a:ext cx="294600" cy="2754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1"/>
          <p:cNvSpPr/>
          <p:nvPr/>
        </p:nvSpPr>
        <p:spPr>
          <a:xfrm>
            <a:off x="4804338" y="3682425"/>
            <a:ext cx="462300" cy="2610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1"/>
          <p:cNvSpPr txBox="1"/>
          <p:nvPr/>
        </p:nvSpPr>
        <p:spPr>
          <a:xfrm>
            <a:off x="2561375" y="4147825"/>
            <a:ext cx="191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</a:t>
            </a: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because main verb that describes the action being performed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40" name="Google Shape;440;p41"/>
          <p:cNvCxnSpPr>
            <a:endCxn id="437" idx="2"/>
          </p:cNvCxnSpPr>
          <p:nvPr/>
        </p:nvCxnSpPr>
        <p:spPr>
          <a:xfrm flipH="1" rot="10800000">
            <a:off x="4258745" y="3950630"/>
            <a:ext cx="128100" cy="2610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1" name="Google Shape;441;p41"/>
          <p:cNvSpPr txBox="1"/>
          <p:nvPr/>
        </p:nvSpPr>
        <p:spPr>
          <a:xfrm>
            <a:off x="4667400" y="4223075"/>
            <a:ext cx="191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 </a:t>
            </a: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because it is the noun that receives the action being performed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42" name="Google Shape;442;p41"/>
          <p:cNvCxnSpPr>
            <a:stCxn id="441" idx="0"/>
            <a:endCxn id="438" idx="2"/>
          </p:cNvCxnSpPr>
          <p:nvPr/>
        </p:nvCxnSpPr>
        <p:spPr>
          <a:xfrm rot="10800000">
            <a:off x="5035500" y="3943475"/>
            <a:ext cx="589500" cy="2796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3" name="Google Shape;443;p41"/>
          <p:cNvSpPr/>
          <p:nvPr/>
        </p:nvSpPr>
        <p:spPr>
          <a:xfrm>
            <a:off x="7174257" y="2355930"/>
            <a:ext cx="294600" cy="2754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1"/>
          <p:cNvSpPr/>
          <p:nvPr/>
        </p:nvSpPr>
        <p:spPr>
          <a:xfrm>
            <a:off x="6879550" y="2369525"/>
            <a:ext cx="294600" cy="2610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1"/>
          <p:cNvSpPr txBox="1"/>
          <p:nvPr/>
        </p:nvSpPr>
        <p:spPr>
          <a:xfrm>
            <a:off x="6840838" y="2913100"/>
            <a:ext cx="191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</a:t>
            </a: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because main noun that represents the object being described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46" name="Google Shape;446;p41"/>
          <p:cNvCxnSpPr>
            <a:stCxn id="445" idx="0"/>
            <a:endCxn id="443" idx="2"/>
          </p:cNvCxnSpPr>
          <p:nvPr/>
        </p:nvCxnSpPr>
        <p:spPr>
          <a:xfrm rot="10800000">
            <a:off x="7321438" y="2631400"/>
            <a:ext cx="477000" cy="2817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7" name="Google Shape;447;p41"/>
          <p:cNvSpPr txBox="1"/>
          <p:nvPr/>
        </p:nvSpPr>
        <p:spPr>
          <a:xfrm>
            <a:off x="4866063" y="2833225"/>
            <a:ext cx="191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 </a:t>
            </a: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because “red” is an adjective that describes the noun “car”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48" name="Google Shape;448;p41"/>
          <p:cNvCxnSpPr>
            <a:stCxn id="447" idx="0"/>
            <a:endCxn id="444" idx="2"/>
          </p:cNvCxnSpPr>
          <p:nvPr/>
        </p:nvCxnSpPr>
        <p:spPr>
          <a:xfrm flipH="1" rot="10800000">
            <a:off x="5823663" y="2630425"/>
            <a:ext cx="1203300" cy="202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/>
          <p:nvPr/>
        </p:nvSpPr>
        <p:spPr>
          <a:xfrm>
            <a:off x="5853175" y="1176050"/>
            <a:ext cx="2987400" cy="3075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Work</a:t>
            </a:r>
            <a:endParaRPr/>
          </a:p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398750" y="2734750"/>
            <a:ext cx="5244900" cy="2149500"/>
          </a:xfrm>
          <a:prstGeom prst="rect">
            <a:avLst/>
          </a:prstGeom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52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65"/>
              <a:buChar char="●"/>
            </a:pPr>
            <a:r>
              <a:rPr b="1" lang="en" sz="1365"/>
              <a:t>T</a:t>
            </a:r>
            <a:r>
              <a:rPr b="1" lang="en" sz="1365"/>
              <a:t>extual perturbation</a:t>
            </a:r>
            <a:r>
              <a:rPr lang="en" sz="1365"/>
              <a:t> (Wallace et al., 2019), Attentional Visualization (Vig, 2019; Kovaleva et al., 2019, Shimoaka et al., 2016) and information bottlenecks (Jiang et al., 2020) to relate </a:t>
            </a:r>
            <a:r>
              <a:rPr b="1" lang="en" sz="1365"/>
              <a:t>important input tokens</a:t>
            </a:r>
            <a:r>
              <a:rPr lang="en" sz="1365"/>
              <a:t> to </a:t>
            </a:r>
            <a:r>
              <a:rPr b="1" lang="en" sz="1365"/>
              <a:t>outputs of large language models</a:t>
            </a:r>
            <a:endParaRPr b="1" sz="1365"/>
          </a:p>
          <a:p>
            <a:pPr indent="-3152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65"/>
              <a:buChar char="●"/>
            </a:pPr>
            <a:r>
              <a:rPr lang="en" sz="1365"/>
              <a:t>P</a:t>
            </a:r>
            <a:r>
              <a:rPr lang="en" sz="1365"/>
              <a:t>robing</a:t>
            </a:r>
            <a:r>
              <a:rPr b="1" lang="en" sz="1365"/>
              <a:t> vision transformers for verb understanding</a:t>
            </a:r>
            <a:r>
              <a:rPr lang="en" sz="1365"/>
              <a:t> (Hendricks and Nematzadeh, 2021)</a:t>
            </a:r>
            <a:endParaRPr b="1" sz="1365"/>
          </a:p>
          <a:p>
            <a:pPr indent="-3152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65"/>
              <a:buChar char="●"/>
            </a:pPr>
            <a:r>
              <a:rPr lang="en" sz="1365"/>
              <a:t>Enhancing diffusion models using</a:t>
            </a:r>
            <a:r>
              <a:rPr b="1" lang="en" sz="1365"/>
              <a:t> prompt engineering</a:t>
            </a:r>
            <a:r>
              <a:rPr lang="en" sz="1365"/>
              <a:t> (Hertz et al, 2020; Woolf, 2020) </a:t>
            </a:r>
            <a:endParaRPr sz="1365"/>
          </a:p>
          <a:p>
            <a:pPr indent="-3152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365"/>
              <a:buChar char="●"/>
            </a:pPr>
            <a:r>
              <a:rPr b="1" lang="en" sz="1365"/>
              <a:t>Disentangling</a:t>
            </a:r>
            <a:r>
              <a:rPr lang="en" sz="1365"/>
              <a:t> e.g., style and spelling (Karras et al., 2019; Materzynska et al., 2022)</a:t>
            </a:r>
            <a:endParaRPr b="1" sz="1365"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5725" y="1587450"/>
            <a:ext cx="2611975" cy="252464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5844900" y="1156350"/>
            <a:ext cx="298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[2203.17247] VL-InterpreT: An Interactive Visualization Tool for Interpreting Vision-Language Transformers</a:t>
            </a: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 [Aflalo et al]</a:t>
            </a:r>
            <a:endParaRPr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6762525" y="516575"/>
            <a:ext cx="2017200" cy="4296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Generative Models (GANs..)</a:t>
            </a:r>
            <a:endParaRPr b="1" sz="1000"/>
          </a:p>
        </p:txBody>
      </p:sp>
      <p:sp>
        <p:nvSpPr>
          <p:cNvPr id="88" name="Google Shape;88;p15"/>
          <p:cNvSpPr/>
          <p:nvPr/>
        </p:nvSpPr>
        <p:spPr>
          <a:xfrm>
            <a:off x="1655900" y="1156350"/>
            <a:ext cx="1776000" cy="4665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Attention is Not Explanation [Jain et al.]</a:t>
            </a:r>
            <a:endParaRPr b="1" sz="900"/>
          </a:p>
        </p:txBody>
      </p:sp>
      <p:sp>
        <p:nvSpPr>
          <p:cNvPr id="89" name="Google Shape;89;p15"/>
          <p:cNvSpPr/>
          <p:nvPr/>
        </p:nvSpPr>
        <p:spPr>
          <a:xfrm>
            <a:off x="3475657" y="1156350"/>
            <a:ext cx="1776000" cy="4665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Attention is Not </a:t>
            </a:r>
            <a:r>
              <a:rPr b="1" i="1" lang="en" sz="900"/>
              <a:t>Not </a:t>
            </a:r>
            <a:r>
              <a:rPr b="1" lang="en" sz="900"/>
              <a:t>Explanation [</a:t>
            </a:r>
            <a:r>
              <a:rPr b="1" lang="en" sz="900"/>
              <a:t>Wiegreffe</a:t>
            </a:r>
            <a:r>
              <a:rPr b="1" lang="en" sz="900"/>
              <a:t> et al.]</a:t>
            </a:r>
            <a:endParaRPr b="1" sz="900"/>
          </a:p>
        </p:txBody>
      </p:sp>
      <p:sp>
        <p:nvSpPr>
          <p:cNvPr id="90" name="Google Shape;90;p15"/>
          <p:cNvSpPr/>
          <p:nvPr/>
        </p:nvSpPr>
        <p:spPr>
          <a:xfrm>
            <a:off x="398750" y="1699950"/>
            <a:ext cx="5244900" cy="871800"/>
          </a:xfrm>
          <a:prstGeom prst="rect">
            <a:avLst/>
          </a:prstGeom>
          <a:solidFill>
            <a:srgbClr val="C9DAF8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work applies existing techniques (cross-attention) to an </a:t>
            </a:r>
            <a:r>
              <a:rPr b="1" lang="en"/>
              <a:t>open source, SOTA </a:t>
            </a:r>
            <a:r>
              <a:rPr lang="en"/>
              <a:t>diffusion model to </a:t>
            </a:r>
            <a:r>
              <a:rPr lang="en" u="sng"/>
              <a:t>probe </a:t>
            </a:r>
            <a:r>
              <a:rPr b="1" lang="en" u="sng"/>
              <a:t>limitations</a:t>
            </a:r>
            <a:r>
              <a:rPr lang="en" u="sng"/>
              <a:t> </a:t>
            </a:r>
            <a:endParaRPr u="sng"/>
          </a:p>
        </p:txBody>
      </p:sp>
      <p:cxnSp>
        <p:nvCxnSpPr>
          <p:cNvPr id="91" name="Google Shape;91;p15"/>
          <p:cNvCxnSpPr>
            <a:stCxn id="88" idx="0"/>
            <a:endCxn id="92" idx="2"/>
          </p:cNvCxnSpPr>
          <p:nvPr/>
        </p:nvCxnSpPr>
        <p:spPr>
          <a:xfrm flipH="1" rot="10800000">
            <a:off x="2543900" y="946050"/>
            <a:ext cx="1009800" cy="210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" name="Google Shape;93;p15"/>
          <p:cNvCxnSpPr>
            <a:stCxn id="92" idx="2"/>
            <a:endCxn id="89" idx="0"/>
          </p:cNvCxnSpPr>
          <p:nvPr/>
        </p:nvCxnSpPr>
        <p:spPr>
          <a:xfrm>
            <a:off x="3553675" y="946175"/>
            <a:ext cx="810000" cy="210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" name="Google Shape;92;p15"/>
          <p:cNvSpPr/>
          <p:nvPr/>
        </p:nvSpPr>
        <p:spPr>
          <a:xfrm>
            <a:off x="2545075" y="516575"/>
            <a:ext cx="2017200" cy="429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Cross-Attention</a:t>
            </a:r>
            <a:endParaRPr b="1" sz="1000"/>
          </a:p>
        </p:txBody>
      </p:sp>
      <p:cxnSp>
        <p:nvCxnSpPr>
          <p:cNvPr id="94" name="Google Shape;94;p15"/>
          <p:cNvCxnSpPr>
            <a:stCxn id="95" idx="2"/>
            <a:endCxn id="82" idx="0"/>
          </p:cNvCxnSpPr>
          <p:nvPr/>
        </p:nvCxnSpPr>
        <p:spPr>
          <a:xfrm>
            <a:off x="5662400" y="946175"/>
            <a:ext cx="1684500" cy="2298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" name="Google Shape;95;p15"/>
          <p:cNvSpPr/>
          <p:nvPr/>
        </p:nvSpPr>
        <p:spPr>
          <a:xfrm>
            <a:off x="4653800" y="516575"/>
            <a:ext cx="2017200" cy="4296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Vision-Language (VQA…</a:t>
            </a:r>
            <a:r>
              <a:rPr b="1" lang="en" sz="1000"/>
              <a:t>)</a:t>
            </a:r>
            <a:endParaRPr b="1" sz="1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454" name="Google Shape;4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500" y="1131300"/>
            <a:ext cx="3332075" cy="33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2"/>
          <p:cNvSpPr txBox="1"/>
          <p:nvPr/>
        </p:nvSpPr>
        <p:spPr>
          <a:xfrm>
            <a:off x="4803250" y="1744963"/>
            <a:ext cx="4250400" cy="17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Measures of Overlap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Mean Intersection over Union (mIoU)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Mean Intersection over the Dependent (mIoD)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Mean Intersection over the Head (mIoH)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461" name="Google Shape;46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500" y="1131300"/>
            <a:ext cx="3332075" cy="33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3"/>
          <p:cNvSpPr txBox="1"/>
          <p:nvPr/>
        </p:nvSpPr>
        <p:spPr>
          <a:xfrm>
            <a:off x="4803250" y="1744963"/>
            <a:ext cx="4250400" cy="17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Measures of Overlap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Mean intersection over union (mIoU)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Mean Intersection over the Dependent (mIoD)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Mean Intersection over the Head (mIoH)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3" name="Google Shape;463;p43"/>
          <p:cNvSpPr/>
          <p:nvPr/>
        </p:nvSpPr>
        <p:spPr>
          <a:xfrm>
            <a:off x="1021050" y="2832450"/>
            <a:ext cx="1575900" cy="16818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4" name="Google Shape;464;p43"/>
          <p:cNvCxnSpPr/>
          <p:nvPr/>
        </p:nvCxnSpPr>
        <p:spPr>
          <a:xfrm flipH="1" rot="10800000">
            <a:off x="519750" y="3830950"/>
            <a:ext cx="857400" cy="59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470" name="Google Shape;47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500" y="1131300"/>
            <a:ext cx="3332075" cy="33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4"/>
          <p:cNvSpPr txBox="1"/>
          <p:nvPr/>
        </p:nvSpPr>
        <p:spPr>
          <a:xfrm>
            <a:off x="4803250" y="1744963"/>
            <a:ext cx="4250400" cy="17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Measures of Overlap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Mean intersection over union (mIoU)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Mean Intersection over the Dependent (mIoD)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Mean Intersection over the Head (mIoH)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72" name="Google Shape;472;p44"/>
          <p:cNvCxnSpPr/>
          <p:nvPr/>
        </p:nvCxnSpPr>
        <p:spPr>
          <a:xfrm rot="10800000">
            <a:off x="3684850" y="4072575"/>
            <a:ext cx="703500" cy="67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3" name="Google Shape;473;p44"/>
          <p:cNvSpPr/>
          <p:nvPr/>
        </p:nvSpPr>
        <p:spPr>
          <a:xfrm>
            <a:off x="2596950" y="2832450"/>
            <a:ext cx="1575900" cy="16818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sp>
        <p:nvSpPr>
          <p:cNvPr id="479" name="Google Shape;479;p45"/>
          <p:cNvSpPr/>
          <p:nvPr/>
        </p:nvSpPr>
        <p:spPr>
          <a:xfrm>
            <a:off x="5645200" y="1069475"/>
            <a:ext cx="19743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Noun Compounds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80" name="Google Shape;480;p45"/>
          <p:cNvSpPr/>
          <p:nvPr/>
        </p:nvSpPr>
        <p:spPr>
          <a:xfrm>
            <a:off x="51381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ice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81" name="Google Shape;48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0000" y="180665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5"/>
          <p:cNvSpPr/>
          <p:nvPr/>
        </p:nvSpPr>
        <p:spPr>
          <a:xfrm>
            <a:off x="68642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cream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83" name="Google Shape;48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525" y="1375802"/>
            <a:ext cx="3456250" cy="27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5"/>
          <p:cNvSpPr/>
          <p:nvPr/>
        </p:nvSpPr>
        <p:spPr>
          <a:xfrm>
            <a:off x="709925" y="2173024"/>
            <a:ext cx="3213000" cy="1650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sp>
        <p:nvSpPr>
          <p:cNvPr id="490" name="Google Shape;490;p46"/>
          <p:cNvSpPr/>
          <p:nvPr/>
        </p:nvSpPr>
        <p:spPr>
          <a:xfrm>
            <a:off x="5645200" y="1069475"/>
            <a:ext cx="19743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Noun Compounds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1" name="Google Shape;491;p46"/>
          <p:cNvSpPr/>
          <p:nvPr/>
        </p:nvSpPr>
        <p:spPr>
          <a:xfrm>
            <a:off x="51381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ice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92" name="Google Shape;4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0000" y="180665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6"/>
          <p:cNvSpPr/>
          <p:nvPr/>
        </p:nvSpPr>
        <p:spPr>
          <a:xfrm>
            <a:off x="68642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cream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4" name="Google Shape;494;p46"/>
          <p:cNvSpPr/>
          <p:nvPr/>
        </p:nvSpPr>
        <p:spPr>
          <a:xfrm>
            <a:off x="5645200" y="2441700"/>
            <a:ext cx="1974300" cy="4779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Takeaway: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5" name="Google Shape;495;p46"/>
          <p:cNvSpPr/>
          <p:nvPr/>
        </p:nvSpPr>
        <p:spPr>
          <a:xfrm>
            <a:off x="5775550" y="3034725"/>
            <a:ext cx="1713600" cy="284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 dominance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6" name="Google Shape;496;p46"/>
          <p:cNvSpPr/>
          <p:nvPr/>
        </p:nvSpPr>
        <p:spPr>
          <a:xfrm>
            <a:off x="5500450" y="3434550"/>
            <a:ext cx="2263800" cy="284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Complement one another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97" name="Google Shape;49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375" y="1260276"/>
            <a:ext cx="3731251" cy="30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6"/>
          <p:cNvPicPr preferRelativeResize="0"/>
          <p:nvPr/>
        </p:nvPicPr>
        <p:blipFill rotWithShape="1">
          <a:blip r:embed="rId5">
            <a:alphaModFix/>
          </a:blip>
          <a:srcRect b="73655" l="34697" r="33285" t="-1106"/>
          <a:stretch/>
        </p:blipFill>
        <p:spPr>
          <a:xfrm>
            <a:off x="1980075" y="1221843"/>
            <a:ext cx="1194700" cy="8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504" name="Google Shape;50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25" y="1375802"/>
            <a:ext cx="3456250" cy="27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7"/>
          <p:cNvSpPr/>
          <p:nvPr/>
        </p:nvSpPr>
        <p:spPr>
          <a:xfrm>
            <a:off x="709925" y="2338944"/>
            <a:ext cx="3213000" cy="1650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7"/>
          <p:cNvSpPr/>
          <p:nvPr/>
        </p:nvSpPr>
        <p:spPr>
          <a:xfrm>
            <a:off x="709925" y="2636373"/>
            <a:ext cx="3213000" cy="1650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47"/>
          <p:cNvSpPr/>
          <p:nvPr/>
        </p:nvSpPr>
        <p:spPr>
          <a:xfrm>
            <a:off x="5645200" y="1069475"/>
            <a:ext cx="19743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Punctuation &amp; Articles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08" name="Google Shape;508;p47"/>
          <p:cNvSpPr/>
          <p:nvPr/>
        </p:nvSpPr>
        <p:spPr>
          <a:xfrm>
            <a:off x="51381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09" name="Google Shape;50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000" y="180665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7"/>
          <p:cNvSpPr/>
          <p:nvPr/>
        </p:nvSpPr>
        <p:spPr>
          <a:xfrm>
            <a:off x="68642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donut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1" name="Google Shape;511;p47"/>
          <p:cNvSpPr/>
          <p:nvPr/>
        </p:nvSpPr>
        <p:spPr>
          <a:xfrm>
            <a:off x="5138100" y="2350625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baseball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12" name="Google Shape;51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000" y="2350628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7"/>
          <p:cNvSpPr/>
          <p:nvPr/>
        </p:nvSpPr>
        <p:spPr>
          <a:xfrm>
            <a:off x="6864200" y="2350625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&lt;comma&gt;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519" name="Google Shape;51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375" y="1260276"/>
            <a:ext cx="3731251" cy="30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8"/>
          <p:cNvSpPr/>
          <p:nvPr/>
        </p:nvSpPr>
        <p:spPr>
          <a:xfrm>
            <a:off x="5645200" y="1069475"/>
            <a:ext cx="19743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Punctuation &amp; Articles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21" name="Google Shape;521;p48"/>
          <p:cNvSpPr/>
          <p:nvPr/>
        </p:nvSpPr>
        <p:spPr>
          <a:xfrm>
            <a:off x="51381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22" name="Google Shape;52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000" y="180665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8"/>
          <p:cNvSpPr/>
          <p:nvPr/>
        </p:nvSpPr>
        <p:spPr>
          <a:xfrm>
            <a:off x="68642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donut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24" name="Google Shape;524;p48"/>
          <p:cNvSpPr/>
          <p:nvPr/>
        </p:nvSpPr>
        <p:spPr>
          <a:xfrm>
            <a:off x="5138100" y="2350625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baseball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25" name="Google Shape;52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000" y="2350628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8"/>
          <p:cNvSpPr/>
          <p:nvPr/>
        </p:nvSpPr>
        <p:spPr>
          <a:xfrm>
            <a:off x="6864200" y="2350625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&lt;comma&gt;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27" name="Google Shape;527;p48"/>
          <p:cNvPicPr preferRelativeResize="0"/>
          <p:nvPr/>
        </p:nvPicPr>
        <p:blipFill rotWithShape="1">
          <a:blip r:embed="rId5">
            <a:alphaModFix/>
          </a:blip>
          <a:srcRect b="50123" l="34446" r="33154" t="26349"/>
          <a:stretch/>
        </p:blipFill>
        <p:spPr>
          <a:xfrm>
            <a:off x="1970775" y="2067647"/>
            <a:ext cx="1208849" cy="7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8"/>
          <p:cNvPicPr preferRelativeResize="0"/>
          <p:nvPr/>
        </p:nvPicPr>
        <p:blipFill rotWithShape="1">
          <a:blip r:embed="rId5">
            <a:alphaModFix/>
          </a:blip>
          <a:srcRect b="73649" l="66165" r="0" t="0"/>
          <a:stretch/>
        </p:blipFill>
        <p:spPr>
          <a:xfrm>
            <a:off x="3154225" y="1258046"/>
            <a:ext cx="1262401" cy="797749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8"/>
          <p:cNvSpPr/>
          <p:nvPr/>
        </p:nvSpPr>
        <p:spPr>
          <a:xfrm>
            <a:off x="5645200" y="2894600"/>
            <a:ext cx="1974300" cy="4779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Takeaway: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30" name="Google Shape;530;p48"/>
          <p:cNvSpPr/>
          <p:nvPr/>
        </p:nvSpPr>
        <p:spPr>
          <a:xfrm>
            <a:off x="5775550" y="3487625"/>
            <a:ext cx="1713600" cy="284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 dominance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31" name="Google Shape;531;p48"/>
          <p:cNvSpPr/>
          <p:nvPr/>
        </p:nvSpPr>
        <p:spPr>
          <a:xfrm>
            <a:off x="5500450" y="3887450"/>
            <a:ext cx="2263800" cy="284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Little semantic meaning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532" name="Google Shape;532;p48"/>
          <p:cNvCxnSpPr/>
          <p:nvPr/>
        </p:nvCxnSpPr>
        <p:spPr>
          <a:xfrm flipH="1">
            <a:off x="4364775" y="1239225"/>
            <a:ext cx="189600" cy="142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3" name="Google Shape;533;p48"/>
          <p:cNvSpPr txBox="1"/>
          <p:nvPr/>
        </p:nvSpPr>
        <p:spPr>
          <a:xfrm>
            <a:off x="4175125" y="954900"/>
            <a:ext cx="1209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(normalized)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539" name="Google Shape;5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25" y="1375802"/>
            <a:ext cx="3456250" cy="27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9"/>
          <p:cNvSpPr/>
          <p:nvPr/>
        </p:nvSpPr>
        <p:spPr>
          <a:xfrm>
            <a:off x="721775" y="2477396"/>
            <a:ext cx="3213000" cy="1650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49"/>
          <p:cNvSpPr/>
          <p:nvPr/>
        </p:nvSpPr>
        <p:spPr>
          <a:xfrm>
            <a:off x="5312875" y="1069475"/>
            <a:ext cx="2666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Nouns Connected w/ “and”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2" name="Google Shape;542;p49"/>
          <p:cNvSpPr/>
          <p:nvPr/>
        </p:nvSpPr>
        <p:spPr>
          <a:xfrm>
            <a:off x="51381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cat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43" name="Google Shape;54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000" y="180665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9"/>
          <p:cNvSpPr/>
          <p:nvPr/>
        </p:nvSpPr>
        <p:spPr>
          <a:xfrm>
            <a:off x="68642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550" name="Google Shape;55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375" y="1260276"/>
            <a:ext cx="3731251" cy="30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0"/>
          <p:cNvPicPr preferRelativeResize="0"/>
          <p:nvPr/>
        </p:nvPicPr>
        <p:blipFill rotWithShape="1">
          <a:blip r:embed="rId4">
            <a:alphaModFix/>
          </a:blip>
          <a:srcRect b="50123" l="-6" r="66172" t="26349"/>
          <a:stretch/>
        </p:blipFill>
        <p:spPr>
          <a:xfrm>
            <a:off x="685375" y="2079499"/>
            <a:ext cx="1262401" cy="7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sp>
        <p:nvSpPr>
          <p:cNvPr id="553" name="Google Shape;553;p50"/>
          <p:cNvSpPr/>
          <p:nvPr/>
        </p:nvSpPr>
        <p:spPr>
          <a:xfrm>
            <a:off x="5312875" y="1069475"/>
            <a:ext cx="2666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Nouns Connected w/ “and”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4" name="Google Shape;554;p50"/>
          <p:cNvSpPr/>
          <p:nvPr/>
        </p:nvSpPr>
        <p:spPr>
          <a:xfrm>
            <a:off x="51381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cat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55" name="Google Shape;55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0000" y="180665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0"/>
          <p:cNvSpPr/>
          <p:nvPr/>
        </p:nvSpPr>
        <p:spPr>
          <a:xfrm>
            <a:off x="6864200" y="18066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7" name="Google Shape;557;p50"/>
          <p:cNvSpPr/>
          <p:nvPr/>
        </p:nvSpPr>
        <p:spPr>
          <a:xfrm>
            <a:off x="5645200" y="2420550"/>
            <a:ext cx="1974300" cy="4779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Takeaway: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8" name="Google Shape;558;p50"/>
          <p:cNvSpPr/>
          <p:nvPr/>
        </p:nvSpPr>
        <p:spPr>
          <a:xfrm>
            <a:off x="5383975" y="3013575"/>
            <a:ext cx="2595600" cy="284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Feature </a:t>
            </a:r>
            <a:r>
              <a:rPr lang="en">
                <a:solidFill>
                  <a:schemeClr val="lt1"/>
                </a:solidFill>
              </a:rPr>
              <a:t>Entanglement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564" name="Google Shape;56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25" y="1375802"/>
            <a:ext cx="3456250" cy="27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1"/>
          <p:cNvSpPr/>
          <p:nvPr/>
        </p:nvSpPr>
        <p:spPr>
          <a:xfrm>
            <a:off x="5265475" y="1276125"/>
            <a:ext cx="2666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Verb &amp; Subject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66" name="Google Shape;566;p51"/>
          <p:cNvSpPr/>
          <p:nvPr/>
        </p:nvSpPr>
        <p:spPr>
          <a:xfrm>
            <a:off x="5090700" y="201330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bird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67" name="Google Shape;56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2600" y="201330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1"/>
          <p:cNvSpPr/>
          <p:nvPr/>
        </p:nvSpPr>
        <p:spPr>
          <a:xfrm>
            <a:off x="6816800" y="2013300"/>
            <a:ext cx="1262400" cy="284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stands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69" name="Google Shape;569;p51"/>
          <p:cNvSpPr/>
          <p:nvPr/>
        </p:nvSpPr>
        <p:spPr>
          <a:xfrm>
            <a:off x="670150" y="3512141"/>
            <a:ext cx="3213000" cy="1923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51"/>
          <p:cNvSpPr/>
          <p:nvPr/>
        </p:nvSpPr>
        <p:spPr>
          <a:xfrm>
            <a:off x="5279350" y="2557275"/>
            <a:ext cx="2666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Verb &amp; Object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71" name="Google Shape;571;p51"/>
          <p:cNvSpPr/>
          <p:nvPr/>
        </p:nvSpPr>
        <p:spPr>
          <a:xfrm>
            <a:off x="5104575" y="3294450"/>
            <a:ext cx="1262400" cy="284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wearing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572" name="Google Shape;57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6475" y="329445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1"/>
          <p:cNvSpPr/>
          <p:nvPr/>
        </p:nvSpPr>
        <p:spPr>
          <a:xfrm>
            <a:off x="6830675" y="32944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shirt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74" name="Google Shape;574;p51"/>
          <p:cNvSpPr/>
          <p:nvPr/>
        </p:nvSpPr>
        <p:spPr>
          <a:xfrm>
            <a:off x="670150" y="3057147"/>
            <a:ext cx="3213000" cy="1923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51"/>
          <p:cNvSpPr/>
          <p:nvPr/>
        </p:nvSpPr>
        <p:spPr>
          <a:xfrm>
            <a:off x="5034600" y="1916700"/>
            <a:ext cx="1374600" cy="477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76" name="Google Shape;576;p51"/>
          <p:cNvCxnSpPr/>
          <p:nvPr/>
        </p:nvCxnSpPr>
        <p:spPr>
          <a:xfrm>
            <a:off x="4438863" y="1616913"/>
            <a:ext cx="531900" cy="3237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7" name="Google Shape;577;p51"/>
          <p:cNvSpPr/>
          <p:nvPr/>
        </p:nvSpPr>
        <p:spPr>
          <a:xfrm>
            <a:off x="6760700" y="3197850"/>
            <a:ext cx="1374600" cy="477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78" name="Google Shape;578;p51"/>
          <p:cNvCxnSpPr>
            <a:endCxn id="577" idx="2"/>
          </p:cNvCxnSpPr>
          <p:nvPr/>
        </p:nvCxnSpPr>
        <p:spPr>
          <a:xfrm flipH="1" rot="10800000">
            <a:off x="7015100" y="3675750"/>
            <a:ext cx="432900" cy="528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9" name="Google Shape;579;p51"/>
          <p:cNvSpPr txBox="1"/>
          <p:nvPr/>
        </p:nvSpPr>
        <p:spPr>
          <a:xfrm>
            <a:off x="6442600" y="4204525"/>
            <a:ext cx="973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0" name="Google Shape;580;p51"/>
          <p:cNvSpPr txBox="1"/>
          <p:nvPr/>
        </p:nvSpPr>
        <p:spPr>
          <a:xfrm>
            <a:off x="4148225" y="1297863"/>
            <a:ext cx="973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1" name="Google Shape;581;p51"/>
          <p:cNvSpPr/>
          <p:nvPr/>
        </p:nvSpPr>
        <p:spPr>
          <a:xfrm flipH="1" rot="10800000">
            <a:off x="4959700" y="3197900"/>
            <a:ext cx="1494900" cy="4791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2" name="Google Shape;582;p51"/>
          <p:cNvCxnSpPr/>
          <p:nvPr/>
        </p:nvCxnSpPr>
        <p:spPr>
          <a:xfrm flipH="1" rot="10800000">
            <a:off x="5232663" y="3677000"/>
            <a:ext cx="432900" cy="5289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3" name="Google Shape;583;p51"/>
          <p:cNvSpPr txBox="1"/>
          <p:nvPr/>
        </p:nvSpPr>
        <p:spPr>
          <a:xfrm>
            <a:off x="4660188" y="4205900"/>
            <a:ext cx="97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&amp; Dominant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84" name="Google Shape;584;p51"/>
          <p:cNvCxnSpPr/>
          <p:nvPr/>
        </p:nvCxnSpPr>
        <p:spPr>
          <a:xfrm flipH="1">
            <a:off x="8267900" y="1731750"/>
            <a:ext cx="252900" cy="1539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5" name="Google Shape;585;p51"/>
          <p:cNvSpPr txBox="1"/>
          <p:nvPr/>
        </p:nvSpPr>
        <p:spPr>
          <a:xfrm>
            <a:off x="8226863" y="1268775"/>
            <a:ext cx="97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&amp; Dominant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6" name="Google Shape;586;p51"/>
          <p:cNvSpPr/>
          <p:nvPr/>
        </p:nvSpPr>
        <p:spPr>
          <a:xfrm flipH="1" rot="10800000">
            <a:off x="6700550" y="1916100"/>
            <a:ext cx="1494900" cy="4791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/>
          <p:nvPr>
            <p:ph type="title"/>
          </p:nvPr>
        </p:nvSpPr>
        <p:spPr>
          <a:xfrm>
            <a:off x="311713" y="98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Diffusion Models vs: GANs, VAEs, Flow</a:t>
            </a:r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800" y="598650"/>
            <a:ext cx="5526380" cy="38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1921200" y="4419625"/>
            <a:ext cx="60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Source: https://lilianweng.github.io/posts/2021-07-11-diffusion-models/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592" name="Google Shape;59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375" y="1260276"/>
            <a:ext cx="3731251" cy="30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sp>
        <p:nvSpPr>
          <p:cNvPr id="594" name="Google Shape;594;p52"/>
          <p:cNvSpPr/>
          <p:nvPr/>
        </p:nvSpPr>
        <p:spPr>
          <a:xfrm>
            <a:off x="5626425" y="3177475"/>
            <a:ext cx="1974300" cy="4779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Takeaway: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95" name="Google Shape;595;p52"/>
          <p:cNvSpPr/>
          <p:nvPr/>
        </p:nvSpPr>
        <p:spPr>
          <a:xfrm>
            <a:off x="4882500" y="4057675"/>
            <a:ext cx="3654600" cy="284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Head verb dominates subject/object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96" name="Google Shape;596;p52"/>
          <p:cNvPicPr preferRelativeResize="0"/>
          <p:nvPr/>
        </p:nvPicPr>
        <p:blipFill rotWithShape="1">
          <a:blip r:embed="rId4">
            <a:alphaModFix/>
          </a:blip>
          <a:srcRect b="25074" l="34473" r="33839" t="50265"/>
          <a:stretch/>
        </p:blipFill>
        <p:spPr>
          <a:xfrm>
            <a:off x="1971850" y="2782625"/>
            <a:ext cx="1182276" cy="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52"/>
          <p:cNvPicPr preferRelativeResize="0"/>
          <p:nvPr/>
        </p:nvPicPr>
        <p:blipFill rotWithShape="1">
          <a:blip r:embed="rId3">
            <a:alphaModFix/>
          </a:blip>
          <a:srcRect b="0" l="66167" r="0" t="75338"/>
          <a:stretch/>
        </p:blipFill>
        <p:spPr>
          <a:xfrm>
            <a:off x="3154117" y="3550251"/>
            <a:ext cx="1262401" cy="7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2"/>
          <p:cNvSpPr/>
          <p:nvPr/>
        </p:nvSpPr>
        <p:spPr>
          <a:xfrm>
            <a:off x="3816875" y="4451575"/>
            <a:ext cx="5105400" cy="3129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Verb c</a:t>
            </a:r>
            <a:r>
              <a:rPr lang="en">
                <a:solidFill>
                  <a:schemeClr val="lt1"/>
                </a:solidFill>
              </a:rPr>
              <a:t>ontextualises</a:t>
            </a:r>
            <a:r>
              <a:rPr lang="en">
                <a:solidFill>
                  <a:schemeClr val="lt1"/>
                </a:solidFill>
              </a:rPr>
              <a:t> the subject/object in its surroundings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99" name="Google Shape;599;p52"/>
          <p:cNvSpPr/>
          <p:nvPr/>
        </p:nvSpPr>
        <p:spPr>
          <a:xfrm>
            <a:off x="5281775" y="556675"/>
            <a:ext cx="2666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Verb &amp; Subject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00" name="Google Shape;600;p52"/>
          <p:cNvSpPr/>
          <p:nvPr/>
        </p:nvSpPr>
        <p:spPr>
          <a:xfrm>
            <a:off x="5107000" y="129385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bird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01" name="Google Shape;60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8900" y="129385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2"/>
          <p:cNvSpPr/>
          <p:nvPr/>
        </p:nvSpPr>
        <p:spPr>
          <a:xfrm>
            <a:off x="6833100" y="1293850"/>
            <a:ext cx="1262400" cy="284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stands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03" name="Google Shape;603;p52"/>
          <p:cNvSpPr/>
          <p:nvPr/>
        </p:nvSpPr>
        <p:spPr>
          <a:xfrm>
            <a:off x="5295650" y="1837825"/>
            <a:ext cx="2666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Verb &amp; Object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04" name="Google Shape;604;p52"/>
          <p:cNvSpPr/>
          <p:nvPr/>
        </p:nvSpPr>
        <p:spPr>
          <a:xfrm>
            <a:off x="5120875" y="2575000"/>
            <a:ext cx="1262400" cy="284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wearing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605" name="Google Shape;60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2775" y="257500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52"/>
          <p:cNvSpPr/>
          <p:nvPr/>
        </p:nvSpPr>
        <p:spPr>
          <a:xfrm>
            <a:off x="6846975" y="257500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shirt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07" name="Google Shape;607;p52"/>
          <p:cNvSpPr/>
          <p:nvPr/>
        </p:nvSpPr>
        <p:spPr>
          <a:xfrm>
            <a:off x="5050900" y="1197250"/>
            <a:ext cx="1374600" cy="477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8" name="Google Shape;608;p52"/>
          <p:cNvCxnSpPr/>
          <p:nvPr/>
        </p:nvCxnSpPr>
        <p:spPr>
          <a:xfrm>
            <a:off x="4455163" y="897463"/>
            <a:ext cx="531900" cy="3237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9" name="Google Shape;609;p52"/>
          <p:cNvSpPr/>
          <p:nvPr/>
        </p:nvSpPr>
        <p:spPr>
          <a:xfrm>
            <a:off x="6777000" y="2478400"/>
            <a:ext cx="1374600" cy="477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0" name="Google Shape;610;p52"/>
          <p:cNvCxnSpPr>
            <a:endCxn id="609" idx="2"/>
          </p:cNvCxnSpPr>
          <p:nvPr/>
        </p:nvCxnSpPr>
        <p:spPr>
          <a:xfrm rot="10800000">
            <a:off x="7464300" y="2956300"/>
            <a:ext cx="858600" cy="248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1" name="Google Shape;611;p52"/>
          <p:cNvSpPr txBox="1"/>
          <p:nvPr/>
        </p:nvSpPr>
        <p:spPr>
          <a:xfrm>
            <a:off x="7948475" y="3199400"/>
            <a:ext cx="973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2" name="Google Shape;612;p52"/>
          <p:cNvSpPr txBox="1"/>
          <p:nvPr/>
        </p:nvSpPr>
        <p:spPr>
          <a:xfrm>
            <a:off x="4164525" y="578413"/>
            <a:ext cx="973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3" name="Google Shape;613;p52"/>
          <p:cNvSpPr/>
          <p:nvPr/>
        </p:nvSpPr>
        <p:spPr>
          <a:xfrm flipH="1" rot="10800000">
            <a:off x="4976000" y="2478450"/>
            <a:ext cx="1494900" cy="4791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4" name="Google Shape;614;p52"/>
          <p:cNvCxnSpPr/>
          <p:nvPr/>
        </p:nvCxnSpPr>
        <p:spPr>
          <a:xfrm flipH="1" rot="10800000">
            <a:off x="5223650" y="2957450"/>
            <a:ext cx="458100" cy="3129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5" name="Google Shape;615;p52"/>
          <p:cNvSpPr txBox="1"/>
          <p:nvPr/>
        </p:nvSpPr>
        <p:spPr>
          <a:xfrm>
            <a:off x="4534563" y="3170125"/>
            <a:ext cx="97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&amp; Dominant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16" name="Google Shape;616;p52"/>
          <p:cNvCxnSpPr>
            <a:endCxn id="602" idx="3"/>
          </p:cNvCxnSpPr>
          <p:nvPr/>
        </p:nvCxnSpPr>
        <p:spPr>
          <a:xfrm flipH="1">
            <a:off x="8095500" y="1012300"/>
            <a:ext cx="441600" cy="4239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7" name="Google Shape;617;p52"/>
          <p:cNvSpPr txBox="1"/>
          <p:nvPr/>
        </p:nvSpPr>
        <p:spPr>
          <a:xfrm>
            <a:off x="8243163" y="549325"/>
            <a:ext cx="97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&amp; Dominant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18" name="Google Shape;618;p52"/>
          <p:cNvPicPr preferRelativeResize="0"/>
          <p:nvPr/>
        </p:nvPicPr>
        <p:blipFill rotWithShape="1">
          <a:blip r:embed="rId4">
            <a:alphaModFix/>
          </a:blip>
          <a:srcRect b="19" l="2043" r="66268" t="75319"/>
          <a:stretch/>
        </p:blipFill>
        <p:spPr>
          <a:xfrm>
            <a:off x="761950" y="3541150"/>
            <a:ext cx="1182276" cy="7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52"/>
          <p:cNvSpPr/>
          <p:nvPr/>
        </p:nvSpPr>
        <p:spPr>
          <a:xfrm>
            <a:off x="685375" y="3470425"/>
            <a:ext cx="1286400" cy="8265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52"/>
          <p:cNvSpPr/>
          <p:nvPr/>
        </p:nvSpPr>
        <p:spPr>
          <a:xfrm>
            <a:off x="1971775" y="2700650"/>
            <a:ext cx="1286400" cy="8265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52"/>
          <p:cNvSpPr/>
          <p:nvPr/>
        </p:nvSpPr>
        <p:spPr>
          <a:xfrm>
            <a:off x="5641850" y="3714175"/>
            <a:ext cx="1974300" cy="284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Semi-intuitive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627" name="Google Shape;62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25" y="1375802"/>
            <a:ext cx="3456250" cy="27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53"/>
          <p:cNvSpPr/>
          <p:nvPr/>
        </p:nvSpPr>
        <p:spPr>
          <a:xfrm>
            <a:off x="670150" y="3386776"/>
            <a:ext cx="3213000" cy="1593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53"/>
          <p:cNvSpPr/>
          <p:nvPr/>
        </p:nvSpPr>
        <p:spPr>
          <a:xfrm>
            <a:off x="5268350" y="1133725"/>
            <a:ext cx="2666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Nominal Dependents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0" name="Google Shape;630;p53"/>
          <p:cNvSpPr/>
          <p:nvPr/>
        </p:nvSpPr>
        <p:spPr>
          <a:xfrm>
            <a:off x="4961988" y="187090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Pile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631" name="Google Shape;63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5475" y="187090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53"/>
          <p:cNvSpPr/>
          <p:nvPr/>
        </p:nvSpPr>
        <p:spPr>
          <a:xfrm>
            <a:off x="6951250" y="187090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Oranges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3" name="Google Shape;633;p53"/>
          <p:cNvSpPr/>
          <p:nvPr/>
        </p:nvSpPr>
        <p:spPr>
          <a:xfrm>
            <a:off x="6266599" y="2287050"/>
            <a:ext cx="6147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“of”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4" name="Google Shape;634;p53"/>
          <p:cNvSpPr/>
          <p:nvPr/>
        </p:nvSpPr>
        <p:spPr>
          <a:xfrm flipH="1" rot="10800000">
            <a:off x="4855100" y="1727625"/>
            <a:ext cx="1494900" cy="4791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35" name="Google Shape;635;p53"/>
          <p:cNvCxnSpPr/>
          <p:nvPr/>
        </p:nvCxnSpPr>
        <p:spPr>
          <a:xfrm flipH="1" rot="10800000">
            <a:off x="5102750" y="2206625"/>
            <a:ext cx="458100" cy="3129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6" name="Google Shape;636;p53"/>
          <p:cNvSpPr txBox="1"/>
          <p:nvPr/>
        </p:nvSpPr>
        <p:spPr>
          <a:xfrm>
            <a:off x="4413663" y="2419300"/>
            <a:ext cx="97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&amp; Dominant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7" name="Google Shape;637;p53"/>
          <p:cNvSpPr/>
          <p:nvPr/>
        </p:nvSpPr>
        <p:spPr>
          <a:xfrm>
            <a:off x="6881300" y="1800254"/>
            <a:ext cx="1374600" cy="477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53"/>
          <p:cNvSpPr txBox="1"/>
          <p:nvPr/>
        </p:nvSpPr>
        <p:spPr>
          <a:xfrm>
            <a:off x="8052775" y="2521254"/>
            <a:ext cx="973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39" name="Google Shape;639;p53"/>
          <p:cNvCxnSpPr/>
          <p:nvPr/>
        </p:nvCxnSpPr>
        <p:spPr>
          <a:xfrm rot="10800000">
            <a:off x="7760425" y="2305350"/>
            <a:ext cx="858600" cy="248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645" name="Google Shape;64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375" y="1260276"/>
            <a:ext cx="3731251" cy="30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sp>
        <p:nvSpPr>
          <p:cNvPr id="647" name="Google Shape;647;p54"/>
          <p:cNvSpPr/>
          <p:nvPr/>
        </p:nvSpPr>
        <p:spPr>
          <a:xfrm>
            <a:off x="5626425" y="3177475"/>
            <a:ext cx="1974300" cy="4779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Takeaway: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8" name="Google Shape;648;p54"/>
          <p:cNvSpPr/>
          <p:nvPr/>
        </p:nvSpPr>
        <p:spPr>
          <a:xfrm>
            <a:off x="5546625" y="3746613"/>
            <a:ext cx="2133900" cy="284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Dominance is intuitive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49" name="Google Shape;649;p54"/>
          <p:cNvPicPr preferRelativeResize="0"/>
          <p:nvPr/>
        </p:nvPicPr>
        <p:blipFill rotWithShape="1">
          <a:blip r:embed="rId4">
            <a:alphaModFix/>
          </a:blip>
          <a:srcRect b="21" l="34146" r="32018" t="73634"/>
          <a:stretch/>
        </p:blipFill>
        <p:spPr>
          <a:xfrm>
            <a:off x="1959500" y="3490150"/>
            <a:ext cx="1262401" cy="7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54"/>
          <p:cNvSpPr/>
          <p:nvPr/>
        </p:nvSpPr>
        <p:spPr>
          <a:xfrm>
            <a:off x="5268350" y="1133725"/>
            <a:ext cx="2666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Nominal Dependents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51" name="Google Shape;651;p54"/>
          <p:cNvSpPr/>
          <p:nvPr/>
        </p:nvSpPr>
        <p:spPr>
          <a:xfrm>
            <a:off x="4961988" y="187090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Pile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652" name="Google Shape;65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5475" y="187090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54"/>
          <p:cNvSpPr/>
          <p:nvPr/>
        </p:nvSpPr>
        <p:spPr>
          <a:xfrm>
            <a:off x="6951250" y="187090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Oranges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54" name="Google Shape;654;p54"/>
          <p:cNvSpPr/>
          <p:nvPr/>
        </p:nvSpPr>
        <p:spPr>
          <a:xfrm>
            <a:off x="6266599" y="2287050"/>
            <a:ext cx="6147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“of”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55" name="Google Shape;655;p54"/>
          <p:cNvSpPr/>
          <p:nvPr/>
        </p:nvSpPr>
        <p:spPr>
          <a:xfrm flipH="1" rot="10800000">
            <a:off x="4855100" y="1727625"/>
            <a:ext cx="1494900" cy="4791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56" name="Google Shape;656;p54"/>
          <p:cNvCxnSpPr/>
          <p:nvPr/>
        </p:nvCxnSpPr>
        <p:spPr>
          <a:xfrm flipH="1" rot="10800000">
            <a:off x="5102750" y="2206625"/>
            <a:ext cx="458100" cy="3129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7" name="Google Shape;657;p54"/>
          <p:cNvSpPr txBox="1"/>
          <p:nvPr/>
        </p:nvSpPr>
        <p:spPr>
          <a:xfrm>
            <a:off x="4413663" y="2419300"/>
            <a:ext cx="97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&amp; Dominant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8" name="Google Shape;658;p54"/>
          <p:cNvSpPr/>
          <p:nvPr/>
        </p:nvSpPr>
        <p:spPr>
          <a:xfrm>
            <a:off x="6881300" y="1800254"/>
            <a:ext cx="1374600" cy="477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54"/>
          <p:cNvSpPr txBox="1"/>
          <p:nvPr/>
        </p:nvSpPr>
        <p:spPr>
          <a:xfrm>
            <a:off x="8052775" y="2521254"/>
            <a:ext cx="973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60" name="Google Shape;660;p54"/>
          <p:cNvCxnSpPr/>
          <p:nvPr/>
        </p:nvCxnSpPr>
        <p:spPr>
          <a:xfrm rot="10800000">
            <a:off x="7760425" y="2305350"/>
            <a:ext cx="858600" cy="248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61" name="Google Shape;661;p54"/>
          <p:cNvSpPr/>
          <p:nvPr/>
        </p:nvSpPr>
        <p:spPr>
          <a:xfrm>
            <a:off x="1959500" y="3472200"/>
            <a:ext cx="1262400" cy="7977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667" name="Google Shape;66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25" y="1375802"/>
            <a:ext cx="3456250" cy="27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55"/>
          <p:cNvSpPr/>
          <p:nvPr/>
        </p:nvSpPr>
        <p:spPr>
          <a:xfrm>
            <a:off x="5265475" y="1276125"/>
            <a:ext cx="2666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Adjective</a:t>
            </a:r>
            <a:r>
              <a:rPr lang="en">
                <a:solidFill>
                  <a:schemeClr val="lt1"/>
                </a:solidFill>
              </a:rPr>
              <a:t> Modifiers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69" name="Google Shape;669;p55"/>
          <p:cNvSpPr/>
          <p:nvPr/>
        </p:nvSpPr>
        <p:spPr>
          <a:xfrm>
            <a:off x="5090700" y="2013300"/>
            <a:ext cx="1262400" cy="284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Wooden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670" name="Google Shape;67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2600" y="201330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5"/>
          <p:cNvSpPr/>
          <p:nvPr/>
        </p:nvSpPr>
        <p:spPr>
          <a:xfrm>
            <a:off x="6816800" y="201330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Bench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72" name="Google Shape;672;p55"/>
          <p:cNvSpPr/>
          <p:nvPr/>
        </p:nvSpPr>
        <p:spPr>
          <a:xfrm>
            <a:off x="670150" y="3226547"/>
            <a:ext cx="3213000" cy="1647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55"/>
          <p:cNvSpPr/>
          <p:nvPr/>
        </p:nvSpPr>
        <p:spPr>
          <a:xfrm flipH="1" rot="10800000">
            <a:off x="6739575" y="1925450"/>
            <a:ext cx="1494900" cy="4791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4" name="Google Shape;674;p55"/>
          <p:cNvCxnSpPr>
            <a:stCxn id="675" idx="0"/>
          </p:cNvCxnSpPr>
          <p:nvPr/>
        </p:nvCxnSpPr>
        <p:spPr>
          <a:xfrm rot="10800000">
            <a:off x="7445338" y="2404450"/>
            <a:ext cx="603600" cy="3129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5" name="Google Shape;675;p55"/>
          <p:cNvSpPr txBox="1"/>
          <p:nvPr/>
        </p:nvSpPr>
        <p:spPr>
          <a:xfrm>
            <a:off x="7562038" y="2717350"/>
            <a:ext cx="97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&amp; Not Dominant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6" name="Google Shape;676;p55"/>
          <p:cNvSpPr/>
          <p:nvPr/>
        </p:nvSpPr>
        <p:spPr>
          <a:xfrm>
            <a:off x="5015125" y="1925454"/>
            <a:ext cx="1374600" cy="477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55"/>
          <p:cNvSpPr txBox="1"/>
          <p:nvPr/>
        </p:nvSpPr>
        <p:spPr>
          <a:xfrm>
            <a:off x="4669925" y="2737054"/>
            <a:ext cx="97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 &amp; Dominant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78" name="Google Shape;678;p55"/>
          <p:cNvCxnSpPr/>
          <p:nvPr/>
        </p:nvCxnSpPr>
        <p:spPr>
          <a:xfrm flipH="1" rot="10800000">
            <a:off x="5553350" y="2430600"/>
            <a:ext cx="341100" cy="334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pic>
        <p:nvPicPr>
          <p:cNvPr id="684" name="Google Shape;68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375" y="1260276"/>
            <a:ext cx="3731251" cy="30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sp>
        <p:nvSpPr>
          <p:cNvPr id="686" name="Google Shape;686;p56"/>
          <p:cNvSpPr/>
          <p:nvPr/>
        </p:nvSpPr>
        <p:spPr>
          <a:xfrm>
            <a:off x="5626425" y="3177475"/>
            <a:ext cx="1974300" cy="4779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Takeaway: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87" name="Google Shape;687;p56"/>
          <p:cNvSpPr/>
          <p:nvPr/>
        </p:nvSpPr>
        <p:spPr>
          <a:xfrm>
            <a:off x="4863450" y="3781213"/>
            <a:ext cx="3654600" cy="284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Dominance is counter intuitive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88" name="Google Shape;688;p56"/>
          <p:cNvPicPr preferRelativeResize="0"/>
          <p:nvPr/>
        </p:nvPicPr>
        <p:blipFill rotWithShape="1">
          <a:blip r:embed="rId4">
            <a:alphaModFix/>
          </a:blip>
          <a:srcRect b="25074" l="2047" r="64116" t="50265"/>
          <a:stretch/>
        </p:blipFill>
        <p:spPr>
          <a:xfrm>
            <a:off x="761950" y="2782625"/>
            <a:ext cx="1262401" cy="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56"/>
          <p:cNvPicPr preferRelativeResize="0"/>
          <p:nvPr/>
        </p:nvPicPr>
        <p:blipFill rotWithShape="1">
          <a:blip r:embed="rId3">
            <a:alphaModFix/>
          </a:blip>
          <a:srcRect b="0" l="66167" r="0" t="75338"/>
          <a:stretch/>
        </p:blipFill>
        <p:spPr>
          <a:xfrm>
            <a:off x="3154117" y="3550251"/>
            <a:ext cx="1262401" cy="7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56"/>
          <p:cNvSpPr/>
          <p:nvPr/>
        </p:nvSpPr>
        <p:spPr>
          <a:xfrm>
            <a:off x="5265475" y="1276125"/>
            <a:ext cx="2666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Adjective Modifiers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91" name="Google Shape;691;p56"/>
          <p:cNvSpPr/>
          <p:nvPr/>
        </p:nvSpPr>
        <p:spPr>
          <a:xfrm>
            <a:off x="5090700" y="2013300"/>
            <a:ext cx="1262400" cy="2847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Wooden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692" name="Google Shape;69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2600" y="2013303"/>
            <a:ext cx="284700" cy="2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56"/>
          <p:cNvSpPr/>
          <p:nvPr/>
        </p:nvSpPr>
        <p:spPr>
          <a:xfrm>
            <a:off x="6816800" y="2013300"/>
            <a:ext cx="1262400" cy="28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Bench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94" name="Google Shape;694;p56"/>
          <p:cNvSpPr/>
          <p:nvPr/>
        </p:nvSpPr>
        <p:spPr>
          <a:xfrm flipH="1" rot="10800000">
            <a:off x="6739575" y="1925450"/>
            <a:ext cx="1494900" cy="4791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5" name="Google Shape;695;p56"/>
          <p:cNvCxnSpPr>
            <a:stCxn id="696" idx="0"/>
          </p:cNvCxnSpPr>
          <p:nvPr/>
        </p:nvCxnSpPr>
        <p:spPr>
          <a:xfrm rot="10800000">
            <a:off x="7445338" y="2404450"/>
            <a:ext cx="603600" cy="3129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6" name="Google Shape;696;p56"/>
          <p:cNvSpPr txBox="1"/>
          <p:nvPr/>
        </p:nvSpPr>
        <p:spPr>
          <a:xfrm>
            <a:off x="7562038" y="2717350"/>
            <a:ext cx="97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Head &amp; Not Dominant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7" name="Google Shape;697;p56"/>
          <p:cNvSpPr/>
          <p:nvPr/>
        </p:nvSpPr>
        <p:spPr>
          <a:xfrm>
            <a:off x="5015125" y="1925454"/>
            <a:ext cx="1374600" cy="477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56"/>
          <p:cNvSpPr txBox="1"/>
          <p:nvPr/>
        </p:nvSpPr>
        <p:spPr>
          <a:xfrm>
            <a:off x="4669925" y="2737054"/>
            <a:ext cx="97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Dependent &amp; Dominant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99" name="Google Shape;699;p56"/>
          <p:cNvCxnSpPr/>
          <p:nvPr/>
        </p:nvCxnSpPr>
        <p:spPr>
          <a:xfrm flipH="1" rot="10800000">
            <a:off x="5553350" y="2430600"/>
            <a:ext cx="341100" cy="334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0" name="Google Shape;700;p56"/>
          <p:cNvSpPr/>
          <p:nvPr/>
        </p:nvSpPr>
        <p:spPr>
          <a:xfrm>
            <a:off x="670150" y="2764800"/>
            <a:ext cx="1354200" cy="7467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Visuosyntatic Analysis</a:t>
            </a:r>
            <a:endParaRPr/>
          </a:p>
        </p:txBody>
      </p:sp>
      <p:sp>
        <p:nvSpPr>
          <p:cNvPr id="706" name="Google Shape;706;p57"/>
          <p:cNvSpPr/>
          <p:nvPr/>
        </p:nvSpPr>
        <p:spPr>
          <a:xfrm>
            <a:off x="2428588" y="1528425"/>
            <a:ext cx="45174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How does </a:t>
            </a:r>
            <a:r>
              <a:rPr b="1" lang="en">
                <a:solidFill>
                  <a:schemeClr val="dk1"/>
                </a:solidFill>
              </a:rPr>
              <a:t>syntax </a:t>
            </a:r>
            <a:r>
              <a:rPr lang="en">
                <a:solidFill>
                  <a:schemeClr val="lt1"/>
                </a:solidFill>
              </a:rPr>
              <a:t>relate to the generated </a:t>
            </a:r>
            <a:r>
              <a:rPr b="1" lang="en">
                <a:solidFill>
                  <a:schemeClr val="dk1"/>
                </a:solidFill>
              </a:rPr>
              <a:t>pixels</a:t>
            </a:r>
            <a:r>
              <a:rPr lang="en">
                <a:solidFill>
                  <a:schemeClr val="lt1"/>
                </a:solidFill>
              </a:rPr>
              <a:t>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07" name="Google Shape;70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013" y="1466121"/>
            <a:ext cx="540200" cy="5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7"/>
          <p:cNvSpPr/>
          <p:nvPr/>
        </p:nvSpPr>
        <p:spPr>
          <a:xfrm>
            <a:off x="3507675" y="2320225"/>
            <a:ext cx="1974300" cy="4779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Takeaway: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09" name="Google Shape;709;p57"/>
          <p:cNvSpPr/>
          <p:nvPr/>
        </p:nvSpPr>
        <p:spPr>
          <a:xfrm>
            <a:off x="2744700" y="3957091"/>
            <a:ext cx="3654600" cy="6432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Dominance is </a:t>
            </a:r>
            <a:r>
              <a:rPr b="1" lang="en"/>
              <a:t>intuitive </a:t>
            </a:r>
            <a:r>
              <a:rPr lang="en">
                <a:solidFill>
                  <a:schemeClr val="lt1"/>
                </a:solidFill>
              </a:rPr>
              <a:t>in some cases but </a:t>
            </a:r>
            <a:r>
              <a:rPr b="1" lang="en"/>
              <a:t>counter intuitive </a:t>
            </a:r>
            <a:r>
              <a:rPr lang="en">
                <a:solidFill>
                  <a:schemeClr val="lt1"/>
                </a:solidFill>
              </a:rPr>
              <a:t>in others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10" name="Google Shape;710;p57"/>
          <p:cNvSpPr/>
          <p:nvPr/>
        </p:nvSpPr>
        <p:spPr>
          <a:xfrm>
            <a:off x="2599200" y="2990165"/>
            <a:ext cx="3945600" cy="7749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Attribution </a:t>
            </a:r>
            <a:r>
              <a:rPr lang="en">
                <a:solidFill>
                  <a:schemeClr val="lt1"/>
                </a:solidFill>
              </a:rPr>
              <a:t>map of the </a:t>
            </a:r>
            <a:r>
              <a:rPr b="1" lang="en">
                <a:solidFill>
                  <a:schemeClr val="dk1"/>
                </a:solidFill>
              </a:rPr>
              <a:t>dependent subsumes </a:t>
            </a:r>
            <a:r>
              <a:rPr lang="en">
                <a:solidFill>
                  <a:schemeClr val="lt1"/>
                </a:solidFill>
              </a:rPr>
              <a:t>that of the </a:t>
            </a:r>
            <a:r>
              <a:rPr b="1" lang="en">
                <a:solidFill>
                  <a:schemeClr val="dk1"/>
                </a:solidFill>
              </a:rPr>
              <a:t>head</a:t>
            </a:r>
            <a:r>
              <a:rPr lang="en">
                <a:solidFill>
                  <a:schemeClr val="lt1"/>
                </a:solidFill>
              </a:rPr>
              <a:t>, and </a:t>
            </a:r>
            <a:r>
              <a:rPr b="1" lang="en">
                <a:solidFill>
                  <a:schemeClr val="dk1"/>
                </a:solidFill>
              </a:rPr>
              <a:t>opposite </a:t>
            </a:r>
            <a:r>
              <a:rPr lang="en">
                <a:solidFill>
                  <a:schemeClr val="lt1"/>
                </a:solidFill>
              </a:rPr>
              <a:t>for others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Visuosemantic Analysis</a:t>
            </a:r>
            <a:endParaRPr b="1"/>
          </a:p>
        </p:txBody>
      </p:sp>
      <p:sp>
        <p:nvSpPr>
          <p:cNvPr id="716" name="Google Shape;716;p58"/>
          <p:cNvSpPr/>
          <p:nvPr/>
        </p:nvSpPr>
        <p:spPr>
          <a:xfrm>
            <a:off x="1663438" y="2093850"/>
            <a:ext cx="6047700" cy="477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 </a:t>
            </a:r>
            <a:r>
              <a:rPr lang="en">
                <a:solidFill>
                  <a:schemeClr val="lt1"/>
                </a:solidFill>
              </a:rPr>
              <a:t>semantically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similar </a:t>
            </a:r>
            <a:r>
              <a:rPr b="1" lang="en">
                <a:solidFill>
                  <a:schemeClr val="dk1"/>
                </a:solidFill>
              </a:rPr>
              <a:t>words</a:t>
            </a:r>
            <a:r>
              <a:rPr lang="en">
                <a:solidFill>
                  <a:schemeClr val="lt1"/>
                </a:solidFill>
              </a:rPr>
              <a:t> have </a:t>
            </a:r>
            <a:r>
              <a:rPr b="1" lang="en">
                <a:solidFill>
                  <a:schemeClr val="dk1"/>
                </a:solidFill>
              </a:rPr>
              <a:t>worse </a:t>
            </a:r>
            <a:r>
              <a:rPr lang="en">
                <a:solidFill>
                  <a:schemeClr val="lt1"/>
                </a:solidFill>
              </a:rPr>
              <a:t>generation quality?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17" name="Google Shape;7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863" y="2031546"/>
            <a:ext cx="540200" cy="5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Visuosemantic Analysis: </a:t>
            </a:r>
            <a:r>
              <a:rPr b="1" lang="en"/>
              <a:t>Cohyponym Entanglement</a:t>
            </a:r>
            <a:endParaRPr b="1"/>
          </a:p>
        </p:txBody>
      </p:sp>
      <p:sp>
        <p:nvSpPr>
          <p:cNvPr id="723" name="Google Shape;723;p59"/>
          <p:cNvSpPr/>
          <p:nvPr/>
        </p:nvSpPr>
        <p:spPr>
          <a:xfrm>
            <a:off x="3000350" y="1896575"/>
            <a:ext cx="3165300" cy="648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“a(n) &lt;noun&gt; and a(n) &lt;noun&gt;”</a:t>
            </a:r>
            <a:endParaRPr/>
          </a:p>
        </p:txBody>
      </p:sp>
      <p:sp>
        <p:nvSpPr>
          <p:cNvPr id="724" name="Google Shape;724;p59"/>
          <p:cNvSpPr/>
          <p:nvPr/>
        </p:nvSpPr>
        <p:spPr>
          <a:xfrm>
            <a:off x="734850" y="2708400"/>
            <a:ext cx="3165300" cy="40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Cohyponym Example:</a:t>
            </a:r>
            <a:endParaRPr b="1"/>
          </a:p>
        </p:txBody>
      </p:sp>
      <p:sp>
        <p:nvSpPr>
          <p:cNvPr id="725" name="Google Shape;725;p59"/>
          <p:cNvSpPr/>
          <p:nvPr/>
        </p:nvSpPr>
        <p:spPr>
          <a:xfrm>
            <a:off x="3000350" y="3273925"/>
            <a:ext cx="3165300" cy="40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 giraffe and a zebra”</a:t>
            </a:r>
            <a:endParaRPr/>
          </a:p>
        </p:txBody>
      </p:sp>
      <p:sp>
        <p:nvSpPr>
          <p:cNvPr id="726" name="Google Shape;726;p59"/>
          <p:cNvSpPr/>
          <p:nvPr/>
        </p:nvSpPr>
        <p:spPr>
          <a:xfrm>
            <a:off x="3000350" y="4404975"/>
            <a:ext cx="3165300" cy="402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 zebra and a fridge”</a:t>
            </a:r>
            <a:endParaRPr/>
          </a:p>
        </p:txBody>
      </p:sp>
      <p:sp>
        <p:nvSpPr>
          <p:cNvPr id="727" name="Google Shape;727;p59"/>
          <p:cNvSpPr/>
          <p:nvPr/>
        </p:nvSpPr>
        <p:spPr>
          <a:xfrm>
            <a:off x="734850" y="3839450"/>
            <a:ext cx="3165300" cy="402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Non-</a:t>
            </a:r>
            <a:r>
              <a:rPr b="1" lang="en"/>
              <a:t>Cohyponym Example:</a:t>
            </a:r>
            <a:endParaRPr b="1"/>
          </a:p>
        </p:txBody>
      </p:sp>
      <p:sp>
        <p:nvSpPr>
          <p:cNvPr id="728" name="Google Shape;728;p59"/>
          <p:cNvSpPr/>
          <p:nvPr/>
        </p:nvSpPr>
        <p:spPr>
          <a:xfrm>
            <a:off x="734850" y="1331050"/>
            <a:ext cx="3165300" cy="402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Prompt Structure:</a:t>
            </a:r>
            <a:endParaRPr b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Visuosemantic Analysis: </a:t>
            </a:r>
            <a:r>
              <a:rPr b="1" lang="en"/>
              <a:t>Cohyponym Entanglement</a:t>
            </a:r>
            <a:endParaRPr b="1"/>
          </a:p>
        </p:txBody>
      </p:sp>
      <p:pic>
        <p:nvPicPr>
          <p:cNvPr id="734" name="Google Shape;73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84" y="1655325"/>
            <a:ext cx="4123925" cy="2860025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60"/>
          <p:cNvSpPr/>
          <p:nvPr/>
        </p:nvSpPr>
        <p:spPr>
          <a:xfrm>
            <a:off x="5187450" y="1661525"/>
            <a:ext cx="3165300" cy="40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 giraffe and a zebra”</a:t>
            </a:r>
            <a:endParaRPr/>
          </a:p>
        </p:txBody>
      </p:sp>
      <p:sp>
        <p:nvSpPr>
          <p:cNvPr id="736" name="Google Shape;736;p60"/>
          <p:cNvSpPr/>
          <p:nvPr/>
        </p:nvSpPr>
        <p:spPr>
          <a:xfrm>
            <a:off x="4856275" y="1138625"/>
            <a:ext cx="1246500" cy="40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Cohyponym</a:t>
            </a:r>
            <a:endParaRPr/>
          </a:p>
        </p:txBody>
      </p:sp>
      <p:pic>
        <p:nvPicPr>
          <p:cNvPr id="737" name="Google Shape;737;p60"/>
          <p:cNvPicPr preferRelativeResize="0"/>
          <p:nvPr/>
        </p:nvPicPr>
        <p:blipFill rotWithShape="1">
          <a:blip r:embed="rId4">
            <a:alphaModFix/>
          </a:blip>
          <a:srcRect b="0" l="0" r="0" t="65708"/>
          <a:stretch/>
        </p:blipFill>
        <p:spPr>
          <a:xfrm>
            <a:off x="625675" y="3512150"/>
            <a:ext cx="4123925" cy="98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60"/>
          <p:cNvSpPr/>
          <p:nvPr/>
        </p:nvSpPr>
        <p:spPr>
          <a:xfrm>
            <a:off x="625675" y="1753675"/>
            <a:ext cx="4123800" cy="1758600"/>
          </a:xfrm>
          <a:prstGeom prst="rect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60"/>
          <p:cNvSpPr/>
          <p:nvPr/>
        </p:nvSpPr>
        <p:spPr>
          <a:xfrm>
            <a:off x="5187450" y="3621325"/>
            <a:ext cx="3165300" cy="5283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Generates </a:t>
            </a:r>
            <a:r>
              <a:rPr b="1" lang="en"/>
              <a:t>one </a:t>
            </a:r>
            <a:r>
              <a:rPr lang="en"/>
              <a:t>of the nouns but </a:t>
            </a:r>
            <a:r>
              <a:rPr b="1" lang="en"/>
              <a:t>not both</a:t>
            </a:r>
            <a:endParaRPr b="1"/>
          </a:p>
        </p:txBody>
      </p:sp>
      <p:sp>
        <p:nvSpPr>
          <p:cNvPr id="740" name="Google Shape;740;p60"/>
          <p:cNvSpPr/>
          <p:nvPr/>
        </p:nvSpPr>
        <p:spPr>
          <a:xfrm>
            <a:off x="4856275" y="2241175"/>
            <a:ext cx="1158600" cy="4020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Takeaway</a:t>
            </a:r>
            <a:endParaRPr b="1"/>
          </a:p>
        </p:txBody>
      </p:sp>
      <p:sp>
        <p:nvSpPr>
          <p:cNvPr id="741" name="Google Shape;741;p60"/>
          <p:cNvSpPr/>
          <p:nvPr/>
        </p:nvSpPr>
        <p:spPr>
          <a:xfrm>
            <a:off x="5187450" y="2868100"/>
            <a:ext cx="3165300" cy="5283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Stable-Diffusion image generation </a:t>
            </a:r>
            <a:r>
              <a:rPr b="1" lang="en"/>
              <a:t>worsens</a:t>
            </a:r>
            <a:endParaRPr b="1"/>
          </a:p>
        </p:txBody>
      </p:sp>
      <p:sp>
        <p:nvSpPr>
          <p:cNvPr id="742" name="Google Shape;742;p60"/>
          <p:cNvSpPr/>
          <p:nvPr/>
        </p:nvSpPr>
        <p:spPr>
          <a:xfrm>
            <a:off x="5187450" y="4374550"/>
            <a:ext cx="3165300" cy="5283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Attribution </a:t>
            </a:r>
            <a:r>
              <a:rPr b="1" lang="en"/>
              <a:t>maps </a:t>
            </a:r>
            <a:r>
              <a:rPr lang="en"/>
              <a:t>for the two nouns </a:t>
            </a:r>
            <a:r>
              <a:rPr b="1" lang="en"/>
              <a:t>overlap … Feature Entanglement</a:t>
            </a:r>
            <a:endParaRPr b="1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Visuosemantic Analysis: </a:t>
            </a:r>
            <a:r>
              <a:rPr b="1" lang="en"/>
              <a:t>Cohyponym Entanglement</a:t>
            </a:r>
            <a:endParaRPr b="1"/>
          </a:p>
        </p:txBody>
      </p:sp>
      <p:pic>
        <p:nvPicPr>
          <p:cNvPr id="748" name="Google Shape;74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84" y="1655325"/>
            <a:ext cx="4123925" cy="2860025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61"/>
          <p:cNvSpPr/>
          <p:nvPr/>
        </p:nvSpPr>
        <p:spPr>
          <a:xfrm>
            <a:off x="5187450" y="1661525"/>
            <a:ext cx="3165300" cy="402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 zebra and a fridge”</a:t>
            </a:r>
            <a:endParaRPr/>
          </a:p>
        </p:txBody>
      </p:sp>
      <p:sp>
        <p:nvSpPr>
          <p:cNvPr id="750" name="Google Shape;750;p61"/>
          <p:cNvSpPr/>
          <p:nvPr/>
        </p:nvSpPr>
        <p:spPr>
          <a:xfrm>
            <a:off x="4856275" y="1138625"/>
            <a:ext cx="1631100" cy="402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</a:t>
            </a:r>
            <a:r>
              <a:rPr lang="en"/>
              <a:t>Cohyponym</a:t>
            </a:r>
            <a:endParaRPr/>
          </a:p>
        </p:txBody>
      </p:sp>
      <p:pic>
        <p:nvPicPr>
          <p:cNvPr id="751" name="Google Shape;751;p61"/>
          <p:cNvPicPr preferRelativeResize="0"/>
          <p:nvPr/>
        </p:nvPicPr>
        <p:blipFill rotWithShape="1">
          <a:blip r:embed="rId4">
            <a:alphaModFix/>
          </a:blip>
          <a:srcRect b="0" l="0" r="0" t="65708"/>
          <a:stretch/>
        </p:blipFill>
        <p:spPr>
          <a:xfrm>
            <a:off x="625675" y="3512150"/>
            <a:ext cx="4123925" cy="98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61"/>
          <p:cNvSpPr/>
          <p:nvPr/>
        </p:nvSpPr>
        <p:spPr>
          <a:xfrm>
            <a:off x="625800" y="3474975"/>
            <a:ext cx="4123800" cy="1055100"/>
          </a:xfrm>
          <a:prstGeom prst="rect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61"/>
          <p:cNvSpPr/>
          <p:nvPr/>
        </p:nvSpPr>
        <p:spPr>
          <a:xfrm>
            <a:off x="5187450" y="2820825"/>
            <a:ext cx="3165300" cy="5283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Generates </a:t>
            </a:r>
            <a:r>
              <a:rPr b="1" lang="en"/>
              <a:t>both </a:t>
            </a:r>
            <a:r>
              <a:rPr lang="en"/>
              <a:t>of the nouns</a:t>
            </a:r>
            <a:endParaRPr b="1"/>
          </a:p>
        </p:txBody>
      </p:sp>
      <p:sp>
        <p:nvSpPr>
          <p:cNvPr id="754" name="Google Shape;754;p61"/>
          <p:cNvSpPr/>
          <p:nvPr/>
        </p:nvSpPr>
        <p:spPr>
          <a:xfrm>
            <a:off x="4856275" y="2241175"/>
            <a:ext cx="1158600" cy="4020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Takeaway</a:t>
            </a:r>
            <a:endParaRPr b="1"/>
          </a:p>
        </p:txBody>
      </p:sp>
      <p:sp>
        <p:nvSpPr>
          <p:cNvPr id="755" name="Google Shape;755;p61"/>
          <p:cNvSpPr/>
          <p:nvPr/>
        </p:nvSpPr>
        <p:spPr>
          <a:xfrm>
            <a:off x="5187450" y="3526775"/>
            <a:ext cx="3165300" cy="5283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Attribution </a:t>
            </a:r>
            <a:r>
              <a:rPr b="1" lang="en"/>
              <a:t>maps </a:t>
            </a:r>
            <a:r>
              <a:rPr lang="en"/>
              <a:t>for the two nouns are </a:t>
            </a:r>
            <a:r>
              <a:rPr b="1" lang="en"/>
              <a:t>distinct</a:t>
            </a: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311713" y="98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Diffusion Models vs: GANs, VAEs, Flow</a:t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800" y="598650"/>
            <a:ext cx="5526380" cy="38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1921200" y="4419625"/>
            <a:ext cx="60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Source: https://lilianweng.github.io/posts/2021-07-11-diffusion-models/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1838425" y="3474050"/>
            <a:ext cx="5413800" cy="8718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95950" y="1475200"/>
            <a:ext cx="1770000" cy="990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“single-pass” encoder-decoder models</a:t>
            </a:r>
            <a:endParaRPr b="1"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Visuosemantic Analysis: </a:t>
            </a:r>
            <a:r>
              <a:rPr b="1" lang="en"/>
              <a:t>Adjectival Entanglement</a:t>
            </a:r>
            <a:endParaRPr b="1"/>
          </a:p>
        </p:txBody>
      </p:sp>
      <p:sp>
        <p:nvSpPr>
          <p:cNvPr id="761" name="Google Shape;761;p62"/>
          <p:cNvSpPr/>
          <p:nvPr/>
        </p:nvSpPr>
        <p:spPr>
          <a:xfrm>
            <a:off x="2989375" y="2039425"/>
            <a:ext cx="3165300" cy="6483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“&lt;adj&gt; &lt;noun&gt; &lt;verb phrase&gt;”</a:t>
            </a:r>
            <a:endParaRPr/>
          </a:p>
        </p:txBody>
      </p:sp>
      <p:sp>
        <p:nvSpPr>
          <p:cNvPr id="762" name="Google Shape;762;p62"/>
          <p:cNvSpPr/>
          <p:nvPr/>
        </p:nvSpPr>
        <p:spPr>
          <a:xfrm>
            <a:off x="723875" y="2851250"/>
            <a:ext cx="3165300" cy="40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Example:</a:t>
            </a:r>
            <a:endParaRPr b="1"/>
          </a:p>
        </p:txBody>
      </p:sp>
      <p:sp>
        <p:nvSpPr>
          <p:cNvPr id="763" name="Google Shape;763;p62"/>
          <p:cNvSpPr/>
          <p:nvPr/>
        </p:nvSpPr>
        <p:spPr>
          <a:xfrm>
            <a:off x="2989375" y="3416775"/>
            <a:ext cx="3838800" cy="40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 [rusty] shovel sitting in a clean shed”</a:t>
            </a:r>
            <a:endParaRPr/>
          </a:p>
        </p:txBody>
      </p:sp>
      <p:sp>
        <p:nvSpPr>
          <p:cNvPr id="764" name="Google Shape;764;p62"/>
          <p:cNvSpPr/>
          <p:nvPr/>
        </p:nvSpPr>
        <p:spPr>
          <a:xfrm>
            <a:off x="723875" y="1473900"/>
            <a:ext cx="3165300" cy="402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Prompt Structure:</a:t>
            </a:r>
            <a:endParaRPr b="1"/>
          </a:p>
        </p:txBody>
      </p:sp>
      <p:sp>
        <p:nvSpPr>
          <p:cNvPr id="765" name="Google Shape;765;p62"/>
          <p:cNvSpPr/>
          <p:nvPr/>
        </p:nvSpPr>
        <p:spPr>
          <a:xfrm>
            <a:off x="2989375" y="3982300"/>
            <a:ext cx="3838800" cy="40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 [bumpy] ball rolling down a hill”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Visuosemantic Analysis: </a:t>
            </a:r>
            <a:r>
              <a:rPr b="1" lang="en"/>
              <a:t>Adjectival Entanglement</a:t>
            </a:r>
            <a:endParaRPr b="1"/>
          </a:p>
        </p:txBody>
      </p:sp>
      <p:sp>
        <p:nvSpPr>
          <p:cNvPr id="771" name="Google Shape;771;p63"/>
          <p:cNvSpPr/>
          <p:nvPr/>
        </p:nvSpPr>
        <p:spPr>
          <a:xfrm>
            <a:off x="1513725" y="1723300"/>
            <a:ext cx="3165300" cy="402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Expected Behavior</a:t>
            </a:r>
            <a:endParaRPr b="1"/>
          </a:p>
        </p:txBody>
      </p:sp>
      <p:sp>
        <p:nvSpPr>
          <p:cNvPr id="772" name="Google Shape;772;p63"/>
          <p:cNvSpPr/>
          <p:nvPr/>
        </p:nvSpPr>
        <p:spPr>
          <a:xfrm>
            <a:off x="2168250" y="2376725"/>
            <a:ext cx="5583000" cy="783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</a:t>
            </a:r>
            <a:r>
              <a:rPr b="1" lang="en"/>
              <a:t>no entanglement</a:t>
            </a:r>
            <a:r>
              <a:rPr lang="en"/>
              <a:t>, background should </a:t>
            </a:r>
            <a:r>
              <a:rPr b="1" lang="en"/>
              <a:t>not</a:t>
            </a:r>
            <a:r>
              <a:rPr lang="en"/>
              <a:t> </a:t>
            </a:r>
            <a:r>
              <a:rPr b="1" lang="en"/>
              <a:t>gain attributes</a:t>
            </a:r>
            <a:r>
              <a:rPr lang="en"/>
              <a:t> pertaining to that adjective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Visuosemantic Analysis: </a:t>
            </a:r>
            <a:r>
              <a:rPr b="1" lang="en"/>
              <a:t>Adjectival </a:t>
            </a:r>
            <a:r>
              <a:rPr b="1" lang="en"/>
              <a:t>Entanglement</a:t>
            </a:r>
            <a:endParaRPr b="1"/>
          </a:p>
        </p:txBody>
      </p:sp>
      <p:pic>
        <p:nvPicPr>
          <p:cNvPr id="778" name="Google Shape;77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21300"/>
            <a:ext cx="4727900" cy="2460375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64"/>
          <p:cNvSpPr/>
          <p:nvPr/>
        </p:nvSpPr>
        <p:spPr>
          <a:xfrm>
            <a:off x="5377475" y="2117425"/>
            <a:ext cx="3327000" cy="8892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Attribution maps for adjectives attend </a:t>
            </a:r>
            <a:r>
              <a:rPr b="1" lang="en"/>
              <a:t>too broadly</a:t>
            </a:r>
            <a:r>
              <a:rPr lang="en"/>
              <a:t> across images </a:t>
            </a:r>
            <a:r>
              <a:rPr b="1" lang="en"/>
              <a:t>beyond nouns</a:t>
            </a:r>
            <a:r>
              <a:rPr lang="en"/>
              <a:t> they modify … </a:t>
            </a:r>
            <a:r>
              <a:rPr b="1" lang="en"/>
              <a:t>Feature </a:t>
            </a:r>
            <a:r>
              <a:rPr b="1" lang="en"/>
              <a:t>Entanglement</a:t>
            </a:r>
            <a:endParaRPr b="1"/>
          </a:p>
        </p:txBody>
      </p:sp>
      <p:sp>
        <p:nvSpPr>
          <p:cNvPr id="780" name="Google Shape;780;p64"/>
          <p:cNvSpPr/>
          <p:nvPr/>
        </p:nvSpPr>
        <p:spPr>
          <a:xfrm>
            <a:off x="5207950" y="1537775"/>
            <a:ext cx="1158600" cy="4020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Takeaway</a:t>
            </a:r>
            <a:endParaRPr b="1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786" name="Google Shape;786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DAAM provides pixel-level attribution maps for Stable Diffusion, a state-of-the-art text-to-image generator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maps appear to be informative, as evaluated through segmentation tasks and user study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DAAM can be a useful tool for further understanding and analyzing Stable Diffusion – e.g. through visuosyntactic analysis and visuosemantic analysis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 Discussion</a:t>
            </a:r>
            <a:endParaRPr/>
          </a:p>
        </p:txBody>
      </p:sp>
      <p:sp>
        <p:nvSpPr>
          <p:cNvPr id="792" name="Google Shape;792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Does DAAM give a clear understanding about how </a:t>
            </a:r>
            <a:r>
              <a:rPr lang="en"/>
              <a:t>a large-scale latent diffusion model synthesizes text to image and which parts of an image is influenced the most?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Does DAAM explain all the dynamics of how images are </a:t>
            </a:r>
            <a:r>
              <a:rPr lang="en"/>
              <a:t>synthesized</a:t>
            </a:r>
            <a:r>
              <a:rPr lang="en"/>
              <a:t>? If not, how should DAAM be modified to better explain image generation?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Other explanatory tools besides </a:t>
            </a:r>
            <a:r>
              <a:rPr b="1" lang="en"/>
              <a:t>attention</a:t>
            </a:r>
            <a:r>
              <a:rPr lang="en"/>
              <a:t> and </a:t>
            </a:r>
            <a:r>
              <a:rPr b="1" lang="en"/>
              <a:t>segmentation proposals</a:t>
            </a:r>
            <a:r>
              <a:rPr lang="en"/>
              <a:t>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DAAM pointed out failure cases of stable-diffusion. Are there further interpretability methods needed to understand why </a:t>
            </a:r>
            <a:r>
              <a:rPr b="1" lang="en"/>
              <a:t>feature entanglement</a:t>
            </a:r>
            <a:r>
              <a:rPr lang="en"/>
              <a:t> is </a:t>
            </a:r>
            <a:r>
              <a:rPr lang="en"/>
              <a:t>occurring</a:t>
            </a:r>
            <a:r>
              <a:rPr lang="en"/>
              <a:t> and how it could be improved?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311713" y="98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Diffusion Models vs: GANs, VAEs, Flow</a:t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800" y="598650"/>
            <a:ext cx="5526380" cy="38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1921200" y="4419625"/>
            <a:ext cx="60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Source: https://lilianweng.github.io/posts/2021-07-11-diffusion-models/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38800" y="3381200"/>
            <a:ext cx="1770000" cy="990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roxima Nova"/>
                <a:ea typeface="Proxima Nova"/>
                <a:cs typeface="Proxima Nova"/>
                <a:sym typeface="Proxima Nova"/>
              </a:rPr>
              <a:t>Multi-step time-series</a:t>
            </a:r>
            <a:endParaRPr b="1"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1808800" y="671175"/>
            <a:ext cx="5413800" cy="27759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95950" y="1475200"/>
            <a:ext cx="1770000" cy="990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“single-pass” encoder-decoder models</a:t>
            </a:r>
            <a:endParaRPr b="1"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Image Generation: </a:t>
            </a:r>
            <a:r>
              <a:rPr lang="en"/>
              <a:t>Predict and subtract noise</a:t>
            </a: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850" y="1060675"/>
            <a:ext cx="7022547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3684350" y="4693575"/>
            <a:ext cx="350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Source: </a:t>
            </a:r>
            <a:r>
              <a:rPr lang="en" sz="8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Lesson 10: Deep Learning Foundations to Stable Diffusion, 2022</a:t>
            </a: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853550" y="1343650"/>
            <a:ext cx="1161300" cy="39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Conditioning:</a:t>
            </a:r>
            <a:endParaRPr b="1"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UNet Architecture</a:t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400" y="1017725"/>
            <a:ext cx="5547174" cy="382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3102000" y="606000"/>
            <a:ext cx="514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[1505.04597] U-Net: Convolutional Networks for Biomedical Image Segmentation</a:t>
            </a: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7" name="Google Shape;137;p20"/>
          <p:cNvSpPr/>
          <p:nvPr/>
        </p:nvSpPr>
        <p:spPr>
          <a:xfrm>
            <a:off x="6211400" y="1662675"/>
            <a:ext cx="7662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5654125" y="3633200"/>
            <a:ext cx="1388700" cy="110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467000" y="1325375"/>
            <a:ext cx="1388700" cy="86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Forward Process: Noise Schedule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00" y="1577725"/>
            <a:ext cx="8839204" cy="114806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270000" y="1191900"/>
            <a:ext cx="345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Add noise for time steps </a:t>
            </a:r>
            <a:r>
              <a:rPr b="1" i="1"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 </a:t>
            </a:r>
            <a:r>
              <a:rPr b="1"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 {0, …, 30}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3570000" y="1242000"/>
            <a:ext cx="3198000" cy="30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1"/>
          <p:cNvSpPr txBox="1"/>
          <p:nvPr/>
        </p:nvSpPr>
        <p:spPr>
          <a:xfrm>
            <a:off x="5976000" y="2643750"/>
            <a:ext cx="3198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Image Source: </a:t>
            </a:r>
            <a:r>
              <a:rPr lang="en" sz="7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Diffusion models from scratch in PyTorch</a:t>
            </a:r>
            <a:r>
              <a:rPr lang="en" sz="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3350400" y="864300"/>
            <a:ext cx="411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Fixed additive noise model: </a:t>
            </a: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𝞊</a:t>
            </a:r>
            <a:endParaRPr sz="20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