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Eric Hansen"/>
  <p:cmAuthor clrIdx="1" id="1" initials="" lastIdx="2" name="Robin Na"/>
  <p:cmAuthor clrIdx="2" id="2" initials="" lastIdx="1" name="Prayaag Venka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4-24T13:16:32.629">
    <p:pos x="196" y="725"/>
    <p:text>What does this mean?</p:text>
  </p:cm>
  <p:cm authorId="1" idx="1" dt="2023-04-24T13:16:32.629">
    <p:pos x="196" y="725"/>
    <p:text>it means that the knowledge gained through this paper is by no means complete (as authors admit) and that there's a lot more going on with AlphaZero yet to be discovered. I understood it as "these 3 findings are not exhaustive and there's a lot that can be worked on"</p:text>
  </p:cm>
  <p:cm authorId="0" idx="2" dt="2023-04-24T13:33:00.856">
    <p:pos x="196" y="825"/>
    <p:text>What does this mean?</p:text>
  </p:cm>
  <p:cm authorId="1" idx="2" dt="2023-04-24T13:33:00.856">
    <p:pos x="196" y="825"/>
    <p:text>The analysis is based on correlation and thus they do not show which process or the aspect of algorithm caused such decision. It is at the stage of comparing what machine has learned with what humans have been learning.</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04-24T14:17:17.698">
    <p:pos x="6000" y="0"/>
    <p:text>Do you guys want to add anything here?</p:text>
  </p:cm>
  <p:cm authorId="2" idx="1" dt="2023-04-24T14:17:17.698">
    <p:pos x="6000" y="0"/>
    <p:text>Looks good to me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orage.googleapis.com/uncertainty-over-space/alphachess/index.html"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2da6a334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2da6a334cb_0_0:notes"/>
          <p:cNvSpPr/>
          <p:nvPr>
            <p:ph idx="2" type="sldImg"/>
          </p:nvPr>
        </p:nvSpPr>
        <p:spPr>
          <a:xfrm>
            <a:off x="1714500" y="685800"/>
            <a:ext cx="3429000" cy="3428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2dae10578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2dae10578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2dbd702a4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2dbd702a4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2dae10578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2dae10578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2f506822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2f506822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30b8d3993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30b8d3993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dae10578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2dae10578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2dae10578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2dae10578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2dae10578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2dae10578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Figure 7a shows that after 25k training iterations, 1. d4 and 1. e4 are discovered to be good opening moves, and are rapidly adopted within a short period of around 30k training steps. Similarly, AlphaZero’s preferred continuation after 1. e4 e5 is determined in the same short temporal window. Figure 7b illustrates how both 2. d4 and 2. Nf3 are quickly learned as reasonable White moves, but 2. d4 is then dropped almost as quickly in favour of 2. Nf3 as a standard reply. Looking beyond individual moves, we group AlphaZero’s responses to 1. e4 into two sets, 1. . . c5, c6, e5 or e6 and then all 16 other moves. Figure 7c shows how 1. . . c5, c6, e5 or e6 together account for 20% of the prior mass when the network is initialized, as they should, as they are four out of twenty possible Black responses. However, after 25k training steps their contribution rapidly grows to account for 80% of the prior mass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38ec93b88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38ec93b88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2e63d4ac8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2e63d4ac8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100"/>
              <a:buFont typeface="Arial"/>
              <a:buNone/>
            </a:pPr>
            <a:r>
              <a:rPr lang="en" sz="1200">
                <a:solidFill>
                  <a:srgbClr val="595959"/>
                </a:solidFill>
              </a:rPr>
              <a:t>During the course of AlphaZero’s million training steps, there is an inflection point where the network understands “enough” about piece value that playing basic opening sequences (like playing 1. e4 and not 1. f3) lead to tangible advantages. </a:t>
            </a:r>
            <a:endParaRPr sz="1200">
              <a:solidFill>
                <a:srgbClr val="595959"/>
              </a:solidFill>
            </a:endParaRPr>
          </a:p>
          <a:p>
            <a:pPr indent="0" lvl="0" marL="0" rtl="0" algn="l">
              <a:lnSpc>
                <a:spcPct val="95000"/>
              </a:lnSpc>
              <a:spcBef>
                <a:spcPts val="1200"/>
              </a:spcBef>
              <a:spcAft>
                <a:spcPts val="0"/>
              </a:spcAft>
              <a:buClr>
                <a:schemeClr val="dk1"/>
              </a:buClr>
              <a:buSzPts val="1100"/>
              <a:buFont typeface="Arial"/>
              <a:buNone/>
            </a:pPr>
            <a:r>
              <a:rPr lang="en" sz="1200">
                <a:solidFill>
                  <a:srgbClr val="595959"/>
                </a:solidFill>
              </a:rPr>
              <a:t>From the evidence we have in Section 4.6, notably Figure 4, Stockfish’s evaluation sub-function of material is strongly indicative of the AlphaZero network’s value assessment. Figure 4 suggests that the concept of material and its importance in the evaluation of a position is largely learned between training steps 10k and 30k, and then refined. </a:t>
            </a:r>
            <a:endParaRPr sz="1200">
              <a:solidFill>
                <a:srgbClr val="595959"/>
              </a:solidFill>
            </a:endParaRPr>
          </a:p>
          <a:p>
            <a:pPr indent="0" lvl="0" marL="0" rtl="0" algn="l">
              <a:lnSpc>
                <a:spcPct val="95000"/>
              </a:lnSpc>
              <a:spcBef>
                <a:spcPts val="1200"/>
              </a:spcBef>
              <a:spcAft>
                <a:spcPts val="0"/>
              </a:spcAft>
              <a:buClr>
                <a:schemeClr val="dk1"/>
              </a:buClr>
              <a:buSzPts val="1100"/>
              <a:buFont typeface="Arial"/>
              <a:buNone/>
            </a:pPr>
            <a:r>
              <a:rPr lang="en" sz="1200">
                <a:solidFill>
                  <a:srgbClr val="595959"/>
                </a:solidFill>
              </a:rPr>
              <a:t>Furthermore, the concept of piece mobility is progressively incorporated in AlphaZero’s value head in the same period. It is plausible that a basic understanding of the material value of pieces should precede a rudimentary understanding that greater piece mobility is advantageous. 6.1 Discovery of standard openings</a:t>
            </a:r>
            <a:endParaRPr sz="1200">
              <a:solidFill>
                <a:srgbClr val="595959"/>
              </a:solidFill>
            </a:endParaRPr>
          </a:p>
          <a:p>
            <a:pPr indent="0" lvl="0" marL="0" rtl="0" algn="l">
              <a:lnSpc>
                <a:spcPct val="95000"/>
              </a:lnSpc>
              <a:spcBef>
                <a:spcPts val="1200"/>
              </a:spcBef>
              <a:spcAft>
                <a:spcPts val="0"/>
              </a:spcAft>
              <a:buClr>
                <a:schemeClr val="dk1"/>
              </a:buClr>
              <a:buSzPts val="1100"/>
              <a:buFont typeface="Arial"/>
              <a:buNone/>
            </a:pPr>
            <a:r>
              <a:rPr lang="en" sz="1200">
                <a:solidFill>
                  <a:srgbClr val="595959"/>
                </a:solidFill>
              </a:rPr>
              <a:t>In this section we examine the discovery of standard openings. Evidence suggests recognizable opening theory develops between 25k and 60k training steps, after the period between 10k and 30k steps when knowledge of basic material value is acquired. </a:t>
            </a:r>
            <a:endParaRPr sz="1200">
              <a:solidFill>
                <a:srgbClr val="595959"/>
              </a:solidFill>
            </a:endParaRPr>
          </a:p>
          <a:p>
            <a:pPr indent="0" lvl="0" marL="0" rtl="0" algn="l">
              <a:lnSpc>
                <a:spcPct val="95000"/>
              </a:lnSpc>
              <a:spcBef>
                <a:spcPts val="1200"/>
              </a:spcBef>
              <a:spcAft>
                <a:spcPts val="1200"/>
              </a:spcAft>
              <a:buClr>
                <a:schemeClr val="dk1"/>
              </a:buClr>
              <a:buSzPts val="1100"/>
              <a:buFont typeface="Arial"/>
              <a:buNone/>
            </a:pPr>
            <a:r>
              <a:rPr lang="en" sz="1200">
                <a:solidFill>
                  <a:srgbClr val="595959"/>
                </a:solidFill>
              </a:rPr>
              <a:t>Simple values for material are one of the first things a beginner chess player learns, and allow for basic assessment of a position. We began our investigation of the value function by using only piece count difference as the ‘concept vector’. In this case, similar to [69], the vector c(z 0 ) = [dp(z 0 ),dN(z 0 ),dB(z 0 ), dR(z 0 ),dQ(z 0 )] contains the difference d in numbers of pawns, knights, bishops, rooks and queens between the current player and the opponent. For piece value regression we use only positions where at least one piece count differs between White and Black. The evolution of piece weights are shown in Figure 4b, showing that piece values converge towards commonly-accepted values after 128,000 training steps</a:t>
            </a:r>
            <a:br>
              <a:rPr lang="en" sz="1200">
                <a:solidFill>
                  <a:srgbClr val="595959"/>
                </a:solidFill>
              </a:rPr>
            </a:br>
            <a:br>
              <a:rPr lang="en" sz="1200">
                <a:solidFill>
                  <a:srgbClr val="595959"/>
                </a:solidFill>
              </a:rPr>
            </a:br>
            <a:r>
              <a:rPr lang="en" sz="1200">
                <a:solidFill>
                  <a:srgbClr val="595959"/>
                </a:solidFill>
              </a:rPr>
              <a:t>We approximate piece values from the weights of a linear model that predicts the game outcome from the difference in numbers of each piece only. As background, the real AlphaZero evaluation v in (p, v) = fθ(s) is the output of a deep neural network with weights θ</a:t>
            </a:r>
            <a:endParaRPr sz="1200">
              <a:solidFill>
                <a:srgbClr val="595959"/>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2da6a334c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2da6a334c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2e63d4ac8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2e63d4ac8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solidFill>
                  <a:srgbClr val="595959"/>
                </a:solidFill>
              </a:rPr>
              <a:t>At 16k, AlphaZero fails to accurately assess material in complex positions, leading to undesirable exchange sequences and ultimately losing games on material. AlphaZero at 32k has a more solid grasp and capitalizes correspondingly</a:t>
            </a:r>
            <a:endParaRPr sz="1400">
              <a:solidFill>
                <a:srgbClr val="595959"/>
              </a:solidFill>
            </a:endParaRPr>
          </a:p>
          <a:p>
            <a:pPr indent="0" lvl="0" marL="0" rtl="0" algn="l">
              <a:lnSpc>
                <a:spcPct val="115000"/>
              </a:lnSpc>
              <a:spcBef>
                <a:spcPts val="1200"/>
              </a:spcBef>
              <a:spcAft>
                <a:spcPts val="0"/>
              </a:spcAft>
              <a:buNone/>
            </a:pPr>
            <a:r>
              <a:rPr lang="en" sz="1400">
                <a:solidFill>
                  <a:srgbClr val="595959"/>
                </a:solidFill>
              </a:rPr>
              <a:t>The 32k version underestimates the attacks and long-term material sacrifices of the 64k version and may overestimate the potential of its own attacks, resulting in losing positions. 64k appears to be also stronger in all aspects</a:t>
            </a:r>
            <a:endParaRPr sz="1400">
              <a:solidFill>
                <a:srgbClr val="595959"/>
              </a:solidFill>
            </a:endParaRPr>
          </a:p>
          <a:p>
            <a:pPr indent="0" lvl="0" marL="0" rtl="0" algn="l">
              <a:lnSpc>
                <a:spcPct val="115000"/>
              </a:lnSpc>
              <a:spcBef>
                <a:spcPts val="1200"/>
              </a:spcBef>
              <a:spcAft>
                <a:spcPts val="0"/>
              </a:spcAft>
              <a:buNone/>
            </a:pPr>
            <a:r>
              <a:t/>
            </a:r>
            <a:endParaRPr sz="1400">
              <a:solidFill>
                <a:srgbClr val="595959"/>
              </a:solidFill>
            </a:endParaRPr>
          </a:p>
          <a:p>
            <a:pPr indent="-317500" lvl="1" marL="914400" rtl="0" algn="l">
              <a:lnSpc>
                <a:spcPct val="115000"/>
              </a:lnSpc>
              <a:spcBef>
                <a:spcPts val="1200"/>
              </a:spcBef>
              <a:spcAft>
                <a:spcPts val="0"/>
              </a:spcAft>
              <a:buClr>
                <a:srgbClr val="595959"/>
              </a:buClr>
              <a:buSzPts val="1400"/>
              <a:buAutoNum type="alphaLcParenR"/>
            </a:pPr>
            <a:r>
              <a:rPr lang="en" sz="1400">
                <a:solidFill>
                  <a:srgbClr val="595959"/>
                </a:solidFill>
              </a:rPr>
              <a:t>128k has a much deeper understanding of which attacks will succeed and which would fail, allowing it to sometimes accept material sacrifices made by 64k for purposes of attack, yet then proceed to defend well</a:t>
            </a:r>
            <a:endParaRPr sz="1400">
              <a:solidFill>
                <a:srgbClr val="595959"/>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38ec93b88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38ec93b88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2e63d4ac8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2e63d4ac8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2e63d4ac8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2e63d4ac8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means the compression would be into a matrix Ω ∈ R HW×K. In the reduced representation, the rows of Ω correspond to squares, and its entries are K weights that sum together non-negative global factors fk ∈ R C for k = 1,...,K so that the original row in zˆ l is closely approximated. If the factor matrix F ∈ R K×C contains the global factors as columns, the activations are approximated with zˆ l ≈ ΩF. For brevity we omit the dependence of the factor and weight matrices on the layer index 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2e63d4ac81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2e63d4ac8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36 factors per block, the full NMF dataset consists of 720 block/factor pairs. We report selected factors below, and the full dataset is available online</a:t>
            </a:r>
            <a:endParaRPr/>
          </a:p>
          <a:p>
            <a:pPr indent="0" lvl="0" marL="0" rtl="0" algn="l">
              <a:spcBef>
                <a:spcPts val="0"/>
              </a:spcBef>
              <a:spcAft>
                <a:spcPts val="0"/>
              </a:spcAft>
              <a:buNone/>
            </a:pPr>
            <a:r>
              <a:rPr lang="en" u="sng">
                <a:solidFill>
                  <a:schemeClr val="hlink"/>
                </a:solidFill>
                <a:hlinkClick r:id="rId2"/>
              </a:rPr>
              <a:t>https://storage.googleapis.com/uncertainty-over-space/alphachess/index.html</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factors shown in Figure 8a and Figure 8b show the development of potential move computations for the player’s and opponent’s diagonal moves respectively. In the first layer moves of only three squares or fewer are shown (and only those towards the upper right of the board), demonstrating that move calculations take multiple blocks to complete. The convolutional structure of the AlphaZero network means that all computations from one layer to the next involve only spatially adjacent neurons. Because of this, move computations must occur over the course of multiple layers. This partially explains the gradual increase in predictive power over the initial layers for threat-related concepts shown in Figure 2b. Figure 8c shows a more complex factor in layer 3: a count of the number of the opponent’s pieces that can move to a given square (darker weights indicates more pieces can move to that square). This factor is likely to be useful in computing potential exchanges, and indicates that AlphaZero is also considering potential opponent moves even early in the network. Figure 8d appears to show potential moves for the current player - darker squares indicate better moves (for instance the opponent’s hanging queen on d2).</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2e63d4ac81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2e63d4ac81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also a number of global positions that appear in the covariance visualizations in Figure 10. It is because of correlations in the data: the features they detect are globally correlated to other piece positions on the board in the sample of grandmaster chess positions. As an example, activation i = (5,4,6) detects the pattern (pd3, Be3, Nf3) with both rows (d4, e4, f4) and (d5, e5, f5) in front of it being empty. This piece pattern predominantly appears in certain opening positions and almost never elsewhere in middle- and endgames, and hence rooks on a1 and a8 are also visible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2e63d4ac81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2e63d4ac81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2e63d4ac81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2e63d4ac81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2e63d4ac81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2e63d4ac81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38ec93b88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38ec93b88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2e75a65fd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2e75a65fd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2e75a65fd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2e75a65fd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2e75a65fd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2e75a65fd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Hyperparameter Configuration Dependence </a:t>
            </a:r>
            <a:endParaRPr sz="1800">
              <a:solidFill>
                <a:schemeClr val="dk1"/>
              </a:solidFill>
            </a:endParaRPr>
          </a:p>
          <a:p>
            <a:pPr indent="-330200" lvl="1" marL="914400" rtl="0" algn="l">
              <a:lnSpc>
                <a:spcPct val="115000"/>
              </a:lnSpc>
              <a:spcBef>
                <a:spcPts val="0"/>
              </a:spcBef>
              <a:spcAft>
                <a:spcPts val="0"/>
              </a:spcAft>
              <a:buClr>
                <a:schemeClr val="dk1"/>
              </a:buClr>
              <a:buSzPts val="1600"/>
              <a:buChar char="○"/>
            </a:pPr>
            <a:r>
              <a:rPr lang="en" sz="1600">
                <a:solidFill>
                  <a:schemeClr val="dk1"/>
                </a:solidFill>
              </a:rPr>
              <a:t>Experiments likely, but not necessarily robust to other training configurations</a:t>
            </a:r>
            <a:endParaRPr sz="1800">
              <a:solidFill>
                <a:srgbClr val="595959"/>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2e63d4ac8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2e63d4ac8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2e75a65fd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2e75a65fd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2e75a65fd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2e75a65fd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2e75a65f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2e75a65f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2e75a65fd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2e75a65fd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30b8d399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30b8d399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2dbd702a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2dbd702a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why sparse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2dae10578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2dae10578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Piece value Simple values for material are one of the first things a beginner chess player learns, and allow for basic assessment of a position. We began our investigation of the value function by using only piece count difference as the ‘concept vector’. In this case, similar to [69], the vector c(z 0 ) = [dp(z 0 ),dN(z 0 ),dB(z 0 ),dR(z 0 ),dQ(z 0 )] contains the difference d in numbers of pawns, knights, bishops, rooks and queens between the current player and the opponent. For piece value regression we use only positions where at least one piece count differs between White and Black. The evolution of piece weights are shown in Figure 4b, showing that piece values converge towards commonly-accepted values after 128,000 training steps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spTree>
      <p:nvGrpSpPr>
        <p:cNvPr id="50" name="Shape 50"/>
        <p:cNvGrpSpPr/>
        <p:nvPr/>
      </p:nvGrpSpPr>
      <p:grpSpPr>
        <a:xfrm>
          <a:off x="0" y="0"/>
          <a:ext cx="0" cy="0"/>
          <a:chOff x="0" y="0"/>
          <a:chExt cx="0" cy="0"/>
        </a:xfrm>
      </p:grpSpPr>
      <p:sp>
        <p:nvSpPr>
          <p:cNvPr id="51" name="Google Shape;51;p13"/>
          <p:cNvSpPr/>
          <p:nvPr>
            <p:ph idx="2" type="pic"/>
          </p:nvPr>
        </p:nvSpPr>
        <p:spPr>
          <a:xfrm>
            <a:off x="0" y="514350"/>
            <a:ext cx="9144000" cy="276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2" name="Google Shape;52;p13"/>
          <p:cNvSpPr txBox="1"/>
          <p:nvPr>
            <p:ph type="ctrTitle"/>
          </p:nvPr>
        </p:nvSpPr>
        <p:spPr>
          <a:xfrm>
            <a:off x="1" y="2365079"/>
            <a:ext cx="9144000" cy="1578300"/>
          </a:xfrm>
          <a:prstGeom prst="rect">
            <a:avLst/>
          </a:prstGeom>
          <a:solidFill>
            <a:schemeClr val="dk1">
              <a:alpha val="40000"/>
            </a:schemeClr>
          </a:solidFill>
          <a:ln>
            <a:noFill/>
          </a:ln>
        </p:spPr>
        <p:txBody>
          <a:bodyPr anchorCtr="1" anchor="ctr" bIns="240025" lIns="0" spcFirstLastPara="1" rIns="0" wrap="square" tIns="0">
            <a:normAutofit/>
          </a:bodyPr>
          <a:lstStyle>
            <a:lvl1pPr lvl="0" rtl="0" algn="ctr">
              <a:lnSpc>
                <a:spcPct val="90000"/>
              </a:lnSpc>
              <a:spcBef>
                <a:spcPts val="0"/>
              </a:spcBef>
              <a:spcAft>
                <a:spcPts val="0"/>
              </a:spcAft>
              <a:buClr>
                <a:schemeClr val="lt1"/>
              </a:buClr>
              <a:buSzPts val="3000"/>
              <a:buFont typeface="Arial"/>
              <a:buNone/>
              <a:defRPr b="0" sz="30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3"/>
          <p:cNvSpPr txBox="1"/>
          <p:nvPr>
            <p:ph idx="1" type="subTitle"/>
          </p:nvPr>
        </p:nvSpPr>
        <p:spPr>
          <a:xfrm>
            <a:off x="485776" y="3200400"/>
            <a:ext cx="8234400" cy="276900"/>
          </a:xfrm>
          <a:prstGeom prst="rect">
            <a:avLst/>
          </a:prstGeom>
          <a:noFill/>
          <a:ln>
            <a:noFill/>
          </a:ln>
        </p:spPr>
        <p:txBody>
          <a:bodyPr anchorCtr="0" anchor="t" bIns="0" lIns="0" spcFirstLastPara="1" rIns="0" wrap="square" tIns="0">
            <a:normAutofit/>
          </a:bodyPr>
          <a:lstStyle>
            <a:lvl1pPr lvl="0" rtl="0" algn="ctr">
              <a:lnSpc>
                <a:spcPct val="100000"/>
              </a:lnSpc>
              <a:spcBef>
                <a:spcPts val="0"/>
              </a:spcBef>
              <a:spcAft>
                <a:spcPts val="0"/>
              </a:spcAft>
              <a:buClr>
                <a:schemeClr val="lt1"/>
              </a:buClr>
              <a:buSzPts val="1800"/>
              <a:buNone/>
              <a:defRPr b="0" sz="1800">
                <a:solidFill>
                  <a:schemeClr val="lt1"/>
                </a:solidFill>
              </a:defRPr>
            </a:lvl1pPr>
            <a:lvl2pPr lvl="1" rtl="0" algn="ctr">
              <a:lnSpc>
                <a:spcPct val="100000"/>
              </a:lnSpc>
              <a:spcBef>
                <a:spcPts val="500"/>
              </a:spcBef>
              <a:spcAft>
                <a:spcPts val="0"/>
              </a:spcAft>
              <a:buClr>
                <a:schemeClr val="dk1"/>
              </a:buClr>
              <a:buSzPts val="1500"/>
              <a:buNone/>
              <a:defRPr sz="1500"/>
            </a:lvl2pPr>
            <a:lvl3pPr lvl="2" rtl="0" algn="ctr">
              <a:lnSpc>
                <a:spcPct val="100000"/>
              </a:lnSpc>
              <a:spcBef>
                <a:spcPts val="500"/>
              </a:spcBef>
              <a:spcAft>
                <a:spcPts val="0"/>
              </a:spcAft>
              <a:buClr>
                <a:schemeClr val="dk1"/>
              </a:buClr>
              <a:buSzPts val="1400"/>
              <a:buNone/>
              <a:defRPr sz="1400"/>
            </a:lvl3pPr>
            <a:lvl4pPr lvl="3" rtl="0" algn="ctr">
              <a:lnSpc>
                <a:spcPct val="100000"/>
              </a:lnSpc>
              <a:spcBef>
                <a:spcPts val="500"/>
              </a:spcBef>
              <a:spcAft>
                <a:spcPts val="0"/>
              </a:spcAft>
              <a:buClr>
                <a:schemeClr val="dk1"/>
              </a:buClr>
              <a:buSzPts val="1200"/>
              <a:buNone/>
              <a:defRPr sz="1200"/>
            </a:lvl4pPr>
            <a:lvl5pPr lvl="4" rtl="0" algn="ctr">
              <a:lnSpc>
                <a:spcPct val="100000"/>
              </a:lnSpc>
              <a:spcBef>
                <a:spcPts val="500"/>
              </a:spcBef>
              <a:spcAft>
                <a:spcPts val="0"/>
              </a:spcAft>
              <a:buClr>
                <a:schemeClr val="dk1"/>
              </a:buClr>
              <a:buSzPts val="1200"/>
              <a:buNone/>
              <a:defRPr sz="1200"/>
            </a:lvl5pPr>
            <a:lvl6pPr lvl="5" rtl="0" algn="ctr">
              <a:lnSpc>
                <a:spcPct val="90000"/>
              </a:lnSpc>
              <a:spcBef>
                <a:spcPts val="500"/>
              </a:spcBef>
              <a:spcAft>
                <a:spcPts val="0"/>
              </a:spcAft>
              <a:buClr>
                <a:schemeClr val="dk1"/>
              </a:buClr>
              <a:buSzPts val="1200"/>
              <a:buNone/>
              <a:defRPr sz="1200"/>
            </a:lvl6pPr>
            <a:lvl7pPr lvl="6" rtl="0" algn="ctr">
              <a:lnSpc>
                <a:spcPct val="90000"/>
              </a:lnSpc>
              <a:spcBef>
                <a:spcPts val="1200"/>
              </a:spcBef>
              <a:spcAft>
                <a:spcPts val="0"/>
              </a:spcAft>
              <a:buClr>
                <a:schemeClr val="dk1"/>
              </a:buClr>
              <a:buSzPts val="1200"/>
              <a:buNone/>
              <a:defRPr sz="1200"/>
            </a:lvl7pPr>
            <a:lvl8pPr lvl="7" rtl="0" algn="ctr">
              <a:lnSpc>
                <a:spcPct val="90000"/>
              </a:lnSpc>
              <a:spcBef>
                <a:spcPts val="1200"/>
              </a:spcBef>
              <a:spcAft>
                <a:spcPts val="0"/>
              </a:spcAft>
              <a:buClr>
                <a:schemeClr val="dk1"/>
              </a:buClr>
              <a:buSzPts val="1200"/>
              <a:buNone/>
              <a:defRPr sz="1200"/>
            </a:lvl8pPr>
            <a:lvl9pPr lvl="8" rtl="0" algn="ctr">
              <a:lnSpc>
                <a:spcPct val="90000"/>
              </a:lnSpc>
              <a:spcBef>
                <a:spcPts val="1200"/>
              </a:spcBef>
              <a:spcAft>
                <a:spcPts val="1200"/>
              </a:spcAft>
              <a:buClr>
                <a:schemeClr val="dk1"/>
              </a:buClr>
              <a:buSzPts val="1200"/>
              <a:buNone/>
              <a:defRPr sz="1200"/>
            </a:lvl9pPr>
          </a:lstStyle>
          <a:p/>
        </p:txBody>
      </p:sp>
      <p:pic>
        <p:nvPicPr>
          <p:cNvPr id="54" name="Google Shape;54;p13"/>
          <p:cNvPicPr preferRelativeResize="0"/>
          <p:nvPr/>
        </p:nvPicPr>
        <p:blipFill rotWithShape="1">
          <a:blip r:embed="rId2">
            <a:alphaModFix/>
          </a:blip>
          <a:srcRect b="0" l="0" r="0" t="0"/>
          <a:stretch/>
        </p:blipFill>
        <p:spPr>
          <a:xfrm>
            <a:off x="2632376" y="3950806"/>
            <a:ext cx="3879248" cy="1098899"/>
          </a:xfrm>
          <a:prstGeom prst="rect">
            <a:avLst/>
          </a:prstGeom>
          <a:noFill/>
          <a:ln>
            <a:noFill/>
          </a:ln>
        </p:spPr>
      </p:pic>
      <p:sp>
        <p:nvSpPr>
          <p:cNvPr id="55" name="Google Shape;55;p13"/>
          <p:cNvSpPr/>
          <p:nvPr/>
        </p:nvSpPr>
        <p:spPr>
          <a:xfrm>
            <a:off x="0" y="0"/>
            <a:ext cx="9144000" cy="514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comments" Target="../comments/commen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775400" y="2524375"/>
            <a:ext cx="736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1" name="Google Shape;61;p14"/>
          <p:cNvSpPr txBox="1"/>
          <p:nvPr/>
        </p:nvSpPr>
        <p:spPr>
          <a:xfrm>
            <a:off x="962100" y="1673950"/>
            <a:ext cx="7219800" cy="569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b="1" lang="en" sz="2500">
                <a:solidFill>
                  <a:schemeClr val="dk1"/>
                </a:solidFill>
                <a:highlight>
                  <a:schemeClr val="lt1"/>
                </a:highlight>
              </a:rPr>
              <a:t>Acquisition of Chess Knowledge in AlphaZero</a:t>
            </a:r>
            <a:endParaRPr b="1"/>
          </a:p>
        </p:txBody>
      </p:sp>
      <p:sp>
        <p:nvSpPr>
          <p:cNvPr id="62" name="Google Shape;62;p14"/>
          <p:cNvSpPr/>
          <p:nvPr/>
        </p:nvSpPr>
        <p:spPr>
          <a:xfrm>
            <a:off x="2316800" y="3784650"/>
            <a:ext cx="4473600" cy="1145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646300" y="2524375"/>
            <a:ext cx="7366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Authored By: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Thomas McGrath, Andrei Kapishnikov, Nenad Tomasev, Adam Pearce, Demis Hassabis, Been Kim, Ulrich Paquet, and Vladimir Kramnik</a:t>
            </a:r>
            <a:endParaRPr/>
          </a:p>
          <a:p>
            <a:pPr indent="0" lvl="0" marL="0" rtl="0" algn="l">
              <a:spcBef>
                <a:spcPts val="0"/>
              </a:spcBef>
              <a:spcAft>
                <a:spcPts val="0"/>
              </a:spcAft>
              <a:buNone/>
            </a:pPr>
            <a:r>
              <a:t/>
            </a:r>
            <a:endParaRPr/>
          </a:p>
        </p:txBody>
      </p:sp>
      <p:sp>
        <p:nvSpPr>
          <p:cNvPr id="64" name="Google Shape;64;p14"/>
          <p:cNvSpPr txBox="1"/>
          <p:nvPr/>
        </p:nvSpPr>
        <p:spPr>
          <a:xfrm>
            <a:off x="646300" y="3595650"/>
            <a:ext cx="3306600" cy="197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Presented By:</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solidFill>
                  <a:schemeClr val="dk1"/>
                </a:solidFill>
              </a:rPr>
              <a:t>Eric Hansen</a:t>
            </a:r>
            <a:endParaRPr b="1">
              <a:solidFill>
                <a:schemeClr val="dk1"/>
              </a:solidFill>
            </a:endParaRPr>
          </a:p>
          <a:p>
            <a:pPr indent="0" lvl="0" marL="0" rtl="0" algn="l">
              <a:spcBef>
                <a:spcPts val="0"/>
              </a:spcBef>
              <a:spcAft>
                <a:spcPts val="0"/>
              </a:spcAft>
              <a:buNone/>
            </a:pPr>
            <a:r>
              <a:rPr b="1" lang="en">
                <a:solidFill>
                  <a:schemeClr val="dk1"/>
                </a:solidFill>
              </a:rPr>
              <a:t>Robin Na</a:t>
            </a:r>
            <a:endParaRPr b="1">
              <a:solidFill>
                <a:schemeClr val="dk1"/>
              </a:solidFill>
            </a:endParaRPr>
          </a:p>
          <a:p>
            <a:pPr indent="0" lvl="0" marL="0" rtl="0" algn="l">
              <a:spcBef>
                <a:spcPts val="0"/>
              </a:spcBef>
              <a:spcAft>
                <a:spcPts val="0"/>
              </a:spcAft>
              <a:buNone/>
            </a:pPr>
            <a:r>
              <a:rPr b="1" lang="en">
                <a:solidFill>
                  <a:schemeClr val="dk1"/>
                </a:solidFill>
              </a:rPr>
              <a:t>Prayaag Venkat</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50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E</a:t>
            </a:r>
            <a:r>
              <a:rPr b="1" lang="en"/>
              <a:t>volution of human concepts in AlphaZero</a:t>
            </a:r>
            <a:endParaRPr b="1"/>
          </a:p>
        </p:txBody>
      </p:sp>
      <p:pic>
        <p:nvPicPr>
          <p:cNvPr id="125" name="Google Shape;125;p23"/>
          <p:cNvPicPr preferRelativeResize="0"/>
          <p:nvPr/>
        </p:nvPicPr>
        <p:blipFill>
          <a:blip r:embed="rId3">
            <a:alphaModFix/>
          </a:blip>
          <a:stretch>
            <a:fillRect/>
          </a:stretch>
        </p:blipFill>
        <p:spPr>
          <a:xfrm>
            <a:off x="1465375" y="922900"/>
            <a:ext cx="5443934" cy="4220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Key findings</a:t>
            </a:r>
            <a:endParaRPr b="1"/>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Clr>
                <a:schemeClr val="dk1"/>
              </a:buClr>
              <a:buSzPct val="100000"/>
              <a:buAutoNum type="arabicParenR"/>
            </a:pPr>
            <a:r>
              <a:rPr b="1" lang="en">
                <a:solidFill>
                  <a:schemeClr val="dk1"/>
                </a:solidFill>
              </a:rPr>
              <a:t>Grokking: </a:t>
            </a:r>
            <a:r>
              <a:rPr lang="en">
                <a:solidFill>
                  <a:schemeClr val="dk1"/>
                </a:solidFill>
              </a:rPr>
              <a:t>Many concepts begin to increase in accuracy around 32,000 steps</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34327" lvl="0" marL="457200" rtl="0" algn="l">
              <a:spcBef>
                <a:spcPts val="1200"/>
              </a:spcBef>
              <a:spcAft>
                <a:spcPts val="0"/>
              </a:spcAft>
              <a:buClr>
                <a:schemeClr val="dk1"/>
              </a:buClr>
              <a:buSzPct val="100000"/>
              <a:buAutoNum type="arabicParenR"/>
            </a:pPr>
            <a:r>
              <a:rPr lang="en">
                <a:solidFill>
                  <a:schemeClr val="dk1"/>
                </a:solidFill>
              </a:rPr>
              <a:t>Drop in linearly-available information </a:t>
            </a:r>
            <a:r>
              <a:rPr lang="en">
                <a:solidFill>
                  <a:schemeClr val="dk1"/>
                </a:solidFill>
              </a:rPr>
              <a:t>in</a:t>
            </a:r>
            <a:r>
              <a:rPr lang="en">
                <a:solidFill>
                  <a:schemeClr val="dk1"/>
                </a:solidFill>
              </a:rPr>
              <a:t> later layers for some concepts</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34327" lvl="0" marL="457200" rtl="0" algn="l">
              <a:spcBef>
                <a:spcPts val="1200"/>
              </a:spcBef>
              <a:spcAft>
                <a:spcPts val="0"/>
              </a:spcAft>
              <a:buClr>
                <a:schemeClr val="dk1"/>
              </a:buClr>
              <a:buSzPct val="100000"/>
              <a:buAutoNum type="arabicParenR"/>
            </a:pPr>
            <a:r>
              <a:rPr lang="en">
                <a:solidFill>
                  <a:schemeClr val="dk1"/>
                </a:solidFill>
              </a:rPr>
              <a:t>Some concepts </a:t>
            </a:r>
            <a:r>
              <a:rPr b="1" lang="en">
                <a:solidFill>
                  <a:schemeClr val="dk1"/>
                </a:solidFill>
              </a:rPr>
              <a:t>cannot</a:t>
            </a:r>
            <a:r>
              <a:rPr lang="en">
                <a:solidFill>
                  <a:schemeClr val="dk1"/>
                </a:solidFill>
              </a:rPr>
              <a:t> be regressed: s</a:t>
            </a:r>
            <a:r>
              <a:rPr lang="en" sz="1800">
                <a:solidFill>
                  <a:schemeClr val="dk1"/>
                </a:solidFill>
              </a:rPr>
              <a:t>parsity partially obstructs ability to relate </a:t>
            </a:r>
            <a:r>
              <a:rPr b="1" lang="en" sz="1800">
                <a:solidFill>
                  <a:schemeClr val="dk1"/>
                </a:solidFill>
              </a:rPr>
              <a:t>highly-distributed representations</a:t>
            </a:r>
            <a:r>
              <a:rPr lang="en" sz="1800">
                <a:solidFill>
                  <a:schemeClr val="dk1"/>
                </a:solidFill>
              </a:rPr>
              <a:t> to concepts</a:t>
            </a:r>
            <a:endParaRPr sz="1800">
              <a:solidFill>
                <a:schemeClr val="dk1"/>
              </a:solidFill>
            </a:endParaRPr>
          </a:p>
          <a:p>
            <a:pPr indent="0" lvl="0" marL="457200" rtl="0" algn="l">
              <a:spcBef>
                <a:spcPts val="1200"/>
              </a:spcBef>
              <a:spcAft>
                <a:spcPts val="0"/>
              </a:spcAft>
              <a:buNone/>
            </a:pPr>
            <a:r>
              <a:t/>
            </a:r>
            <a:endParaRPr>
              <a:solidFill>
                <a:schemeClr val="dk1"/>
              </a:solidFill>
            </a:endParaRPr>
          </a:p>
          <a:p>
            <a:pPr indent="-334327" lvl="0" marL="457200" rtl="0" algn="l">
              <a:spcBef>
                <a:spcPts val="1200"/>
              </a:spcBef>
              <a:spcAft>
                <a:spcPts val="0"/>
              </a:spcAft>
              <a:buClr>
                <a:schemeClr val="dk1"/>
              </a:buClr>
              <a:buSzPct val="100000"/>
              <a:buAutoNum type="arabicParenR"/>
            </a:pPr>
            <a:r>
              <a:rPr b="1" lang="en">
                <a:solidFill>
                  <a:schemeClr val="dk1"/>
                </a:solidFill>
              </a:rPr>
              <a:t>Learning from prediction errors</a:t>
            </a:r>
            <a:r>
              <a:rPr lang="en">
                <a:solidFill>
                  <a:schemeClr val="dk1"/>
                </a:solidFill>
              </a:rPr>
              <a:t>: regression errors may point to a “difference of opinion” with Stockfish</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Challenges for concept probing</a:t>
            </a:r>
            <a:endParaRPr b="1"/>
          </a:p>
        </p:txBody>
      </p:sp>
      <p:sp>
        <p:nvSpPr>
          <p:cNvPr id="137" name="Google Shape;137;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3375" lvl="0" marL="457200" rtl="0" algn="l">
              <a:lnSpc>
                <a:spcPct val="95000"/>
              </a:lnSpc>
              <a:spcBef>
                <a:spcPts val="0"/>
              </a:spcBef>
              <a:spcAft>
                <a:spcPts val="0"/>
              </a:spcAft>
              <a:buClr>
                <a:schemeClr val="dk1"/>
              </a:buClr>
              <a:buSzPts val="1650"/>
              <a:buAutoNum type="arabicParenR"/>
            </a:pPr>
            <a:r>
              <a:rPr lang="en" sz="1650">
                <a:solidFill>
                  <a:schemeClr val="dk1"/>
                </a:solidFill>
              </a:rPr>
              <a:t>What’s the right </a:t>
            </a:r>
            <a:r>
              <a:rPr b="1" lang="en" sz="1650">
                <a:solidFill>
                  <a:schemeClr val="dk1"/>
                </a:solidFill>
              </a:rPr>
              <a:t>probing architecture</a:t>
            </a:r>
            <a:r>
              <a:rPr lang="en" sz="1650">
                <a:solidFill>
                  <a:schemeClr val="dk1"/>
                </a:solidFill>
              </a:rPr>
              <a:t>?</a:t>
            </a:r>
            <a:endParaRPr sz="1650">
              <a:solidFill>
                <a:schemeClr val="dk1"/>
              </a:solidFill>
            </a:endParaRPr>
          </a:p>
          <a:p>
            <a:pPr indent="0" lvl="0" marL="0" rtl="0" algn="l">
              <a:lnSpc>
                <a:spcPct val="95000"/>
              </a:lnSpc>
              <a:spcBef>
                <a:spcPts val="1200"/>
              </a:spcBef>
              <a:spcAft>
                <a:spcPts val="0"/>
              </a:spcAft>
              <a:buSzPts val="935"/>
              <a:buNone/>
            </a:pPr>
            <a:r>
              <a:t/>
            </a:r>
            <a:endParaRPr sz="1650">
              <a:solidFill>
                <a:schemeClr val="dk1"/>
              </a:solidFill>
            </a:endParaRPr>
          </a:p>
          <a:p>
            <a:pPr indent="-333375" lvl="0" marL="457200" rtl="0" algn="l">
              <a:lnSpc>
                <a:spcPct val="95000"/>
              </a:lnSpc>
              <a:spcBef>
                <a:spcPts val="1200"/>
              </a:spcBef>
              <a:spcAft>
                <a:spcPts val="0"/>
              </a:spcAft>
              <a:buClr>
                <a:schemeClr val="dk1"/>
              </a:buClr>
              <a:buSzPts val="1650"/>
              <a:buAutoNum type="arabicParenR"/>
            </a:pPr>
            <a:r>
              <a:rPr lang="en" sz="1650">
                <a:solidFill>
                  <a:schemeClr val="dk1"/>
                </a:solidFill>
              </a:rPr>
              <a:t>How should we interpret </a:t>
            </a:r>
            <a:r>
              <a:rPr b="1" lang="en" sz="1650">
                <a:solidFill>
                  <a:schemeClr val="dk1"/>
                </a:solidFill>
              </a:rPr>
              <a:t>complex or subjective concepts</a:t>
            </a:r>
            <a:r>
              <a:rPr lang="en" sz="1650">
                <a:solidFill>
                  <a:schemeClr val="dk1"/>
                </a:solidFill>
              </a:rPr>
              <a:t>?</a:t>
            </a:r>
            <a:endParaRPr sz="1650">
              <a:solidFill>
                <a:schemeClr val="dk1"/>
              </a:solidFill>
            </a:endParaRPr>
          </a:p>
          <a:p>
            <a:pPr indent="0" lvl="0" marL="457200" rtl="0" algn="l">
              <a:lnSpc>
                <a:spcPct val="95000"/>
              </a:lnSpc>
              <a:spcBef>
                <a:spcPts val="1200"/>
              </a:spcBef>
              <a:spcAft>
                <a:spcPts val="0"/>
              </a:spcAft>
              <a:buSzPts val="935"/>
              <a:buNone/>
            </a:pPr>
            <a:r>
              <a:t/>
            </a:r>
            <a:endParaRPr sz="1650">
              <a:solidFill>
                <a:schemeClr val="dk1"/>
              </a:solidFill>
            </a:endParaRPr>
          </a:p>
          <a:p>
            <a:pPr indent="-333375" lvl="0" marL="457200" rtl="0" algn="l">
              <a:lnSpc>
                <a:spcPct val="95000"/>
              </a:lnSpc>
              <a:spcBef>
                <a:spcPts val="1200"/>
              </a:spcBef>
              <a:spcAft>
                <a:spcPts val="0"/>
              </a:spcAft>
              <a:buClr>
                <a:schemeClr val="dk1"/>
              </a:buClr>
              <a:buSzPts val="1650"/>
              <a:buAutoNum type="arabicParenR"/>
            </a:pPr>
            <a:r>
              <a:rPr lang="en" sz="1650">
                <a:solidFill>
                  <a:schemeClr val="dk1"/>
                </a:solidFill>
              </a:rPr>
              <a:t>When can we definitively say a </a:t>
            </a:r>
            <a:r>
              <a:rPr b="1" lang="en" sz="1650">
                <a:solidFill>
                  <a:schemeClr val="dk1"/>
                </a:solidFill>
              </a:rPr>
              <a:t>concept is represented</a:t>
            </a:r>
            <a:r>
              <a:rPr lang="en" sz="1650">
                <a:solidFill>
                  <a:schemeClr val="dk1"/>
                </a:solidFill>
              </a:rPr>
              <a:t>?</a:t>
            </a:r>
            <a:endParaRPr sz="1650">
              <a:solidFill>
                <a:schemeClr val="dk1"/>
              </a:solidFill>
            </a:endParaRPr>
          </a:p>
          <a:p>
            <a:pPr indent="0" lvl="0" marL="457200" rtl="0" algn="l">
              <a:lnSpc>
                <a:spcPct val="95000"/>
              </a:lnSpc>
              <a:spcBef>
                <a:spcPts val="1200"/>
              </a:spcBef>
              <a:spcAft>
                <a:spcPts val="0"/>
              </a:spcAft>
              <a:buSzPts val="935"/>
              <a:buNone/>
            </a:pPr>
            <a:r>
              <a:t/>
            </a:r>
            <a:endParaRPr sz="1650">
              <a:solidFill>
                <a:schemeClr val="dk1"/>
              </a:solidFill>
            </a:endParaRPr>
          </a:p>
          <a:p>
            <a:pPr indent="-333375" lvl="0" marL="457200" rtl="0" algn="l">
              <a:lnSpc>
                <a:spcPct val="95000"/>
              </a:lnSpc>
              <a:spcBef>
                <a:spcPts val="1200"/>
              </a:spcBef>
              <a:spcAft>
                <a:spcPts val="0"/>
              </a:spcAft>
              <a:buClr>
                <a:schemeClr val="dk1"/>
              </a:buClr>
              <a:buSzPts val="1650"/>
              <a:buAutoNum type="arabicParenR"/>
            </a:pPr>
            <a:r>
              <a:rPr lang="en" sz="1650">
                <a:solidFill>
                  <a:schemeClr val="dk1"/>
                </a:solidFill>
              </a:rPr>
              <a:t>When we train a probe, we cannot tell if we are getting a </a:t>
            </a:r>
            <a:r>
              <a:rPr b="1" lang="en" sz="1650">
                <a:solidFill>
                  <a:schemeClr val="dk1"/>
                </a:solidFill>
              </a:rPr>
              <a:t>confounder or the concept</a:t>
            </a:r>
            <a:r>
              <a:rPr lang="en" sz="1650">
                <a:solidFill>
                  <a:schemeClr val="dk1"/>
                </a:solidFill>
              </a:rPr>
              <a:t> itself</a:t>
            </a:r>
            <a:endParaRPr sz="1650">
              <a:solidFill>
                <a:schemeClr val="dk1"/>
              </a:solidFill>
            </a:endParaRPr>
          </a:p>
          <a:p>
            <a:pPr indent="0" lvl="0" marL="0" rtl="0" algn="l">
              <a:lnSpc>
                <a:spcPct val="95000"/>
              </a:lnSpc>
              <a:spcBef>
                <a:spcPts val="1200"/>
              </a:spcBef>
              <a:spcAft>
                <a:spcPts val="1200"/>
              </a:spcAft>
              <a:buSzPts val="935"/>
              <a:buNone/>
            </a:pPr>
            <a:r>
              <a:t/>
            </a:r>
            <a:endParaRPr sz="153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a:t>Progression through AlphaZero and human history</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Progression of knowledge</a:t>
            </a:r>
            <a:endParaRPr/>
          </a:p>
        </p:txBody>
      </p:sp>
      <p:sp>
        <p:nvSpPr>
          <p:cNvPr id="148" name="Google Shape;148;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Recall: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b="1" lang="en"/>
              <a:t>Question: </a:t>
            </a:r>
            <a:r>
              <a:rPr lang="en"/>
              <a:t>How does the progression of AlphaZero’s knowledge compare to that of humans?</a:t>
            </a:r>
            <a:endParaRPr/>
          </a:p>
          <a:p>
            <a:pPr indent="-342900" lvl="0" marL="457200" rtl="0" algn="l">
              <a:spcBef>
                <a:spcPts val="0"/>
              </a:spcBef>
              <a:spcAft>
                <a:spcPts val="0"/>
              </a:spcAft>
              <a:buSzPts val="1800"/>
              <a:buChar char="●"/>
            </a:pPr>
            <a:r>
              <a:rPr b="1" lang="en"/>
              <a:t>Key Findings:</a:t>
            </a:r>
            <a:endParaRPr/>
          </a:p>
          <a:p>
            <a:pPr indent="-317500" lvl="1" marL="914400" rtl="0" algn="l">
              <a:spcBef>
                <a:spcPts val="0"/>
              </a:spcBef>
              <a:spcAft>
                <a:spcPts val="0"/>
              </a:spcAft>
              <a:buSzPts val="1400"/>
              <a:buChar char="○"/>
            </a:pPr>
            <a:r>
              <a:rPr lang="en"/>
              <a:t>AlphaZero: Start from a uniform prior, then narrow down.</a:t>
            </a:r>
            <a:endParaRPr/>
          </a:p>
          <a:p>
            <a:pPr indent="-317500" lvl="1" marL="914400" rtl="0" algn="l">
              <a:spcBef>
                <a:spcPts val="0"/>
              </a:spcBef>
              <a:spcAft>
                <a:spcPts val="0"/>
              </a:spcAft>
              <a:buSzPts val="1400"/>
              <a:buChar char="○"/>
            </a:pPr>
            <a:r>
              <a:rPr lang="en"/>
              <a:t>Humans: Start from a concentrated prior, then expand.</a:t>
            </a:r>
            <a:endParaRPr/>
          </a:p>
        </p:txBody>
      </p:sp>
      <p:pic>
        <p:nvPicPr>
          <p:cNvPr id="149" name="Google Shape;149;p27"/>
          <p:cNvPicPr preferRelativeResize="0"/>
          <p:nvPr/>
        </p:nvPicPr>
        <p:blipFill>
          <a:blip r:embed="rId3">
            <a:alphaModFix/>
          </a:blip>
          <a:stretch>
            <a:fillRect/>
          </a:stretch>
        </p:blipFill>
        <p:spPr>
          <a:xfrm>
            <a:off x="3427280" y="1392450"/>
            <a:ext cx="1562100" cy="533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Progression through human history</a:t>
            </a:r>
            <a:endParaRPr b="1"/>
          </a:p>
        </p:txBody>
      </p:sp>
      <p:pic>
        <p:nvPicPr>
          <p:cNvPr id="155" name="Google Shape;155;p28"/>
          <p:cNvPicPr preferRelativeResize="0"/>
          <p:nvPr/>
        </p:nvPicPr>
        <p:blipFill>
          <a:blip r:embed="rId3">
            <a:alphaModFix/>
          </a:blip>
          <a:stretch>
            <a:fillRect/>
          </a:stretch>
        </p:blipFill>
        <p:spPr>
          <a:xfrm>
            <a:off x="152400" y="1170125"/>
            <a:ext cx="8305800" cy="3438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Progression through AlphaZero history</a:t>
            </a:r>
            <a:endParaRPr b="1"/>
          </a:p>
          <a:p>
            <a:pPr indent="0" lvl="0" marL="0" rtl="0" algn="l">
              <a:spcBef>
                <a:spcPts val="0"/>
              </a:spcBef>
              <a:spcAft>
                <a:spcPts val="0"/>
              </a:spcAft>
              <a:buNone/>
            </a:pPr>
            <a:r>
              <a:t/>
            </a:r>
            <a:endParaRPr/>
          </a:p>
        </p:txBody>
      </p:sp>
      <p:pic>
        <p:nvPicPr>
          <p:cNvPr id="161" name="Google Shape;161;p29"/>
          <p:cNvPicPr preferRelativeResize="0"/>
          <p:nvPr/>
        </p:nvPicPr>
        <p:blipFill>
          <a:blip r:embed="rId3">
            <a:alphaModFix/>
          </a:blip>
          <a:stretch>
            <a:fillRect/>
          </a:stretch>
        </p:blipFill>
        <p:spPr>
          <a:xfrm>
            <a:off x="152400" y="1819075"/>
            <a:ext cx="8839201" cy="24346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Progression of AlphaZero’s Chess Knowledge</a:t>
            </a:r>
            <a:endParaRPr b="1"/>
          </a:p>
        </p:txBody>
      </p:sp>
      <p:sp>
        <p:nvSpPr>
          <p:cNvPr id="167" name="Google Shape;167;p30"/>
          <p:cNvSpPr txBox="1"/>
          <p:nvPr/>
        </p:nvSpPr>
        <p:spPr>
          <a:xfrm>
            <a:off x="691350" y="1313425"/>
            <a:ext cx="7928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Methodology</a:t>
            </a:r>
            <a:endParaRPr sz="1600"/>
          </a:p>
          <a:p>
            <a:pPr indent="-330200" lvl="0" marL="457200" rtl="0" algn="l">
              <a:spcBef>
                <a:spcPts val="0"/>
              </a:spcBef>
              <a:spcAft>
                <a:spcPts val="0"/>
              </a:spcAft>
              <a:buSzPts val="1600"/>
              <a:buChar char="❖"/>
            </a:pPr>
            <a:r>
              <a:rPr lang="en" sz="1600"/>
              <a:t>At different training steps (up to 128k), examine:</a:t>
            </a:r>
            <a:endParaRPr sz="1600"/>
          </a:p>
          <a:p>
            <a:pPr indent="-330200" lvl="1" marL="914400" rtl="0" algn="l">
              <a:spcBef>
                <a:spcPts val="0"/>
              </a:spcBef>
              <a:spcAft>
                <a:spcPts val="0"/>
              </a:spcAft>
              <a:buSzPts val="1600"/>
              <a:buChar char="➢"/>
            </a:pPr>
            <a:r>
              <a:rPr lang="en" sz="1600"/>
              <a:t>AlphaZero’s move tendencies </a:t>
            </a:r>
            <a:endParaRPr sz="1600"/>
          </a:p>
          <a:p>
            <a:pPr indent="-330200" lvl="1" marL="914400" rtl="0" algn="l">
              <a:spcBef>
                <a:spcPts val="0"/>
              </a:spcBef>
              <a:spcAft>
                <a:spcPts val="0"/>
              </a:spcAft>
              <a:buSzPts val="1600"/>
              <a:buChar char="➢"/>
            </a:pPr>
            <a:r>
              <a:rPr lang="en" sz="1600"/>
              <a:t>AlphaZero’s concept encodings</a:t>
            </a:r>
            <a:endParaRPr sz="1600"/>
          </a:p>
        </p:txBody>
      </p:sp>
      <p:sp>
        <p:nvSpPr>
          <p:cNvPr id="168" name="Google Shape;168;p30"/>
          <p:cNvSpPr txBox="1"/>
          <p:nvPr/>
        </p:nvSpPr>
        <p:spPr>
          <a:xfrm>
            <a:off x="691350" y="2857000"/>
            <a:ext cx="7512600" cy="16623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600">
                <a:solidFill>
                  <a:schemeClr val="dk1"/>
                </a:solidFill>
              </a:rPr>
              <a:t>Primary Takeaways</a:t>
            </a:r>
            <a:endParaRPr sz="1600">
              <a:solidFill>
                <a:schemeClr val="dk1"/>
              </a:solidFill>
            </a:endParaRPr>
          </a:p>
          <a:p>
            <a:pPr indent="-330200" lvl="0" marL="457200" rtl="0" algn="l">
              <a:spcBef>
                <a:spcPts val="0"/>
              </a:spcBef>
              <a:spcAft>
                <a:spcPts val="0"/>
              </a:spcAft>
              <a:buClr>
                <a:schemeClr val="dk1"/>
              </a:buClr>
              <a:buSzPts val="1600"/>
              <a:buAutoNum type="arabicParenR"/>
            </a:pPr>
            <a:r>
              <a:rPr lang="en" sz="1600">
                <a:solidFill>
                  <a:schemeClr val="dk1"/>
                </a:solidFill>
              </a:rPr>
              <a:t>AlphaZero’s learns standard opening theory early on</a:t>
            </a:r>
            <a:endParaRPr sz="1600">
              <a:solidFill>
                <a:schemeClr val="dk1"/>
              </a:solidFill>
            </a:endParaRPr>
          </a:p>
          <a:p>
            <a:pPr indent="-330200" lvl="0" marL="457200" rtl="0" algn="l">
              <a:spcBef>
                <a:spcPts val="0"/>
              </a:spcBef>
              <a:spcAft>
                <a:spcPts val="0"/>
              </a:spcAft>
              <a:buClr>
                <a:schemeClr val="dk1"/>
              </a:buClr>
              <a:buSzPts val="1600"/>
              <a:buAutoNum type="arabicParenR"/>
            </a:pPr>
            <a:r>
              <a:rPr lang="en" sz="1600">
                <a:solidFill>
                  <a:schemeClr val="dk1"/>
                </a:solidFill>
              </a:rPr>
              <a:t>AlphaZero learns material values before more complex positional concepts</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b="1" lang="en" sz="1600">
                <a:solidFill>
                  <a:schemeClr val="dk1"/>
                </a:solidFill>
              </a:rPr>
              <a:t>Both reinforce idea that AlphaZero learns basic human </a:t>
            </a:r>
            <a:br>
              <a:rPr b="1" lang="en" sz="1600">
                <a:solidFill>
                  <a:schemeClr val="dk1"/>
                </a:solidFill>
              </a:rPr>
            </a:br>
            <a:r>
              <a:rPr b="1" lang="en" sz="1600">
                <a:solidFill>
                  <a:schemeClr val="dk1"/>
                </a:solidFill>
              </a:rPr>
              <a:t>chess concepts first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arenR"/>
            </a:pPr>
            <a:r>
              <a:rPr lang="en">
                <a:solidFill>
                  <a:schemeClr val="dk1"/>
                </a:solidFill>
              </a:rPr>
              <a:t>~30-60k: AlphaZero plays </a:t>
            </a:r>
            <a:r>
              <a:rPr i="1" lang="en">
                <a:solidFill>
                  <a:schemeClr val="dk1"/>
                </a:solidFill>
              </a:rPr>
              <a:t>1. e4/d4 </a:t>
            </a:r>
            <a:r>
              <a:rPr lang="en">
                <a:solidFill>
                  <a:schemeClr val="dk1"/>
                </a:solidFill>
              </a:rPr>
              <a:t>the majority of the time</a:t>
            </a:r>
            <a:endParaRPr>
              <a:solidFill>
                <a:schemeClr val="dk1"/>
              </a:solidFill>
            </a:endParaRPr>
          </a:p>
          <a:p>
            <a:pPr indent="-342900" lvl="0" marL="457200" rtl="0" algn="l">
              <a:spcBef>
                <a:spcPts val="0"/>
              </a:spcBef>
              <a:spcAft>
                <a:spcPts val="0"/>
              </a:spcAft>
              <a:buClr>
                <a:schemeClr val="dk1"/>
              </a:buClr>
              <a:buSzPts val="1800"/>
              <a:buAutoNum type="arabicParenR"/>
            </a:pPr>
            <a:r>
              <a:rPr lang="en">
                <a:solidFill>
                  <a:schemeClr val="dk1"/>
                </a:solidFill>
              </a:rPr>
              <a:t>~45k: AlphaZero considers </a:t>
            </a:r>
            <a:r>
              <a:rPr i="1" lang="en">
                <a:solidFill>
                  <a:schemeClr val="dk1"/>
                </a:solidFill>
              </a:rPr>
              <a:t>2. d4</a:t>
            </a:r>
            <a:r>
              <a:rPr lang="en">
                <a:solidFill>
                  <a:schemeClr val="dk1"/>
                </a:solidFill>
              </a:rPr>
              <a:t> before opting for </a:t>
            </a:r>
            <a:r>
              <a:rPr i="1" lang="en">
                <a:solidFill>
                  <a:schemeClr val="dk1"/>
                </a:solidFill>
              </a:rPr>
              <a:t>2. Nf3</a:t>
            </a:r>
            <a:endParaRPr i="1">
              <a:solidFill>
                <a:schemeClr val="dk1"/>
              </a:solidFill>
            </a:endParaRPr>
          </a:p>
          <a:p>
            <a:pPr indent="-342900" lvl="0" marL="457200" rtl="0" algn="l">
              <a:spcBef>
                <a:spcPts val="0"/>
              </a:spcBef>
              <a:spcAft>
                <a:spcPts val="0"/>
              </a:spcAft>
              <a:buClr>
                <a:schemeClr val="dk1"/>
              </a:buClr>
              <a:buSzPts val="1800"/>
              <a:buAutoNum type="arabicParenR"/>
            </a:pPr>
            <a:r>
              <a:rPr lang="en">
                <a:solidFill>
                  <a:schemeClr val="dk1"/>
                </a:solidFill>
              </a:rPr>
              <a:t>~45k: AlphaZero plays standard responses to </a:t>
            </a:r>
            <a:r>
              <a:rPr i="1" lang="en">
                <a:solidFill>
                  <a:schemeClr val="dk1"/>
                </a:solidFill>
              </a:rPr>
              <a:t>1. e4</a:t>
            </a:r>
            <a:endParaRPr i="1">
              <a:solidFill>
                <a:schemeClr val="dk1"/>
              </a:solidFill>
            </a:endParaRPr>
          </a:p>
        </p:txBody>
      </p:sp>
      <p:pic>
        <p:nvPicPr>
          <p:cNvPr id="174" name="Google Shape;174;p31"/>
          <p:cNvPicPr preferRelativeResize="0"/>
          <p:nvPr/>
        </p:nvPicPr>
        <p:blipFill rotWithShape="1">
          <a:blip r:embed="rId3">
            <a:alphaModFix/>
          </a:blip>
          <a:srcRect b="0" l="0" r="67136" t="0"/>
          <a:stretch/>
        </p:blipFill>
        <p:spPr>
          <a:xfrm>
            <a:off x="168125" y="2467750"/>
            <a:ext cx="3053474" cy="2123275"/>
          </a:xfrm>
          <a:prstGeom prst="rect">
            <a:avLst/>
          </a:prstGeom>
          <a:noFill/>
          <a:ln>
            <a:noFill/>
          </a:ln>
        </p:spPr>
      </p:pic>
      <p:sp>
        <p:nvSpPr>
          <p:cNvPr id="175" name="Google Shape;175;p31"/>
          <p:cNvSpPr txBox="1"/>
          <p:nvPr>
            <p:ph type="title"/>
          </p:nvPr>
        </p:nvSpPr>
        <p:spPr>
          <a:xfrm>
            <a:off x="311700" y="421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Opening Theory Knowledge</a:t>
            </a:r>
            <a:endParaRPr b="1"/>
          </a:p>
        </p:txBody>
      </p:sp>
      <p:pic>
        <p:nvPicPr>
          <p:cNvPr id="176" name="Google Shape;176;p31"/>
          <p:cNvPicPr preferRelativeResize="0"/>
          <p:nvPr/>
        </p:nvPicPr>
        <p:blipFill rotWithShape="1">
          <a:blip r:embed="rId3">
            <a:alphaModFix/>
          </a:blip>
          <a:srcRect b="2061" l="34685" r="34435" t="3394"/>
          <a:stretch/>
        </p:blipFill>
        <p:spPr>
          <a:xfrm>
            <a:off x="3022625" y="2489876"/>
            <a:ext cx="2971435" cy="2079000"/>
          </a:xfrm>
          <a:prstGeom prst="rect">
            <a:avLst/>
          </a:prstGeom>
          <a:noFill/>
          <a:ln>
            <a:noFill/>
          </a:ln>
        </p:spPr>
      </p:pic>
      <p:pic>
        <p:nvPicPr>
          <p:cNvPr id="177" name="Google Shape;177;p31"/>
          <p:cNvPicPr preferRelativeResize="0"/>
          <p:nvPr/>
        </p:nvPicPr>
        <p:blipFill rotWithShape="1">
          <a:blip r:embed="rId3">
            <a:alphaModFix/>
          </a:blip>
          <a:srcRect b="2722" l="68346" r="775" t="2732"/>
          <a:stretch/>
        </p:blipFill>
        <p:spPr>
          <a:xfrm>
            <a:off x="5994050" y="2489876"/>
            <a:ext cx="2971435" cy="207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Material vs. Positional Knowledge</a:t>
            </a:r>
            <a:endParaRPr b="1"/>
          </a:p>
          <a:p>
            <a:pPr indent="0" lvl="0" marL="0" rtl="0" algn="l">
              <a:spcBef>
                <a:spcPts val="0"/>
              </a:spcBef>
              <a:spcAft>
                <a:spcPts val="0"/>
              </a:spcAft>
              <a:buNone/>
            </a:pPr>
            <a:r>
              <a:t/>
            </a:r>
            <a:endParaRPr b="1"/>
          </a:p>
        </p:txBody>
      </p:sp>
      <p:pic>
        <p:nvPicPr>
          <p:cNvPr id="183" name="Google Shape;183;p32"/>
          <p:cNvPicPr preferRelativeResize="0"/>
          <p:nvPr/>
        </p:nvPicPr>
        <p:blipFill rotWithShape="1">
          <a:blip r:embed="rId3">
            <a:alphaModFix/>
          </a:blip>
          <a:srcRect b="38461" l="31790" r="37338" t="0"/>
          <a:stretch/>
        </p:blipFill>
        <p:spPr>
          <a:xfrm>
            <a:off x="1000544" y="1688475"/>
            <a:ext cx="3401301" cy="2540099"/>
          </a:xfrm>
          <a:prstGeom prst="rect">
            <a:avLst/>
          </a:prstGeom>
          <a:noFill/>
          <a:ln>
            <a:noFill/>
          </a:ln>
        </p:spPr>
      </p:pic>
      <p:sp>
        <p:nvSpPr>
          <p:cNvPr id="184" name="Google Shape;184;p32"/>
          <p:cNvSpPr txBox="1"/>
          <p:nvPr/>
        </p:nvSpPr>
        <p:spPr>
          <a:xfrm>
            <a:off x="475250" y="1057150"/>
            <a:ext cx="7722600" cy="923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AutoNum type="arabicParenR"/>
            </a:pPr>
            <a:r>
              <a:rPr lang="en" sz="1600">
                <a:solidFill>
                  <a:schemeClr val="dk1"/>
                </a:solidFill>
              </a:rPr>
              <a:t>~30k training steps: Piece Values develop, converge ~100k</a:t>
            </a:r>
            <a:endParaRPr sz="1600">
              <a:solidFill>
                <a:schemeClr val="dk1"/>
              </a:solidFill>
            </a:endParaRPr>
          </a:p>
          <a:p>
            <a:pPr indent="-330200" lvl="0" marL="457200" rtl="0" algn="l">
              <a:spcBef>
                <a:spcPts val="0"/>
              </a:spcBef>
              <a:spcAft>
                <a:spcPts val="0"/>
              </a:spcAft>
              <a:buClr>
                <a:schemeClr val="dk1"/>
              </a:buClr>
              <a:buSzPts val="1600"/>
              <a:buAutoNum type="arabicParenR"/>
            </a:pPr>
            <a:r>
              <a:rPr lang="en" sz="1600">
                <a:solidFill>
                  <a:schemeClr val="dk1"/>
                </a:solidFill>
              </a:rPr>
              <a:t>King Safety, Mobility concepts emerge after Material</a:t>
            </a:r>
            <a:endParaRPr sz="1600">
              <a:solidFill>
                <a:schemeClr val="dk1"/>
              </a:solidFill>
            </a:endParaRPr>
          </a:p>
          <a:p>
            <a:pPr indent="-330200" lvl="1" marL="914400" rtl="0" algn="l">
              <a:spcBef>
                <a:spcPts val="0"/>
              </a:spcBef>
              <a:spcAft>
                <a:spcPts val="0"/>
              </a:spcAft>
              <a:buClr>
                <a:schemeClr val="dk1"/>
              </a:buClr>
              <a:buSzPts val="1600"/>
              <a:buAutoNum type="alphaLcParenR"/>
            </a:pPr>
            <a:r>
              <a:rPr lang="en" sz="1600">
                <a:solidFill>
                  <a:schemeClr val="dk1"/>
                </a:solidFill>
              </a:rPr>
              <a:t>More complex concepts require more training time</a:t>
            </a:r>
            <a:endParaRPr sz="1600">
              <a:solidFill>
                <a:schemeClr val="dk1"/>
              </a:solidFill>
            </a:endParaRPr>
          </a:p>
        </p:txBody>
      </p:sp>
      <p:pic>
        <p:nvPicPr>
          <p:cNvPr id="185" name="Google Shape;185;p32"/>
          <p:cNvPicPr preferRelativeResize="0"/>
          <p:nvPr/>
        </p:nvPicPr>
        <p:blipFill rotWithShape="1">
          <a:blip r:embed="rId3">
            <a:alphaModFix/>
          </a:blip>
          <a:srcRect b="38461" l="62921" r="4169" t="7074"/>
          <a:stretch/>
        </p:blipFill>
        <p:spPr>
          <a:xfrm>
            <a:off x="4572000" y="1980550"/>
            <a:ext cx="3625850" cy="2248025"/>
          </a:xfrm>
          <a:prstGeom prst="rect">
            <a:avLst/>
          </a:prstGeom>
          <a:noFill/>
          <a:ln>
            <a:noFill/>
          </a:ln>
        </p:spPr>
      </p:pic>
      <p:pic>
        <p:nvPicPr>
          <p:cNvPr id="186" name="Google Shape;186;p32"/>
          <p:cNvPicPr preferRelativeResize="0"/>
          <p:nvPr/>
        </p:nvPicPr>
        <p:blipFill>
          <a:blip r:embed="rId4">
            <a:alphaModFix/>
          </a:blip>
          <a:stretch>
            <a:fillRect/>
          </a:stretch>
        </p:blipFill>
        <p:spPr>
          <a:xfrm>
            <a:off x="717850" y="4307050"/>
            <a:ext cx="3684000" cy="624400"/>
          </a:xfrm>
          <a:prstGeom prst="rect">
            <a:avLst/>
          </a:prstGeom>
          <a:noFill/>
          <a:ln>
            <a:noFill/>
          </a:ln>
        </p:spPr>
      </p:pic>
      <p:pic>
        <p:nvPicPr>
          <p:cNvPr id="187" name="Google Shape;187;p32"/>
          <p:cNvPicPr preferRelativeResize="0"/>
          <p:nvPr/>
        </p:nvPicPr>
        <p:blipFill>
          <a:blip r:embed="rId5">
            <a:alphaModFix/>
          </a:blip>
          <a:stretch>
            <a:fillRect/>
          </a:stretch>
        </p:blipFill>
        <p:spPr>
          <a:xfrm>
            <a:off x="4572000" y="4245674"/>
            <a:ext cx="3564334" cy="747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Learning from machines (AlphaZero)</a:t>
            </a:r>
            <a:endParaRPr b="1"/>
          </a:p>
        </p:txBody>
      </p:sp>
      <p:pic>
        <p:nvPicPr>
          <p:cNvPr id="70" name="Google Shape;70;p15"/>
          <p:cNvPicPr preferRelativeResize="0"/>
          <p:nvPr/>
        </p:nvPicPr>
        <p:blipFill>
          <a:blip r:embed="rId3">
            <a:alphaModFix/>
          </a:blip>
          <a:stretch>
            <a:fillRect/>
          </a:stretch>
        </p:blipFill>
        <p:spPr>
          <a:xfrm>
            <a:off x="4987600" y="1017725"/>
            <a:ext cx="3980725" cy="2502174"/>
          </a:xfrm>
          <a:prstGeom prst="rect">
            <a:avLst/>
          </a:prstGeom>
          <a:noFill/>
          <a:ln>
            <a:noFill/>
          </a:ln>
        </p:spPr>
      </p:pic>
      <p:sp>
        <p:nvSpPr>
          <p:cNvPr id="71" name="Google Shape;71;p15"/>
          <p:cNvSpPr txBox="1"/>
          <p:nvPr>
            <p:ph idx="1" type="body"/>
          </p:nvPr>
        </p:nvSpPr>
        <p:spPr>
          <a:xfrm>
            <a:off x="311700" y="1152475"/>
            <a:ext cx="4535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Most methods we have looked so far try to interpret algorithms trained on human-generated data and labels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These interpretations may resemble human-understandable representations only because they learned from such data</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Can we interpret what the algorithms has been learning through its self-play training process?</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320"/>
              <a:t>Training Progression Assessment: </a:t>
            </a:r>
            <a:r>
              <a:rPr b="1" lang="en" sz="2320"/>
              <a:t>GM Vladimir Kraminik</a:t>
            </a:r>
            <a:endParaRPr b="1" sz="2320"/>
          </a:p>
        </p:txBody>
      </p:sp>
      <p:sp>
        <p:nvSpPr>
          <p:cNvPr id="193" name="Google Shape;193;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AutoNum type="arabicParenR"/>
            </a:pPr>
            <a:r>
              <a:rPr b="1" lang="en" sz="2000">
                <a:solidFill>
                  <a:schemeClr val="dk1"/>
                </a:solidFill>
              </a:rPr>
              <a:t>16k to 32k: </a:t>
            </a:r>
            <a:r>
              <a:rPr lang="en" sz="2000">
                <a:solidFill>
                  <a:schemeClr val="dk1"/>
                </a:solidFill>
              </a:rPr>
              <a:t>Material Value in Complex Positions</a:t>
            </a:r>
            <a:br>
              <a:rPr lang="en" sz="2000">
                <a:solidFill>
                  <a:schemeClr val="dk1"/>
                </a:solidFill>
              </a:rPr>
            </a:br>
            <a:endParaRPr sz="2000">
              <a:solidFill>
                <a:schemeClr val="dk1"/>
              </a:solidFill>
            </a:endParaRPr>
          </a:p>
          <a:p>
            <a:pPr indent="-355600" lvl="0" marL="457200" rtl="0" algn="l">
              <a:spcBef>
                <a:spcPts val="0"/>
              </a:spcBef>
              <a:spcAft>
                <a:spcPts val="0"/>
              </a:spcAft>
              <a:buClr>
                <a:schemeClr val="dk1"/>
              </a:buClr>
              <a:buSzPts val="2000"/>
              <a:buAutoNum type="arabicParenR"/>
            </a:pPr>
            <a:r>
              <a:rPr b="1" lang="en" sz="2000">
                <a:solidFill>
                  <a:schemeClr val="dk1"/>
                </a:solidFill>
              </a:rPr>
              <a:t>32k to 64k: </a:t>
            </a:r>
            <a:r>
              <a:rPr lang="en" sz="2000">
                <a:solidFill>
                  <a:schemeClr val="dk1"/>
                </a:solidFill>
              </a:rPr>
              <a:t>King Safety in Imbalanced Positions</a:t>
            </a:r>
            <a:br>
              <a:rPr lang="en" sz="2000">
                <a:solidFill>
                  <a:schemeClr val="dk1"/>
                </a:solidFill>
              </a:rPr>
            </a:br>
            <a:endParaRPr sz="2000">
              <a:solidFill>
                <a:schemeClr val="dk1"/>
              </a:solidFill>
            </a:endParaRPr>
          </a:p>
          <a:p>
            <a:pPr indent="-355600" lvl="0" marL="457200" rtl="0" algn="l">
              <a:spcBef>
                <a:spcPts val="0"/>
              </a:spcBef>
              <a:spcAft>
                <a:spcPts val="0"/>
              </a:spcAft>
              <a:buClr>
                <a:schemeClr val="dk1"/>
              </a:buClr>
              <a:buSzPts val="2000"/>
              <a:buAutoNum type="arabicParenR"/>
            </a:pPr>
            <a:r>
              <a:rPr b="1" lang="en" sz="2000">
                <a:solidFill>
                  <a:schemeClr val="dk1"/>
                </a:solidFill>
              </a:rPr>
              <a:t>64k to 128k</a:t>
            </a:r>
            <a:r>
              <a:rPr lang="en" sz="2000">
                <a:solidFill>
                  <a:schemeClr val="dk1"/>
                </a:solidFill>
              </a:rPr>
              <a:t>: King Safety &amp; Material Sacrifices </a:t>
            </a:r>
            <a:br>
              <a:rPr lang="en" sz="2000">
                <a:solidFill>
                  <a:schemeClr val="dk1"/>
                </a:solidFill>
              </a:rPr>
            </a:br>
            <a:r>
              <a:rPr lang="en" sz="2000">
                <a:solidFill>
                  <a:schemeClr val="dk1"/>
                </a:solidFill>
              </a:rPr>
              <a:t>			in Complex Positions</a:t>
            </a:r>
            <a:br>
              <a:rPr lang="en" sz="2000">
                <a:solidFill>
                  <a:schemeClr val="dk1"/>
                </a:solidFill>
              </a:rPr>
            </a:b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Tactical skills appear to precede positional </a:t>
            </a:r>
            <a:br>
              <a:rPr lang="en" sz="2000">
                <a:solidFill>
                  <a:schemeClr val="dk1"/>
                </a:solidFill>
              </a:rPr>
            </a:br>
            <a:r>
              <a:rPr lang="en" sz="2000">
                <a:solidFill>
                  <a:schemeClr val="dk1"/>
                </a:solidFill>
              </a:rPr>
              <a:t>skills as AlphaZero learns</a:t>
            </a:r>
            <a:endParaRPr sz="2000">
              <a:solidFill>
                <a:schemeClr val="dk1"/>
              </a:solidFill>
            </a:endParaRPr>
          </a:p>
        </p:txBody>
      </p:sp>
      <p:pic>
        <p:nvPicPr>
          <p:cNvPr id="194" name="Google Shape;194;p33"/>
          <p:cNvPicPr preferRelativeResize="0"/>
          <p:nvPr/>
        </p:nvPicPr>
        <p:blipFill rotWithShape="1">
          <a:blip r:embed="rId3">
            <a:alphaModFix/>
          </a:blip>
          <a:srcRect b="0" l="0" r="0" t="0"/>
          <a:stretch/>
        </p:blipFill>
        <p:spPr>
          <a:xfrm>
            <a:off x="6564825" y="1291925"/>
            <a:ext cx="2112925" cy="2960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311700" y="1941800"/>
            <a:ext cx="8520600" cy="11463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a:t>Exploring Additional Feature Detectors</a:t>
            </a:r>
            <a:r>
              <a:rPr b="1" lang="en"/>
              <a:t> </a:t>
            </a:r>
            <a:br>
              <a:rPr b="1" lang="en"/>
            </a:br>
            <a:r>
              <a:rPr b="1" lang="en"/>
              <a:t>in AlphaZero Network</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Exploring Activations with Unsupervised Methods</a:t>
            </a:r>
            <a:endParaRPr b="1"/>
          </a:p>
        </p:txBody>
      </p:sp>
      <p:sp>
        <p:nvSpPr>
          <p:cNvPr id="205" name="Google Shape;205;p35"/>
          <p:cNvSpPr txBox="1"/>
          <p:nvPr>
            <p:ph idx="1" type="body"/>
          </p:nvPr>
        </p:nvSpPr>
        <p:spPr>
          <a:xfrm>
            <a:off x="311700" y="1152475"/>
            <a:ext cx="8520600" cy="1889100"/>
          </a:xfrm>
          <a:prstGeom prst="rect">
            <a:avLst/>
          </a:prstGeom>
        </p:spPr>
        <p:txBody>
          <a:bodyPr anchorCtr="0" anchor="t" bIns="91425" lIns="91425" spcFirstLastPara="1" rIns="91425" wrap="square" tIns="91425">
            <a:noAutofit/>
          </a:bodyPr>
          <a:lstStyle/>
          <a:p>
            <a:pPr indent="-361950" lvl="0" marL="457200" rtl="0" algn="l">
              <a:lnSpc>
                <a:spcPct val="95000"/>
              </a:lnSpc>
              <a:spcBef>
                <a:spcPts val="0"/>
              </a:spcBef>
              <a:spcAft>
                <a:spcPts val="0"/>
              </a:spcAft>
              <a:buClr>
                <a:schemeClr val="dk1"/>
              </a:buClr>
              <a:buSzPts val="2100"/>
              <a:buAutoNum type="arabicParenR"/>
            </a:pPr>
            <a:r>
              <a:rPr b="1" lang="en" sz="2100">
                <a:solidFill>
                  <a:schemeClr val="dk1"/>
                </a:solidFill>
              </a:rPr>
              <a:t>Goal:</a:t>
            </a:r>
            <a:r>
              <a:rPr lang="en" sz="2100">
                <a:solidFill>
                  <a:schemeClr val="dk1"/>
                </a:solidFill>
              </a:rPr>
              <a:t> Find Feature Detectors embedded within Network </a:t>
            </a:r>
            <a:br>
              <a:rPr lang="en" sz="2100">
                <a:solidFill>
                  <a:schemeClr val="dk1"/>
                </a:solidFill>
              </a:rPr>
            </a:br>
            <a:endParaRPr sz="2100">
              <a:solidFill>
                <a:schemeClr val="dk1"/>
              </a:solidFill>
            </a:endParaRPr>
          </a:p>
          <a:p>
            <a:pPr indent="-361950" lvl="0" marL="457200" rtl="0" algn="l">
              <a:lnSpc>
                <a:spcPct val="95000"/>
              </a:lnSpc>
              <a:spcBef>
                <a:spcPts val="0"/>
              </a:spcBef>
              <a:spcAft>
                <a:spcPts val="0"/>
              </a:spcAft>
              <a:buClr>
                <a:schemeClr val="dk1"/>
              </a:buClr>
              <a:buSzPts val="2100"/>
              <a:buAutoNum type="arabicParenR"/>
            </a:pPr>
            <a:r>
              <a:rPr b="1" lang="en" sz="2100">
                <a:solidFill>
                  <a:schemeClr val="dk1"/>
                </a:solidFill>
              </a:rPr>
              <a:t>Methods:</a:t>
            </a:r>
            <a:endParaRPr b="1" sz="2100">
              <a:solidFill>
                <a:schemeClr val="dk1"/>
              </a:solidFill>
            </a:endParaRPr>
          </a:p>
          <a:p>
            <a:pPr indent="-342900" lvl="1" marL="914400" rtl="0" algn="l">
              <a:lnSpc>
                <a:spcPct val="95000"/>
              </a:lnSpc>
              <a:spcBef>
                <a:spcPts val="0"/>
              </a:spcBef>
              <a:spcAft>
                <a:spcPts val="0"/>
              </a:spcAft>
              <a:buClr>
                <a:schemeClr val="dk1"/>
              </a:buClr>
              <a:buSzPts val="1800"/>
              <a:buAutoNum type="alphaLcParenR"/>
            </a:pPr>
            <a:r>
              <a:rPr lang="en" sz="1800">
                <a:solidFill>
                  <a:schemeClr val="dk1"/>
                </a:solidFill>
              </a:rPr>
              <a:t>Non-Negative Matrix Factorization of each layer’s channels</a:t>
            </a:r>
            <a:endParaRPr sz="1800">
              <a:solidFill>
                <a:schemeClr val="dk1"/>
              </a:solidFill>
            </a:endParaRPr>
          </a:p>
          <a:p>
            <a:pPr indent="-342900" lvl="1" marL="914400" rtl="0" algn="l">
              <a:lnSpc>
                <a:spcPct val="95000"/>
              </a:lnSpc>
              <a:spcBef>
                <a:spcPts val="0"/>
              </a:spcBef>
              <a:spcAft>
                <a:spcPts val="0"/>
              </a:spcAft>
              <a:buClr>
                <a:schemeClr val="dk1"/>
              </a:buClr>
              <a:buSzPts val="1800"/>
              <a:buAutoNum type="alphaLcParenR"/>
            </a:pPr>
            <a:r>
              <a:rPr lang="en" sz="1800">
                <a:solidFill>
                  <a:schemeClr val="dk1"/>
                </a:solidFill>
              </a:rPr>
              <a:t>Correlation of Input Board with each channel’s activations</a:t>
            </a:r>
            <a:endParaRPr sz="1800">
              <a:solidFill>
                <a:schemeClr val="dk1"/>
              </a:solidFill>
            </a:endParaRPr>
          </a:p>
        </p:txBody>
      </p:sp>
      <p:sp>
        <p:nvSpPr>
          <p:cNvPr id="206" name="Google Shape;206;p35"/>
          <p:cNvSpPr txBox="1"/>
          <p:nvPr/>
        </p:nvSpPr>
        <p:spPr>
          <a:xfrm>
            <a:off x="815700" y="3264150"/>
            <a:ext cx="7512600" cy="1203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dk1"/>
                </a:solidFill>
              </a:rPr>
              <a:t>Primary Takeaway</a:t>
            </a:r>
            <a:endParaRPr b="1"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 sz="2100">
                <a:solidFill>
                  <a:schemeClr val="dk1"/>
                </a:solidFill>
              </a:rPr>
              <a:t>Individual network layers &amp; channels encode </a:t>
            </a:r>
            <a:r>
              <a:rPr i="1" lang="en" sz="2100">
                <a:solidFill>
                  <a:schemeClr val="dk1"/>
                </a:solidFill>
              </a:rPr>
              <a:t>feature detectors </a:t>
            </a:r>
            <a:r>
              <a:rPr lang="en" sz="2100">
                <a:solidFill>
                  <a:schemeClr val="dk1"/>
                </a:solidFill>
              </a:rPr>
              <a:t>related to human-recognizable chess concepts </a:t>
            </a:r>
            <a:endParaRPr sz="21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Approach #1: NN</a:t>
            </a:r>
            <a:r>
              <a:rPr b="1" lang="en"/>
              <a:t> Matrix Factorization Analysis</a:t>
            </a:r>
            <a:endParaRPr b="1"/>
          </a:p>
        </p:txBody>
      </p:sp>
      <p:pic>
        <p:nvPicPr>
          <p:cNvPr id="212" name="Google Shape;212;p36"/>
          <p:cNvPicPr preferRelativeResize="0"/>
          <p:nvPr/>
        </p:nvPicPr>
        <p:blipFill>
          <a:blip r:embed="rId3">
            <a:alphaModFix/>
          </a:blip>
          <a:stretch>
            <a:fillRect/>
          </a:stretch>
        </p:blipFill>
        <p:spPr>
          <a:xfrm>
            <a:off x="3867150" y="2816525"/>
            <a:ext cx="5276850" cy="1809750"/>
          </a:xfrm>
          <a:prstGeom prst="rect">
            <a:avLst/>
          </a:prstGeom>
          <a:noFill/>
          <a:ln>
            <a:noFill/>
          </a:ln>
        </p:spPr>
      </p:pic>
      <p:sp>
        <p:nvSpPr>
          <p:cNvPr id="213" name="Google Shape;213;p36"/>
          <p:cNvSpPr txBox="1"/>
          <p:nvPr/>
        </p:nvSpPr>
        <p:spPr>
          <a:xfrm>
            <a:off x="598950" y="1206150"/>
            <a:ext cx="79461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t>For each layer l with C channels, </a:t>
            </a:r>
            <a:endParaRPr sz="1900"/>
          </a:p>
          <a:p>
            <a:pPr indent="-349250" lvl="0" marL="457200" rtl="0" algn="l">
              <a:spcBef>
                <a:spcPts val="0"/>
              </a:spcBef>
              <a:spcAft>
                <a:spcPts val="0"/>
              </a:spcAft>
              <a:buSzPts val="1900"/>
              <a:buAutoNum type="arabicParenR"/>
            </a:pPr>
            <a:r>
              <a:rPr lang="en" sz="1900"/>
              <a:t>Compute a matrix factorization </a:t>
            </a:r>
            <a:r>
              <a:rPr b="1" lang="en" sz="1900">
                <a:solidFill>
                  <a:schemeClr val="dk1"/>
                </a:solidFill>
              </a:rPr>
              <a:t>Ω x F </a:t>
            </a:r>
            <a:r>
              <a:rPr lang="en" sz="1900"/>
              <a:t>using K &lt; C columns</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rPr lang="en" sz="1900"/>
              <a:t>For each factor k (1…K) and input n (1…N)</a:t>
            </a:r>
            <a:endParaRPr sz="1900">
              <a:solidFill>
                <a:schemeClr val="dk1"/>
              </a:solidFill>
            </a:endParaRPr>
          </a:p>
          <a:p>
            <a:pPr indent="-349250" lvl="0" marL="457200" rtl="0" algn="l">
              <a:spcBef>
                <a:spcPts val="0"/>
              </a:spcBef>
              <a:spcAft>
                <a:spcPts val="0"/>
              </a:spcAft>
              <a:buSzPts val="1900"/>
              <a:buAutoNum type="arabicParenR"/>
            </a:pPr>
            <a:r>
              <a:rPr lang="en" sz="1900">
                <a:solidFill>
                  <a:schemeClr val="dk1"/>
                </a:solidFill>
              </a:rPr>
              <a:t>Visualize activations on Chess Board to find </a:t>
            </a:r>
            <a:r>
              <a:rPr i="1" lang="en" sz="1900">
                <a:solidFill>
                  <a:schemeClr val="dk1"/>
                </a:solidFill>
              </a:rPr>
              <a:t>feature detectors</a:t>
            </a:r>
            <a:endParaRPr i="1" sz="1900">
              <a:solidFill>
                <a:schemeClr val="dk1"/>
              </a:solidFill>
            </a:endParaRPr>
          </a:p>
        </p:txBody>
      </p:sp>
      <p:pic>
        <p:nvPicPr>
          <p:cNvPr id="214" name="Google Shape;214;p36"/>
          <p:cNvPicPr preferRelativeResize="0"/>
          <p:nvPr/>
        </p:nvPicPr>
        <p:blipFill>
          <a:blip r:embed="rId4">
            <a:alphaModFix/>
          </a:blip>
          <a:stretch>
            <a:fillRect/>
          </a:stretch>
        </p:blipFill>
        <p:spPr>
          <a:xfrm>
            <a:off x="952300" y="4012163"/>
            <a:ext cx="1504950" cy="476250"/>
          </a:xfrm>
          <a:prstGeom prst="rect">
            <a:avLst/>
          </a:prstGeom>
          <a:noFill/>
          <a:ln>
            <a:noFill/>
          </a:ln>
        </p:spPr>
      </p:pic>
      <p:pic>
        <p:nvPicPr>
          <p:cNvPr id="215" name="Google Shape;215;p36"/>
          <p:cNvPicPr preferRelativeResize="0"/>
          <p:nvPr/>
        </p:nvPicPr>
        <p:blipFill>
          <a:blip r:embed="rId5">
            <a:alphaModFix/>
          </a:blip>
          <a:stretch>
            <a:fillRect/>
          </a:stretch>
        </p:blipFill>
        <p:spPr>
          <a:xfrm>
            <a:off x="853600" y="2954388"/>
            <a:ext cx="2228850" cy="533400"/>
          </a:xfrm>
          <a:prstGeom prst="rect">
            <a:avLst/>
          </a:prstGeom>
          <a:noFill/>
          <a:ln>
            <a:noFill/>
          </a:ln>
        </p:spPr>
      </p:pic>
      <p:pic>
        <p:nvPicPr>
          <p:cNvPr id="216" name="Google Shape;216;p36"/>
          <p:cNvPicPr preferRelativeResize="0"/>
          <p:nvPr/>
        </p:nvPicPr>
        <p:blipFill rotWithShape="1">
          <a:blip r:embed="rId6">
            <a:alphaModFix/>
          </a:blip>
          <a:srcRect b="0" l="3147" r="0" t="10714"/>
          <a:stretch/>
        </p:blipFill>
        <p:spPr>
          <a:xfrm>
            <a:off x="894100" y="3535900"/>
            <a:ext cx="2398475" cy="476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Results: </a:t>
            </a:r>
            <a:r>
              <a:rPr b="1" lang="en"/>
              <a:t>NN Matrix Factorization Analysis</a:t>
            </a:r>
            <a:endParaRPr b="1"/>
          </a:p>
          <a:p>
            <a:pPr indent="0" lvl="0" marL="0" rtl="0" algn="l">
              <a:spcBef>
                <a:spcPts val="0"/>
              </a:spcBef>
              <a:spcAft>
                <a:spcPts val="0"/>
              </a:spcAft>
              <a:buNone/>
            </a:pPr>
            <a:r>
              <a:t/>
            </a:r>
            <a:endParaRPr/>
          </a:p>
        </p:txBody>
      </p:sp>
      <p:pic>
        <p:nvPicPr>
          <p:cNvPr id="222" name="Google Shape;222;p37"/>
          <p:cNvPicPr preferRelativeResize="0"/>
          <p:nvPr/>
        </p:nvPicPr>
        <p:blipFill rotWithShape="1">
          <a:blip r:embed="rId3">
            <a:alphaModFix/>
          </a:blip>
          <a:srcRect b="39864" l="0" r="24857" t="0"/>
          <a:stretch/>
        </p:blipFill>
        <p:spPr>
          <a:xfrm>
            <a:off x="1771163" y="1017725"/>
            <a:ext cx="5398099" cy="3384774"/>
          </a:xfrm>
          <a:prstGeom prst="rect">
            <a:avLst/>
          </a:prstGeom>
          <a:noFill/>
          <a:ln>
            <a:noFill/>
          </a:ln>
        </p:spPr>
      </p:pic>
      <p:cxnSp>
        <p:nvCxnSpPr>
          <p:cNvPr id="223" name="Google Shape;223;p37"/>
          <p:cNvCxnSpPr/>
          <p:nvPr/>
        </p:nvCxnSpPr>
        <p:spPr>
          <a:xfrm>
            <a:off x="3645213" y="1017713"/>
            <a:ext cx="30600" cy="4013700"/>
          </a:xfrm>
          <a:prstGeom prst="straightConnector1">
            <a:avLst/>
          </a:prstGeom>
          <a:noFill/>
          <a:ln cap="flat" cmpd="sng" w="9525">
            <a:solidFill>
              <a:schemeClr val="dk2"/>
            </a:solidFill>
            <a:prstDash val="solid"/>
            <a:round/>
            <a:headEnd len="med" w="med" type="none"/>
            <a:tailEnd len="med" w="med" type="none"/>
          </a:ln>
        </p:spPr>
      </p:cxnSp>
      <p:cxnSp>
        <p:nvCxnSpPr>
          <p:cNvPr id="224" name="Google Shape;224;p37"/>
          <p:cNvCxnSpPr/>
          <p:nvPr/>
        </p:nvCxnSpPr>
        <p:spPr>
          <a:xfrm>
            <a:off x="5406888" y="1017713"/>
            <a:ext cx="20700" cy="3993300"/>
          </a:xfrm>
          <a:prstGeom prst="straightConnector1">
            <a:avLst/>
          </a:prstGeom>
          <a:noFill/>
          <a:ln cap="flat" cmpd="sng" w="9525">
            <a:solidFill>
              <a:schemeClr val="dk2"/>
            </a:solidFill>
            <a:prstDash val="solid"/>
            <a:round/>
            <a:headEnd len="med" w="med" type="none"/>
            <a:tailEnd len="med" w="med" type="none"/>
          </a:ln>
        </p:spPr>
      </p:cxnSp>
      <p:sp>
        <p:nvSpPr>
          <p:cNvPr id="225" name="Google Shape;225;p37"/>
          <p:cNvSpPr txBox="1"/>
          <p:nvPr/>
        </p:nvSpPr>
        <p:spPr>
          <a:xfrm>
            <a:off x="1964888" y="4395425"/>
            <a:ext cx="1629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Diagonal Moves</a:t>
            </a:r>
            <a:endParaRPr/>
          </a:p>
          <a:p>
            <a:pPr indent="0" lvl="0" marL="0" rtl="0" algn="ctr">
              <a:spcBef>
                <a:spcPts val="0"/>
              </a:spcBef>
              <a:spcAft>
                <a:spcPts val="0"/>
              </a:spcAft>
              <a:buNone/>
            </a:pPr>
            <a:r>
              <a:rPr lang="en"/>
              <a:t>(1st Layer)</a:t>
            </a:r>
            <a:endParaRPr/>
          </a:p>
        </p:txBody>
      </p:sp>
      <p:sp>
        <p:nvSpPr>
          <p:cNvPr id="226" name="Google Shape;226;p37"/>
          <p:cNvSpPr txBox="1"/>
          <p:nvPr/>
        </p:nvSpPr>
        <p:spPr>
          <a:xfrm>
            <a:off x="3726538" y="4395425"/>
            <a:ext cx="1629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Diagonal Moves</a:t>
            </a:r>
            <a:br>
              <a:rPr lang="en"/>
            </a:br>
            <a:r>
              <a:rPr lang="en"/>
              <a:t>(2nd Layer)</a:t>
            </a:r>
            <a:endParaRPr/>
          </a:p>
        </p:txBody>
      </p:sp>
      <p:sp>
        <p:nvSpPr>
          <p:cNvPr id="227" name="Google Shape;227;p37"/>
          <p:cNvSpPr txBox="1"/>
          <p:nvPr/>
        </p:nvSpPr>
        <p:spPr>
          <a:xfrm>
            <a:off x="5478340" y="4395425"/>
            <a:ext cx="1894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 of Pieces that could move to each square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Approach #2: Input-Activation Covariance Analysis</a:t>
            </a:r>
            <a:endParaRPr b="1"/>
          </a:p>
        </p:txBody>
      </p:sp>
      <p:pic>
        <p:nvPicPr>
          <p:cNvPr id="233" name="Google Shape;233;p38"/>
          <p:cNvPicPr preferRelativeResize="0"/>
          <p:nvPr/>
        </p:nvPicPr>
        <p:blipFill>
          <a:blip r:embed="rId3">
            <a:alphaModFix/>
          </a:blip>
          <a:stretch>
            <a:fillRect/>
          </a:stretch>
        </p:blipFill>
        <p:spPr>
          <a:xfrm>
            <a:off x="394650" y="2922557"/>
            <a:ext cx="8087100" cy="1126418"/>
          </a:xfrm>
          <a:prstGeom prst="rect">
            <a:avLst/>
          </a:prstGeom>
          <a:noFill/>
          <a:ln>
            <a:noFill/>
          </a:ln>
        </p:spPr>
      </p:pic>
      <p:sp>
        <p:nvSpPr>
          <p:cNvPr id="234" name="Google Shape;234;p38"/>
          <p:cNvSpPr txBox="1"/>
          <p:nvPr/>
        </p:nvSpPr>
        <p:spPr>
          <a:xfrm>
            <a:off x="528450" y="1509750"/>
            <a:ext cx="80871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rPr>
              <a:t>For each layer l and channel i, </a:t>
            </a:r>
            <a:endParaRPr sz="1900">
              <a:solidFill>
                <a:schemeClr val="dk1"/>
              </a:solidFill>
            </a:endParaRPr>
          </a:p>
          <a:p>
            <a:pPr indent="-349250" lvl="0" marL="457200" rtl="0" algn="l">
              <a:spcBef>
                <a:spcPts val="0"/>
              </a:spcBef>
              <a:spcAft>
                <a:spcPts val="0"/>
              </a:spcAft>
              <a:buClr>
                <a:schemeClr val="dk1"/>
              </a:buClr>
              <a:buSzPts val="1900"/>
              <a:buAutoNum type="arabicParenR"/>
            </a:pPr>
            <a:r>
              <a:rPr lang="en" sz="1900">
                <a:solidFill>
                  <a:schemeClr val="dk1"/>
                </a:solidFill>
              </a:rPr>
              <a:t>Compute the covariance between input z0 and </a:t>
            </a:r>
            <a:r>
              <a:rPr lang="en" sz="1900">
                <a:solidFill>
                  <a:schemeClr val="dk1"/>
                </a:solidFill>
              </a:rPr>
              <a:t>position</a:t>
            </a:r>
            <a:r>
              <a:rPr lang="en" sz="1900">
                <a:solidFill>
                  <a:schemeClr val="dk1"/>
                </a:solidFill>
              </a:rPr>
              <a:t> activations</a:t>
            </a:r>
            <a:endParaRPr sz="1900">
              <a:solidFill>
                <a:schemeClr val="dk1"/>
              </a:solidFill>
            </a:endParaRPr>
          </a:p>
          <a:p>
            <a:pPr indent="-349250" lvl="0" marL="457200" rtl="0" algn="l">
              <a:spcBef>
                <a:spcPts val="0"/>
              </a:spcBef>
              <a:spcAft>
                <a:spcPts val="0"/>
              </a:spcAft>
              <a:buClr>
                <a:schemeClr val="dk1"/>
              </a:buClr>
              <a:buSzPts val="1900"/>
              <a:buAutoNum type="arabicParenR"/>
            </a:pPr>
            <a:r>
              <a:rPr lang="en" sz="1900">
                <a:solidFill>
                  <a:schemeClr val="dk1"/>
                </a:solidFill>
              </a:rPr>
              <a:t>Visualize covariances on Chess Board to find </a:t>
            </a:r>
            <a:r>
              <a:rPr i="1" lang="en" sz="1900">
                <a:solidFill>
                  <a:schemeClr val="dk1"/>
                </a:solidFill>
              </a:rPr>
              <a:t>feature detectors</a:t>
            </a:r>
            <a:endParaRPr sz="15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8" name="Shape 238"/>
        <p:cNvGrpSpPr/>
        <p:nvPr/>
      </p:nvGrpSpPr>
      <p:grpSpPr>
        <a:xfrm>
          <a:off x="0" y="0"/>
          <a:ext cx="0" cy="0"/>
          <a:chOff x="0" y="0"/>
          <a:chExt cx="0" cy="0"/>
        </a:xfrm>
      </p:grpSpPr>
      <p:sp>
        <p:nvSpPr>
          <p:cNvPr id="239" name="Google Shape;239;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Results: </a:t>
            </a:r>
            <a:r>
              <a:rPr b="1" lang="en"/>
              <a:t>Input-Activation Covariance Analysis</a:t>
            </a:r>
            <a:endParaRPr b="1"/>
          </a:p>
          <a:p>
            <a:pPr indent="0" lvl="0" marL="0" rtl="0" algn="l">
              <a:spcBef>
                <a:spcPts val="0"/>
              </a:spcBef>
              <a:spcAft>
                <a:spcPts val="0"/>
              </a:spcAft>
              <a:buNone/>
            </a:pPr>
            <a:r>
              <a:t/>
            </a:r>
            <a:endParaRPr/>
          </a:p>
        </p:txBody>
      </p:sp>
      <p:pic>
        <p:nvPicPr>
          <p:cNvPr id="240" name="Google Shape;240;p39"/>
          <p:cNvPicPr preferRelativeResize="0"/>
          <p:nvPr/>
        </p:nvPicPr>
        <p:blipFill rotWithShape="1">
          <a:blip r:embed="rId3">
            <a:alphaModFix/>
          </a:blip>
          <a:srcRect b="14402" l="5797" r="42257" t="30266"/>
          <a:stretch/>
        </p:blipFill>
        <p:spPr>
          <a:xfrm>
            <a:off x="2265613" y="1856750"/>
            <a:ext cx="4612769" cy="3073898"/>
          </a:xfrm>
          <a:prstGeom prst="rect">
            <a:avLst/>
          </a:prstGeom>
          <a:noFill/>
          <a:ln>
            <a:noFill/>
          </a:ln>
        </p:spPr>
      </p:pic>
      <p:sp>
        <p:nvSpPr>
          <p:cNvPr id="241" name="Google Shape;241;p39"/>
          <p:cNvSpPr txBox="1"/>
          <p:nvPr/>
        </p:nvSpPr>
        <p:spPr>
          <a:xfrm>
            <a:off x="562975" y="1195100"/>
            <a:ext cx="209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2" name="Google Shape;242;p39"/>
          <p:cNvSpPr txBox="1"/>
          <p:nvPr/>
        </p:nvSpPr>
        <p:spPr>
          <a:xfrm>
            <a:off x="598950" y="1179650"/>
            <a:ext cx="79461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AutoNum type="arabicParenR"/>
            </a:pPr>
            <a:r>
              <a:rPr lang="en" sz="1600"/>
              <a:t>First-Layer Feature Detector: Frequent Early/Mid/Late-Game Positions</a:t>
            </a:r>
            <a:endParaRPr sz="1600"/>
          </a:p>
          <a:p>
            <a:pPr indent="-330200" lvl="1" marL="914400" rtl="0" algn="l">
              <a:spcBef>
                <a:spcPts val="0"/>
              </a:spcBef>
              <a:spcAft>
                <a:spcPts val="0"/>
              </a:spcAft>
              <a:buSzPts val="1600"/>
              <a:buAutoNum type="alphaLcParenR"/>
            </a:pPr>
            <a:r>
              <a:rPr lang="en" sz="1600"/>
              <a:t>Due to (representative) correlation within the training data</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Results: </a:t>
            </a:r>
            <a:r>
              <a:rPr b="1" lang="en"/>
              <a:t>Input-Activation Covariance Analysis</a:t>
            </a:r>
            <a:endParaRPr b="1"/>
          </a:p>
          <a:p>
            <a:pPr indent="0" lvl="0" marL="0" rtl="0" algn="l">
              <a:spcBef>
                <a:spcPts val="0"/>
              </a:spcBef>
              <a:spcAft>
                <a:spcPts val="0"/>
              </a:spcAft>
              <a:buNone/>
            </a:pPr>
            <a:r>
              <a:t/>
            </a:r>
            <a:endParaRPr/>
          </a:p>
        </p:txBody>
      </p:sp>
      <p:pic>
        <p:nvPicPr>
          <p:cNvPr id="248" name="Google Shape;248;p40"/>
          <p:cNvPicPr preferRelativeResize="0"/>
          <p:nvPr/>
        </p:nvPicPr>
        <p:blipFill rotWithShape="1">
          <a:blip r:embed="rId3">
            <a:alphaModFix/>
          </a:blip>
          <a:srcRect b="42961" l="0" r="0" t="0"/>
          <a:stretch/>
        </p:blipFill>
        <p:spPr>
          <a:xfrm>
            <a:off x="363575" y="2386125"/>
            <a:ext cx="8416827" cy="1789775"/>
          </a:xfrm>
          <a:prstGeom prst="rect">
            <a:avLst/>
          </a:prstGeom>
          <a:noFill/>
          <a:ln>
            <a:noFill/>
          </a:ln>
        </p:spPr>
      </p:pic>
      <p:sp>
        <p:nvSpPr>
          <p:cNvPr id="249" name="Google Shape;249;p40"/>
          <p:cNvSpPr txBox="1"/>
          <p:nvPr/>
        </p:nvSpPr>
        <p:spPr>
          <a:xfrm>
            <a:off x="598950" y="1075688"/>
            <a:ext cx="79461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Detecting </a:t>
            </a:r>
            <a:r>
              <a:rPr lang="en" sz="2000"/>
              <a:t>Move-Types from a Square</a:t>
            </a:r>
            <a:endParaRPr sz="2000"/>
          </a:p>
          <a:p>
            <a:pPr indent="0" lvl="0" marL="0" rtl="0" algn="l">
              <a:spcBef>
                <a:spcPts val="0"/>
              </a:spcBef>
              <a:spcAft>
                <a:spcPts val="0"/>
              </a:spcAft>
              <a:buNone/>
            </a:pPr>
            <a:r>
              <a:rPr lang="en" sz="2000"/>
              <a:t>1-2) Diagonal-Attacking Pieces (Queen, Bishop) </a:t>
            </a:r>
            <a:endParaRPr sz="2000"/>
          </a:p>
          <a:p>
            <a:pPr indent="0" lvl="0" marL="0" rtl="0" algn="l">
              <a:spcBef>
                <a:spcPts val="0"/>
              </a:spcBef>
              <a:spcAft>
                <a:spcPts val="0"/>
              </a:spcAft>
              <a:buNone/>
            </a:pPr>
            <a:r>
              <a:rPr lang="en" sz="2000"/>
              <a:t>3-4) Horizontally-Attacking Pieces (Queen, Rook)</a:t>
            </a:r>
            <a:endParaRPr sz="2000"/>
          </a:p>
          <a:p>
            <a:pPr indent="0" lvl="0" marL="0" rtl="0" algn="l">
              <a:spcBef>
                <a:spcPts val="0"/>
              </a:spcBef>
              <a:spcAft>
                <a:spcPts val="0"/>
              </a:spcAft>
              <a:buClr>
                <a:schemeClr val="dk1"/>
              </a:buClr>
              <a:buSzPts val="1100"/>
              <a:buFont typeface="Arial"/>
              <a:buNone/>
            </a:pPr>
            <a:r>
              <a:rPr lang="en" sz="2000">
                <a:solidFill>
                  <a:schemeClr val="dk1"/>
                </a:solidFill>
              </a:rPr>
              <a:t>5)    Both</a:t>
            </a:r>
            <a:endParaRPr sz="2000">
              <a:solidFill>
                <a:schemeClr val="dk1"/>
              </a:solidFill>
            </a:endParaRPr>
          </a:p>
          <a:p>
            <a:pPr indent="0" lvl="0" marL="0" rtl="0" algn="l">
              <a:spcBef>
                <a:spcPts val="0"/>
              </a:spcBef>
              <a:spcAft>
                <a:spcPts val="0"/>
              </a:spcAft>
              <a:buNone/>
            </a:pPr>
            <a:r>
              <a:t/>
            </a:r>
            <a:endParaRPr sz="2000"/>
          </a:p>
        </p:txBody>
      </p:sp>
      <p:sp>
        <p:nvSpPr>
          <p:cNvPr id="250" name="Google Shape;250;p40"/>
          <p:cNvSpPr txBox="1"/>
          <p:nvPr/>
        </p:nvSpPr>
        <p:spPr>
          <a:xfrm>
            <a:off x="900300" y="4287950"/>
            <a:ext cx="7343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5 covariances with different channels for the square (5, 4)</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4" name="Shape 254"/>
        <p:cNvGrpSpPr/>
        <p:nvPr/>
      </p:nvGrpSpPr>
      <p:grpSpPr>
        <a:xfrm>
          <a:off x="0" y="0"/>
          <a:ext cx="0" cy="0"/>
          <a:chOff x="0" y="0"/>
          <a:chExt cx="0" cy="0"/>
        </a:xfrm>
      </p:grpSpPr>
      <p:sp>
        <p:nvSpPr>
          <p:cNvPr id="255" name="Google Shape;255;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Results: Input-Activation Covariance Analysis</a:t>
            </a:r>
            <a:endParaRPr b="1"/>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pic>
        <p:nvPicPr>
          <p:cNvPr id="256" name="Google Shape;256;p41"/>
          <p:cNvPicPr preferRelativeResize="0"/>
          <p:nvPr/>
        </p:nvPicPr>
        <p:blipFill rotWithShape="1">
          <a:blip r:embed="rId3">
            <a:alphaModFix/>
          </a:blip>
          <a:srcRect b="15690" l="0" r="0" t="64977"/>
          <a:stretch/>
        </p:blipFill>
        <p:spPr>
          <a:xfrm>
            <a:off x="1521575" y="3621850"/>
            <a:ext cx="7056325" cy="1286673"/>
          </a:xfrm>
          <a:prstGeom prst="rect">
            <a:avLst/>
          </a:prstGeom>
          <a:noFill/>
          <a:ln>
            <a:noFill/>
          </a:ln>
        </p:spPr>
      </p:pic>
      <p:pic>
        <p:nvPicPr>
          <p:cNvPr id="257" name="Google Shape;257;p41"/>
          <p:cNvPicPr preferRelativeResize="0"/>
          <p:nvPr/>
        </p:nvPicPr>
        <p:blipFill rotWithShape="1">
          <a:blip r:embed="rId3">
            <a:alphaModFix/>
          </a:blip>
          <a:srcRect b="78211" l="0" r="0" t="2457"/>
          <a:stretch/>
        </p:blipFill>
        <p:spPr>
          <a:xfrm>
            <a:off x="1521575" y="2397525"/>
            <a:ext cx="7056329" cy="1286673"/>
          </a:xfrm>
          <a:prstGeom prst="rect">
            <a:avLst/>
          </a:prstGeom>
          <a:noFill/>
          <a:ln>
            <a:noFill/>
          </a:ln>
        </p:spPr>
      </p:pic>
      <p:sp>
        <p:nvSpPr>
          <p:cNvPr id="258" name="Google Shape;258;p41"/>
          <p:cNvSpPr txBox="1"/>
          <p:nvPr/>
        </p:nvSpPr>
        <p:spPr>
          <a:xfrm>
            <a:off x="382625" y="2825313"/>
            <a:ext cx="1588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Layers 1 to 5</a:t>
            </a:r>
            <a:endParaRPr sz="1600"/>
          </a:p>
        </p:txBody>
      </p:sp>
      <p:sp>
        <p:nvSpPr>
          <p:cNvPr id="259" name="Google Shape;259;p41"/>
          <p:cNvSpPr txBox="1"/>
          <p:nvPr/>
        </p:nvSpPr>
        <p:spPr>
          <a:xfrm>
            <a:off x="382625" y="4049638"/>
            <a:ext cx="1588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Layers 16 to 20</a:t>
            </a:r>
            <a:endParaRPr sz="1600"/>
          </a:p>
        </p:txBody>
      </p:sp>
      <p:sp>
        <p:nvSpPr>
          <p:cNvPr id="260" name="Google Shape;260;p41"/>
          <p:cNvSpPr txBox="1"/>
          <p:nvPr/>
        </p:nvSpPr>
        <p:spPr>
          <a:xfrm>
            <a:off x="733325" y="1161100"/>
            <a:ext cx="716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61" name="Google Shape;261;p41"/>
          <p:cNvSpPr txBox="1"/>
          <p:nvPr/>
        </p:nvSpPr>
        <p:spPr>
          <a:xfrm>
            <a:off x="1023575" y="1161100"/>
            <a:ext cx="6870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rPr>
              <a:t>Feature Detection Propagating through Layers (1 channel)</a:t>
            </a:r>
            <a:endParaRPr sz="2000">
              <a:solidFill>
                <a:schemeClr val="dk1"/>
              </a:solidFill>
            </a:endParaRPr>
          </a:p>
          <a:p>
            <a:pPr indent="-355600" lvl="0" marL="457200" rtl="0" algn="l">
              <a:spcBef>
                <a:spcPts val="0"/>
              </a:spcBef>
              <a:spcAft>
                <a:spcPts val="0"/>
              </a:spcAft>
              <a:buClr>
                <a:schemeClr val="dk1"/>
              </a:buClr>
              <a:buSzPts val="2000"/>
              <a:buAutoNum type="arabicParenR"/>
            </a:pPr>
            <a:r>
              <a:rPr lang="en" sz="2000">
                <a:solidFill>
                  <a:schemeClr val="dk1"/>
                </a:solidFill>
              </a:rPr>
              <a:t>Centrally Opposing Pawns </a:t>
            </a:r>
            <a:endParaRPr sz="2000">
              <a:solidFill>
                <a:schemeClr val="dk1"/>
              </a:solidFill>
            </a:endParaRPr>
          </a:p>
          <a:p>
            <a:pPr indent="-355600" lvl="0" marL="457200" rtl="0" algn="l">
              <a:spcBef>
                <a:spcPts val="0"/>
              </a:spcBef>
              <a:spcAft>
                <a:spcPts val="0"/>
              </a:spcAft>
              <a:buClr>
                <a:schemeClr val="dk1"/>
              </a:buClr>
              <a:buSzPts val="2000"/>
              <a:buAutoNum type="arabicParenR"/>
            </a:pPr>
            <a:r>
              <a:rPr lang="en" sz="2000">
                <a:solidFill>
                  <a:schemeClr val="dk1"/>
                </a:solidFill>
              </a:rPr>
              <a:t>Covariances with other pieces dissipates</a:t>
            </a:r>
            <a:endParaRPr sz="20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5" name="Shape 265"/>
        <p:cNvGrpSpPr/>
        <p:nvPr/>
      </p:nvGrpSpPr>
      <p:grpSpPr>
        <a:xfrm>
          <a:off x="0" y="0"/>
          <a:ext cx="0" cy="0"/>
          <a:chOff x="0" y="0"/>
          <a:chExt cx="0" cy="0"/>
        </a:xfrm>
      </p:grpSpPr>
      <p:sp>
        <p:nvSpPr>
          <p:cNvPr id="266" name="Google Shape;266;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Results: Input-Activation Covariance Analysis</a:t>
            </a:r>
            <a:endParaRPr b="1"/>
          </a:p>
          <a:p>
            <a:pPr indent="0" lvl="0" marL="0" rtl="0" algn="l">
              <a:spcBef>
                <a:spcPts val="0"/>
              </a:spcBef>
              <a:spcAft>
                <a:spcPts val="0"/>
              </a:spcAft>
              <a:buNone/>
            </a:pPr>
            <a:r>
              <a:t/>
            </a:r>
            <a:endParaRPr/>
          </a:p>
        </p:txBody>
      </p:sp>
      <p:pic>
        <p:nvPicPr>
          <p:cNvPr id="267" name="Google Shape;267;p42"/>
          <p:cNvPicPr preferRelativeResize="0"/>
          <p:nvPr/>
        </p:nvPicPr>
        <p:blipFill>
          <a:blip r:embed="rId3">
            <a:alphaModFix/>
          </a:blip>
          <a:stretch>
            <a:fillRect/>
          </a:stretch>
        </p:blipFill>
        <p:spPr>
          <a:xfrm>
            <a:off x="2290513" y="1017725"/>
            <a:ext cx="4269377" cy="393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Learning from machines - three pronged acquisition</a:t>
            </a:r>
            <a:endParaRPr b="1"/>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Probe for concepts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How closely is AlphaZero’s internal representation </a:t>
            </a:r>
            <a:r>
              <a:rPr b="1" lang="en">
                <a:solidFill>
                  <a:schemeClr val="dk1"/>
                </a:solidFill>
              </a:rPr>
              <a:t>related to</a:t>
            </a:r>
            <a:r>
              <a:rPr lang="en">
                <a:solidFill>
                  <a:schemeClr val="dk1"/>
                </a:solidFill>
              </a:rPr>
              <a:t> chess concepts humans have already created?</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Detection of human concepts from network activations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Study behavioral changes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How do changing representations give rise to changing behaviors?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Evolution of AlphaZero vs. human’s strategy in openings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Investigate activations directly</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Unsupervised methods using non-negative matrix factorisation (NMF) and direct measure of covariance to discover concepts not represented by humans in the past</a:t>
            </a:r>
            <a:endParaRPr>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Conclusion - Key Findings</a:t>
            </a:r>
            <a:endParaRPr b="1"/>
          </a:p>
        </p:txBody>
      </p:sp>
      <p:sp>
        <p:nvSpPr>
          <p:cNvPr id="273" name="Google Shape;273;p43"/>
          <p:cNvSpPr txBox="1"/>
          <p:nvPr>
            <p:ph idx="1" type="body"/>
          </p:nvPr>
        </p:nvSpPr>
        <p:spPr>
          <a:xfrm>
            <a:off x="311700" y="133580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arenR"/>
            </a:pPr>
            <a:r>
              <a:rPr lang="en">
                <a:solidFill>
                  <a:schemeClr val="dk1"/>
                </a:solidFill>
              </a:rPr>
              <a:t>Human-Defined Concepts can be regressed from the AlphaZero network</a:t>
            </a:r>
            <a:endParaRPr>
              <a:solidFill>
                <a:schemeClr val="dk1"/>
              </a:solidFill>
            </a:endParaRPr>
          </a:p>
          <a:p>
            <a:pPr indent="-330200" lvl="1" marL="914400" rtl="0" algn="l">
              <a:spcBef>
                <a:spcPts val="0"/>
              </a:spcBef>
              <a:spcAft>
                <a:spcPts val="0"/>
              </a:spcAft>
              <a:buClr>
                <a:schemeClr val="dk1"/>
              </a:buClr>
              <a:buSzPts val="1600"/>
              <a:buAutoNum type="alphaLcParenR"/>
            </a:pPr>
            <a:r>
              <a:rPr lang="en" sz="1600">
                <a:solidFill>
                  <a:schemeClr val="dk1"/>
                </a:solidFill>
              </a:rPr>
              <a:t>Despite never being trained on a human game of chess</a:t>
            </a:r>
            <a:br>
              <a:rPr lang="en" sz="1600">
                <a:solidFill>
                  <a:schemeClr val="dk1"/>
                </a:solidFill>
              </a:rPr>
            </a:br>
            <a:endParaRPr sz="1800">
              <a:solidFill>
                <a:schemeClr val="dk1"/>
              </a:solidFill>
            </a:endParaRPr>
          </a:p>
          <a:p>
            <a:pPr indent="-342900" lvl="0" marL="457200" rtl="0" algn="l">
              <a:spcBef>
                <a:spcPts val="0"/>
              </a:spcBef>
              <a:spcAft>
                <a:spcPts val="0"/>
              </a:spcAft>
              <a:buClr>
                <a:schemeClr val="dk1"/>
              </a:buClr>
              <a:buSzPts val="1800"/>
              <a:buAutoNum type="arabicParenR"/>
            </a:pPr>
            <a:r>
              <a:rPr lang="en">
                <a:solidFill>
                  <a:schemeClr val="dk1"/>
                </a:solidFill>
              </a:rPr>
              <a:t>As training progresses, AlphaZero understands basic concepts (openings, material) before more complex ones (king </a:t>
            </a:r>
            <a:r>
              <a:rPr lang="en">
                <a:solidFill>
                  <a:schemeClr val="dk1"/>
                </a:solidFill>
              </a:rPr>
              <a:t>safety</a:t>
            </a:r>
            <a:r>
              <a:rPr lang="en">
                <a:solidFill>
                  <a:schemeClr val="dk1"/>
                </a:solidFill>
              </a:rPr>
              <a:t>, mobility)</a:t>
            </a:r>
            <a:br>
              <a:rPr lang="en">
                <a:solidFill>
                  <a:schemeClr val="dk1"/>
                </a:solidFill>
              </a:rPr>
            </a:br>
            <a:endParaRPr>
              <a:solidFill>
                <a:schemeClr val="dk1"/>
              </a:solidFill>
            </a:endParaRPr>
          </a:p>
          <a:p>
            <a:pPr indent="-342900" lvl="0" marL="457200" rtl="0" algn="l">
              <a:spcBef>
                <a:spcPts val="0"/>
              </a:spcBef>
              <a:spcAft>
                <a:spcPts val="0"/>
              </a:spcAft>
              <a:buClr>
                <a:schemeClr val="dk1"/>
              </a:buClr>
              <a:buSzPts val="1800"/>
              <a:buAutoNum type="arabicParenR"/>
            </a:pPr>
            <a:r>
              <a:rPr lang="en">
                <a:solidFill>
                  <a:schemeClr val="dk1"/>
                </a:solidFill>
              </a:rPr>
              <a:t>Feature Detectors of human-recognizable chess concepts are encoded by individual layers + channels in AZ Network</a:t>
            </a:r>
            <a:endParaRPr>
              <a:solidFill>
                <a:schemeClr val="dk1"/>
              </a:solidFill>
            </a:endParaRPr>
          </a:p>
          <a:p>
            <a:pPr indent="-330200" lvl="1" marL="914400" rtl="0" algn="l">
              <a:spcBef>
                <a:spcPts val="0"/>
              </a:spcBef>
              <a:spcAft>
                <a:spcPts val="0"/>
              </a:spcAft>
              <a:buClr>
                <a:schemeClr val="dk1"/>
              </a:buClr>
              <a:buSzPts val="1600"/>
              <a:buAutoNum type="alphaLcParenR"/>
            </a:pPr>
            <a:r>
              <a:rPr lang="en" sz="1600">
                <a:solidFill>
                  <a:schemeClr val="dk1"/>
                </a:solidFill>
              </a:rPr>
              <a:t>Can be found using supervised &amp; unsupervised techniques</a:t>
            </a:r>
            <a:endParaRPr sz="16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Limitations</a:t>
            </a:r>
            <a:endParaRPr b="1"/>
          </a:p>
        </p:txBody>
      </p:sp>
      <p:sp>
        <p:nvSpPr>
          <p:cNvPr id="279" name="Google Shape;279;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arenR"/>
            </a:pPr>
            <a:r>
              <a:rPr lang="en">
                <a:solidFill>
                  <a:schemeClr val="dk1"/>
                </a:solidFill>
              </a:rPr>
              <a:t>Challenges for Concept Probing (previous slide)</a:t>
            </a:r>
            <a:br>
              <a:rPr lang="en">
                <a:solidFill>
                  <a:schemeClr val="dk1"/>
                </a:solidFill>
              </a:rPr>
            </a:br>
            <a:endParaRPr>
              <a:solidFill>
                <a:schemeClr val="dk1"/>
              </a:solidFill>
            </a:endParaRPr>
          </a:p>
          <a:p>
            <a:pPr indent="-342900" lvl="0" marL="457200" rtl="0" algn="l">
              <a:spcBef>
                <a:spcPts val="0"/>
              </a:spcBef>
              <a:spcAft>
                <a:spcPts val="0"/>
              </a:spcAft>
              <a:buClr>
                <a:schemeClr val="dk1"/>
              </a:buClr>
              <a:buSzPts val="1800"/>
              <a:buAutoNum type="arabicParenR"/>
            </a:pPr>
            <a:r>
              <a:rPr lang="en">
                <a:solidFill>
                  <a:schemeClr val="dk1"/>
                </a:solidFill>
              </a:rPr>
              <a:t>Knowledge acquisition is not complete</a:t>
            </a:r>
            <a:r>
              <a:rPr lang="en">
                <a:solidFill>
                  <a:schemeClr val="dk1"/>
                </a:solidFill>
              </a:rPr>
              <a:t> - only a very small part of the model</a:t>
            </a:r>
            <a:br>
              <a:rPr lang="en" sz="1600">
                <a:solidFill>
                  <a:schemeClr val="dk1"/>
                </a:solidFill>
              </a:rPr>
            </a:br>
            <a:endParaRPr sz="1600">
              <a:solidFill>
                <a:schemeClr val="dk1"/>
              </a:solidFill>
            </a:endParaRPr>
          </a:p>
          <a:p>
            <a:pPr indent="-342900" lvl="0" marL="457200" rtl="0" algn="l">
              <a:spcBef>
                <a:spcPts val="0"/>
              </a:spcBef>
              <a:spcAft>
                <a:spcPts val="0"/>
              </a:spcAft>
              <a:buClr>
                <a:schemeClr val="dk1"/>
              </a:buClr>
              <a:buSzPts val="1800"/>
              <a:buAutoNum type="arabicParenR"/>
            </a:pPr>
            <a:r>
              <a:rPr lang="en">
                <a:solidFill>
                  <a:schemeClr val="dk1"/>
                </a:solidFill>
              </a:rPr>
              <a:t>Interpreting “</a:t>
            </a:r>
            <a:r>
              <a:rPr lang="en">
                <a:solidFill>
                  <a:schemeClr val="dk1"/>
                </a:solidFill>
              </a:rPr>
              <a:t>Feature Detectors” found</a:t>
            </a:r>
            <a:r>
              <a:rPr lang="en">
                <a:solidFill>
                  <a:schemeClr val="dk1"/>
                </a:solidFill>
              </a:rPr>
              <a:t> via Unsupervised </a:t>
            </a:r>
            <a:r>
              <a:rPr lang="en">
                <a:solidFill>
                  <a:schemeClr val="dk1"/>
                </a:solidFill>
              </a:rPr>
              <a:t>techniques</a:t>
            </a:r>
            <a:endParaRPr>
              <a:solidFill>
                <a:schemeClr val="dk1"/>
              </a:solidFill>
            </a:endParaRPr>
          </a:p>
          <a:p>
            <a:pPr indent="-330200" lvl="1" marL="914400" rtl="0" algn="l">
              <a:spcBef>
                <a:spcPts val="0"/>
              </a:spcBef>
              <a:spcAft>
                <a:spcPts val="0"/>
              </a:spcAft>
              <a:buClr>
                <a:schemeClr val="dk1"/>
              </a:buClr>
              <a:buSzPts val="1600"/>
              <a:buAutoNum type="alphaLcParenR"/>
            </a:pPr>
            <a:r>
              <a:rPr lang="en" sz="1600">
                <a:solidFill>
                  <a:schemeClr val="dk1"/>
                </a:solidFill>
              </a:rPr>
              <a:t>Inherently subjective</a:t>
            </a:r>
            <a:br>
              <a:rPr lang="en" sz="1600">
                <a:solidFill>
                  <a:schemeClr val="dk1"/>
                </a:solidFill>
              </a:rPr>
            </a:br>
            <a:endParaRPr sz="1600">
              <a:solidFill>
                <a:schemeClr val="dk1"/>
              </a:solidFill>
            </a:endParaRPr>
          </a:p>
          <a:p>
            <a:pPr indent="-342900" lvl="0" marL="457200" rtl="0" algn="l">
              <a:spcBef>
                <a:spcPts val="0"/>
              </a:spcBef>
              <a:spcAft>
                <a:spcPts val="0"/>
              </a:spcAft>
              <a:buClr>
                <a:schemeClr val="dk1"/>
              </a:buClr>
              <a:buSzPts val="1800"/>
              <a:buAutoNum type="arabicParenR"/>
            </a:pPr>
            <a:r>
              <a:rPr lang="en">
                <a:solidFill>
                  <a:schemeClr val="dk1"/>
                </a:solidFill>
              </a:rPr>
              <a:t>No Causal Insight into the </a:t>
            </a:r>
            <a:r>
              <a:rPr lang="en">
                <a:solidFill>
                  <a:schemeClr val="dk1"/>
                </a:solidFill>
              </a:rPr>
              <a:t>Learned Concepts (only correlation)</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Future Research Areas</a:t>
            </a:r>
            <a:endParaRPr b="1"/>
          </a:p>
          <a:p>
            <a:pPr indent="0" lvl="0" marL="0" rtl="0" algn="l">
              <a:spcBef>
                <a:spcPts val="0"/>
              </a:spcBef>
              <a:spcAft>
                <a:spcPts val="0"/>
              </a:spcAft>
              <a:buNone/>
            </a:pPr>
            <a:r>
              <a:t/>
            </a:r>
            <a:endParaRPr/>
          </a:p>
        </p:txBody>
      </p:sp>
      <p:sp>
        <p:nvSpPr>
          <p:cNvPr id="285" name="Google Shape;285;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arenR"/>
            </a:pPr>
            <a:r>
              <a:rPr lang="en">
                <a:solidFill>
                  <a:schemeClr val="dk1"/>
                </a:solidFill>
              </a:rPr>
              <a:t>Addressing Concept Probing Limitations (more than sparse LR)</a:t>
            </a:r>
            <a:br>
              <a:rPr lang="en">
                <a:solidFill>
                  <a:schemeClr val="dk1"/>
                </a:solidFill>
              </a:rPr>
            </a:br>
            <a:endParaRPr>
              <a:solidFill>
                <a:schemeClr val="dk1"/>
              </a:solidFill>
            </a:endParaRPr>
          </a:p>
          <a:p>
            <a:pPr indent="-342900" lvl="0" marL="457200" rtl="0" algn="l">
              <a:spcBef>
                <a:spcPts val="0"/>
              </a:spcBef>
              <a:spcAft>
                <a:spcPts val="0"/>
              </a:spcAft>
              <a:buClr>
                <a:schemeClr val="dk1"/>
              </a:buClr>
              <a:buSzPts val="1800"/>
              <a:buAutoNum type="arabicParenR"/>
            </a:pPr>
            <a:r>
              <a:rPr lang="en">
                <a:solidFill>
                  <a:schemeClr val="dk1"/>
                </a:solidFill>
              </a:rPr>
              <a:t>C</a:t>
            </a:r>
            <a:r>
              <a:rPr lang="en">
                <a:solidFill>
                  <a:schemeClr val="dk1"/>
                </a:solidFill>
              </a:rPr>
              <a:t>an we go beyond finding human </a:t>
            </a:r>
            <a:r>
              <a:rPr lang="en">
                <a:solidFill>
                  <a:schemeClr val="dk1"/>
                </a:solidFill>
              </a:rPr>
              <a:t>knowledge</a:t>
            </a:r>
            <a:r>
              <a:rPr lang="en">
                <a:solidFill>
                  <a:schemeClr val="dk1"/>
                </a:solidFill>
              </a:rPr>
              <a:t> embedded in AlphaZero and understand what new concepts are learned?</a:t>
            </a:r>
            <a:endParaRPr>
              <a:solidFill>
                <a:schemeClr val="dk1"/>
              </a:solidFill>
            </a:endParaRPr>
          </a:p>
          <a:p>
            <a:pPr indent="-330200" lvl="1" marL="914400" rtl="0" algn="l">
              <a:spcBef>
                <a:spcPts val="0"/>
              </a:spcBef>
              <a:spcAft>
                <a:spcPts val="0"/>
              </a:spcAft>
              <a:buClr>
                <a:schemeClr val="dk1"/>
              </a:buClr>
              <a:buSzPts val="1600"/>
              <a:buAutoNum type="alphaLcParenR"/>
            </a:pPr>
            <a:r>
              <a:rPr lang="en" sz="1600">
                <a:solidFill>
                  <a:schemeClr val="dk1"/>
                </a:solidFill>
              </a:rPr>
              <a:t>Further analysis of feature detectors found with unsupervised techniques</a:t>
            </a:r>
            <a:br>
              <a:rPr lang="en" sz="1600">
                <a:solidFill>
                  <a:schemeClr val="dk1"/>
                </a:solidFill>
              </a:rPr>
            </a:br>
            <a:endParaRPr sz="1600">
              <a:solidFill>
                <a:schemeClr val="dk1"/>
              </a:solidFill>
            </a:endParaRPr>
          </a:p>
          <a:p>
            <a:pPr indent="-342900" lvl="0" marL="457200" rtl="0" algn="l">
              <a:spcBef>
                <a:spcPts val="0"/>
              </a:spcBef>
              <a:spcAft>
                <a:spcPts val="0"/>
              </a:spcAft>
              <a:buSzPts val="1800"/>
              <a:buAutoNum type="arabicParenR"/>
            </a:pPr>
            <a:r>
              <a:rPr lang="en">
                <a:solidFill>
                  <a:schemeClr val="dk1"/>
                </a:solidFill>
              </a:rPr>
              <a:t>How do we generalize these findings to other machine learning settings?</a:t>
            </a:r>
            <a:br>
              <a:rPr lang="en">
                <a:solidFill>
                  <a:schemeClr val="dk1"/>
                </a:solidFill>
              </a:rPr>
            </a:br>
            <a:r>
              <a:rPr lang="en">
                <a:solidFill>
                  <a:schemeClr val="dk1"/>
                </a:solidFill>
              </a:rPr>
              <a:t>Could we find human-recognizable concepts in different trained models?</a:t>
            </a:r>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Discussion</a:t>
            </a:r>
            <a:endParaRPr b="1"/>
          </a:p>
        </p:txBody>
      </p:sp>
      <p:sp>
        <p:nvSpPr>
          <p:cNvPr id="291" name="Google Shape;291;p46"/>
          <p:cNvSpPr txBox="1"/>
          <p:nvPr>
            <p:ph idx="1" type="body"/>
          </p:nvPr>
        </p:nvSpPr>
        <p:spPr>
          <a:xfrm>
            <a:off x="311700" y="1152475"/>
            <a:ext cx="8520600" cy="384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How is this paper different from methods we discussed so far?</a:t>
            </a:r>
            <a:endParaRPr/>
          </a:p>
          <a:p>
            <a:pPr indent="-317500" lvl="1" marL="914400" rtl="0" algn="l">
              <a:spcBef>
                <a:spcPts val="0"/>
              </a:spcBef>
              <a:spcAft>
                <a:spcPts val="0"/>
              </a:spcAft>
              <a:buSzPts val="1400"/>
              <a:buChar char="○"/>
            </a:pPr>
            <a:r>
              <a:rPr lang="en"/>
              <a:t>In terms of goals / techniques / specific models to explain</a:t>
            </a:r>
            <a:endParaRPr/>
          </a:p>
          <a:p>
            <a:pPr indent="-342900" lvl="0" marL="457200" rtl="0" algn="l">
              <a:spcBef>
                <a:spcPts val="0"/>
              </a:spcBef>
              <a:spcAft>
                <a:spcPts val="0"/>
              </a:spcAft>
              <a:buSzPts val="1800"/>
              <a:buChar char="●"/>
            </a:pPr>
            <a:r>
              <a:rPr lang="en"/>
              <a:t>Does this approach (or anything that can be built up on this) have potential applications for a more general setting other than board games?</a:t>
            </a:r>
            <a:endParaRPr/>
          </a:p>
          <a:p>
            <a:pPr indent="-317500" lvl="1" marL="914400" rtl="0" algn="l">
              <a:spcBef>
                <a:spcPts val="0"/>
              </a:spcBef>
              <a:spcAft>
                <a:spcPts val="0"/>
              </a:spcAft>
              <a:buSzPts val="1400"/>
              <a:buChar char="○"/>
            </a:pPr>
            <a:r>
              <a:rPr lang="en"/>
              <a:t>What are the pros/cons of using games/artificial environments as baseline for evaluating RL algorithms?</a:t>
            </a:r>
            <a:endParaRPr/>
          </a:p>
          <a:p>
            <a:pPr indent="-342900" lvl="0" marL="457200" rtl="0" algn="l">
              <a:spcBef>
                <a:spcPts val="0"/>
              </a:spcBef>
              <a:spcAft>
                <a:spcPts val="0"/>
              </a:spcAft>
              <a:buSzPts val="1800"/>
              <a:buChar char="●"/>
            </a:pPr>
            <a:r>
              <a:rPr lang="en"/>
              <a:t>Can this be applied to our practice of doing science?</a:t>
            </a:r>
            <a:endParaRPr/>
          </a:p>
          <a:p>
            <a:pPr indent="-317500" lvl="1" marL="914400" rtl="0" algn="l">
              <a:spcBef>
                <a:spcPts val="0"/>
              </a:spcBef>
              <a:spcAft>
                <a:spcPts val="0"/>
              </a:spcAft>
              <a:buSzPts val="1400"/>
              <a:buChar char="○"/>
            </a:pPr>
            <a:r>
              <a:rPr lang="en"/>
              <a:t>Can we recreate or extract theories using similar frameworks (AI for science)?</a:t>
            </a:r>
            <a:endParaRPr/>
          </a:p>
          <a:p>
            <a:pPr indent="-342900" lvl="0" marL="457200" rtl="0" algn="l">
              <a:spcBef>
                <a:spcPts val="0"/>
              </a:spcBef>
              <a:spcAft>
                <a:spcPts val="0"/>
              </a:spcAft>
              <a:buSzPts val="1800"/>
              <a:buChar char="●"/>
            </a:pPr>
            <a:r>
              <a:rPr lang="en"/>
              <a:t>How should we define or understand “knowledge” in these settings?</a:t>
            </a:r>
            <a:endParaRPr/>
          </a:p>
          <a:p>
            <a:pPr indent="-317500" lvl="1" marL="914400" rtl="0" algn="l">
              <a:spcBef>
                <a:spcPts val="0"/>
              </a:spcBef>
              <a:spcAft>
                <a:spcPts val="0"/>
              </a:spcAft>
              <a:buSzPts val="1400"/>
              <a:buChar char="○"/>
            </a:pPr>
            <a:r>
              <a:rPr lang="en"/>
              <a:t>How is it different from similar to concepts/models/explanations/information?</a:t>
            </a:r>
            <a:endParaRPr/>
          </a:p>
          <a:p>
            <a:pPr indent="-342900" lvl="0" marL="457200" rtl="0" algn="l">
              <a:spcBef>
                <a:spcPts val="0"/>
              </a:spcBef>
              <a:spcAft>
                <a:spcPts val="0"/>
              </a:spcAft>
              <a:buSzPts val="1800"/>
              <a:buChar char="●"/>
            </a:pPr>
            <a:r>
              <a:rPr lang="en"/>
              <a:t>How convinced are you convinced about the “interpretability” aspect?</a:t>
            </a:r>
            <a:endParaRPr/>
          </a:p>
          <a:p>
            <a:pPr indent="-317500" lvl="1" marL="914400" rtl="0" algn="l">
              <a:spcBef>
                <a:spcPts val="0"/>
              </a:spcBef>
              <a:spcAft>
                <a:spcPts val="0"/>
              </a:spcAft>
              <a:buSzPts val="1400"/>
              <a:buChar char="○"/>
            </a:pPr>
            <a:r>
              <a:rPr lang="en"/>
              <a:t>Who would be potential audience that could benefit from such analysis?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Interpretability</a:t>
            </a:r>
            <a:endParaRPr b="1"/>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Concept-based (post-hoc) interpretability</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Network probing / important features / mechanistic understanding</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Challenges: correlation not causal</a:t>
            </a:r>
            <a:endParaRPr>
              <a:solidFill>
                <a:schemeClr val="dk1"/>
              </a:solidFill>
            </a:endParaRPr>
          </a:p>
          <a:p>
            <a:pPr indent="0" lvl="0" marL="9144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Explainability in reinforcement learning</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Structural causal models / reward difference explanations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Identify interesting points in behavioral trajectories</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Chess as testing ground for AI interpretability</a:t>
            </a:r>
            <a:endParaRPr b="1"/>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457200" lvl="0" marL="0" rtl="0" algn="l">
              <a:spcBef>
                <a:spcPts val="0"/>
              </a:spcBef>
              <a:spcAft>
                <a:spcPts val="0"/>
              </a:spcAft>
              <a:buNone/>
            </a:pPr>
            <a:r>
              <a:rPr lang="en">
                <a:solidFill>
                  <a:schemeClr val="dk1"/>
                </a:solidFill>
              </a:rPr>
              <a:t>Can human learn the machine’s strategy?</a:t>
            </a:r>
            <a:endParaRPr>
              <a:solidFill>
                <a:schemeClr val="dk1"/>
              </a:solidFill>
            </a:endParaRPr>
          </a:p>
          <a:p>
            <a:pPr indent="0" lvl="0" marL="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Does not rely on human-labeled data</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Tree-based organization / saliency maps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Natural language processing to generate move-by-move commentary</a:t>
            </a:r>
            <a:endParaRPr>
              <a:solidFill>
                <a:schemeClr val="dk1"/>
              </a:solidFill>
            </a:endParaRPr>
          </a:p>
          <a:p>
            <a:pPr indent="-342900" lvl="0" marL="457200" rtl="0" algn="l">
              <a:spcBef>
                <a:spcPts val="0"/>
              </a:spcBef>
              <a:spcAft>
                <a:spcPts val="0"/>
              </a:spcAft>
              <a:buClr>
                <a:schemeClr val="dk1"/>
              </a:buClr>
              <a:buSzPts val="1800"/>
              <a:buChar char="●"/>
            </a:pPr>
            <a:r>
              <a:rPr b="1" lang="en">
                <a:solidFill>
                  <a:schemeClr val="dk1"/>
                </a:solidFill>
              </a:rPr>
              <a:t>This paper:</a:t>
            </a:r>
            <a:r>
              <a:rPr lang="en">
                <a:solidFill>
                  <a:schemeClr val="dk1"/>
                </a:solidFill>
              </a:rPr>
              <a:t> captures “intuitive” aspect of chess play by understanding networks that produce value assessment (</a:t>
            </a:r>
            <a:r>
              <a:rPr i="1" lang="en">
                <a:solidFill>
                  <a:schemeClr val="dk1"/>
                </a:solidFill>
              </a:rPr>
              <a:t>v</a:t>
            </a:r>
            <a:r>
              <a:rPr lang="en">
                <a:solidFill>
                  <a:schemeClr val="dk1"/>
                </a:solidFill>
              </a:rPr>
              <a:t>) and candidate move (</a:t>
            </a:r>
            <a:r>
              <a:rPr b="1" lang="en">
                <a:solidFill>
                  <a:schemeClr val="dk1"/>
                </a:solidFill>
              </a:rPr>
              <a:t>p</a:t>
            </a:r>
            <a:r>
              <a:rPr lang="en">
                <a:solidFill>
                  <a:schemeClr val="dk1"/>
                </a:solidFill>
              </a:rPr>
              <a:t>)</a:t>
            </a:r>
            <a:endParaRPr>
              <a:solidFill>
                <a:schemeClr val="dk1"/>
              </a:solidFill>
            </a:endParaRPr>
          </a:p>
        </p:txBody>
      </p:sp>
      <p:pic>
        <p:nvPicPr>
          <p:cNvPr id="90" name="Google Shape;90;p18"/>
          <p:cNvPicPr preferRelativeResize="0"/>
          <p:nvPr/>
        </p:nvPicPr>
        <p:blipFill>
          <a:blip r:embed="rId3">
            <a:alphaModFix/>
          </a:blip>
          <a:stretch>
            <a:fillRect/>
          </a:stretch>
        </p:blipFill>
        <p:spPr>
          <a:xfrm>
            <a:off x="6251380" y="3808000"/>
            <a:ext cx="1562100" cy="533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AlphaZero: Network structure and training</a:t>
            </a:r>
            <a:endParaRPr b="1"/>
          </a:p>
        </p:txBody>
      </p:sp>
      <p:pic>
        <p:nvPicPr>
          <p:cNvPr id="96" name="Google Shape;96;p19"/>
          <p:cNvPicPr preferRelativeResize="0"/>
          <p:nvPr/>
        </p:nvPicPr>
        <p:blipFill>
          <a:blip r:embed="rId3">
            <a:alphaModFix/>
          </a:blip>
          <a:stretch>
            <a:fillRect/>
          </a:stretch>
        </p:blipFill>
        <p:spPr>
          <a:xfrm>
            <a:off x="152400" y="1170125"/>
            <a:ext cx="3721805" cy="3820975"/>
          </a:xfrm>
          <a:prstGeom prst="rect">
            <a:avLst/>
          </a:prstGeom>
          <a:noFill/>
          <a:ln>
            <a:noFill/>
          </a:ln>
        </p:spPr>
      </p:pic>
      <p:pic>
        <p:nvPicPr>
          <p:cNvPr id="97" name="Google Shape;97;p19"/>
          <p:cNvPicPr preferRelativeResize="0"/>
          <p:nvPr/>
        </p:nvPicPr>
        <p:blipFill>
          <a:blip r:embed="rId4">
            <a:alphaModFix/>
          </a:blip>
          <a:stretch>
            <a:fillRect/>
          </a:stretch>
        </p:blipFill>
        <p:spPr>
          <a:xfrm>
            <a:off x="4209955" y="1777950"/>
            <a:ext cx="1562100" cy="533400"/>
          </a:xfrm>
          <a:prstGeom prst="rect">
            <a:avLst/>
          </a:prstGeom>
          <a:noFill/>
          <a:ln>
            <a:noFill/>
          </a:ln>
        </p:spPr>
      </p:pic>
      <p:pic>
        <p:nvPicPr>
          <p:cNvPr id="98" name="Google Shape;98;p19"/>
          <p:cNvPicPr preferRelativeResize="0"/>
          <p:nvPr/>
        </p:nvPicPr>
        <p:blipFill>
          <a:blip r:embed="rId5">
            <a:alphaModFix/>
          </a:blip>
          <a:stretch>
            <a:fillRect/>
          </a:stretch>
        </p:blipFill>
        <p:spPr>
          <a:xfrm>
            <a:off x="4209951" y="2571747"/>
            <a:ext cx="3339925" cy="481425"/>
          </a:xfrm>
          <a:prstGeom prst="rect">
            <a:avLst/>
          </a:prstGeom>
          <a:noFill/>
          <a:ln>
            <a:noFill/>
          </a:ln>
        </p:spPr>
      </p:pic>
      <p:pic>
        <p:nvPicPr>
          <p:cNvPr id="99" name="Google Shape;99;p19"/>
          <p:cNvPicPr preferRelativeResize="0"/>
          <p:nvPr/>
        </p:nvPicPr>
        <p:blipFill>
          <a:blip r:embed="rId6">
            <a:alphaModFix/>
          </a:blip>
          <a:stretch>
            <a:fillRect/>
          </a:stretch>
        </p:blipFill>
        <p:spPr>
          <a:xfrm>
            <a:off x="4209951" y="3313575"/>
            <a:ext cx="2940750" cy="409650"/>
          </a:xfrm>
          <a:prstGeom prst="rect">
            <a:avLst/>
          </a:prstGeom>
          <a:noFill/>
          <a:ln>
            <a:noFill/>
          </a:ln>
        </p:spPr>
      </p:pic>
      <p:sp>
        <p:nvSpPr>
          <p:cNvPr id="100" name="Google Shape;100;p19"/>
          <p:cNvSpPr/>
          <p:nvPr/>
        </p:nvSpPr>
        <p:spPr>
          <a:xfrm>
            <a:off x="273700" y="2600250"/>
            <a:ext cx="3581100" cy="2406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a:t>Probing for concepts</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Encoding of human conceptual knowledge</a:t>
            </a:r>
            <a:endParaRPr b="1"/>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dk1"/>
                </a:solidFill>
              </a:rPr>
              <a:t>Question: </a:t>
            </a:r>
            <a:r>
              <a:rPr lang="en">
                <a:solidFill>
                  <a:schemeClr val="dk1"/>
                </a:solidFill>
              </a:rPr>
              <a:t>Can human concepts be easily predicted from network’s internal representation?</a:t>
            </a:r>
            <a:endParaRPr b="1">
              <a:solidFill>
                <a:schemeClr val="dk1"/>
              </a:solidFill>
            </a:endParaRPr>
          </a:p>
          <a:p>
            <a:pPr indent="0" lvl="0" marL="0" rtl="0" algn="l">
              <a:spcBef>
                <a:spcPts val="1200"/>
              </a:spcBef>
              <a:spcAft>
                <a:spcPts val="0"/>
              </a:spcAft>
              <a:buNone/>
            </a:pPr>
            <a:r>
              <a:rPr b="1" lang="en">
                <a:solidFill>
                  <a:schemeClr val="dk1"/>
                </a:solidFill>
              </a:rPr>
              <a:t>Concept</a:t>
            </a:r>
            <a:r>
              <a:rPr lang="en">
                <a:solidFill>
                  <a:schemeClr val="dk1"/>
                </a:solidFill>
              </a:rPr>
              <a:t>: User defined function mapping network input to real line.</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b="1">
              <a:solidFill>
                <a:schemeClr val="dk1"/>
              </a:solidFill>
            </a:endParaRPr>
          </a:p>
          <a:p>
            <a:pPr indent="0" lvl="0" marL="0" rtl="0" algn="l">
              <a:spcBef>
                <a:spcPts val="1200"/>
              </a:spcBef>
              <a:spcAft>
                <a:spcPts val="1200"/>
              </a:spcAft>
              <a:buNone/>
            </a:pPr>
            <a:r>
              <a:rPr b="1" lang="en">
                <a:solidFill>
                  <a:schemeClr val="dk1"/>
                </a:solidFill>
              </a:rPr>
              <a:t>Approach: </a:t>
            </a:r>
            <a:r>
              <a:rPr lang="en">
                <a:solidFill>
                  <a:schemeClr val="dk1"/>
                </a:solidFill>
              </a:rPr>
              <a:t> Train a sparse linear regression model from activations </a:t>
            </a:r>
            <a:r>
              <a:rPr b="1" lang="en">
                <a:solidFill>
                  <a:schemeClr val="dk1"/>
                </a:solidFill>
              </a:rPr>
              <a:t>z</a:t>
            </a:r>
            <a:r>
              <a:rPr b="1" baseline="30000" lang="en">
                <a:solidFill>
                  <a:schemeClr val="dk1"/>
                </a:solidFill>
              </a:rPr>
              <a:t>l</a:t>
            </a:r>
            <a:r>
              <a:rPr lang="en">
                <a:solidFill>
                  <a:schemeClr val="dk1"/>
                </a:solidFill>
              </a:rPr>
              <a:t> at layer </a:t>
            </a:r>
            <a:r>
              <a:rPr i="1" lang="en">
                <a:solidFill>
                  <a:schemeClr val="dk1"/>
                </a:solidFill>
              </a:rPr>
              <a:t>l</a:t>
            </a:r>
            <a:r>
              <a:rPr lang="en">
                <a:solidFill>
                  <a:schemeClr val="dk1"/>
                </a:solidFill>
              </a:rPr>
              <a:t> and training step </a:t>
            </a:r>
            <a:r>
              <a:rPr i="1" lang="en">
                <a:solidFill>
                  <a:schemeClr val="dk1"/>
                </a:solidFill>
              </a:rPr>
              <a:t>t</a:t>
            </a:r>
            <a:r>
              <a:rPr lang="en">
                <a:solidFill>
                  <a:schemeClr val="dk1"/>
                </a:solidFill>
              </a:rPr>
              <a:t> to human concept </a:t>
            </a:r>
            <a:r>
              <a:rPr i="1" lang="en">
                <a:solidFill>
                  <a:schemeClr val="dk1"/>
                </a:solidFill>
              </a:rPr>
              <a:t>j</a:t>
            </a:r>
            <a:endParaRPr i="1">
              <a:solidFill>
                <a:schemeClr val="dk1"/>
              </a:solidFill>
            </a:endParaRPr>
          </a:p>
        </p:txBody>
      </p:sp>
      <p:pic>
        <p:nvPicPr>
          <p:cNvPr id="112" name="Google Shape;112;p21"/>
          <p:cNvPicPr preferRelativeResize="0"/>
          <p:nvPr/>
        </p:nvPicPr>
        <p:blipFill>
          <a:blip r:embed="rId3">
            <a:alphaModFix/>
          </a:blip>
          <a:stretch>
            <a:fillRect/>
          </a:stretch>
        </p:blipFill>
        <p:spPr>
          <a:xfrm>
            <a:off x="1927088" y="2397700"/>
            <a:ext cx="5019675" cy="742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Probing concept learning: details</a:t>
            </a:r>
            <a:endParaRPr b="1"/>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b="1" lang="en">
                <a:solidFill>
                  <a:schemeClr val="dk1"/>
                </a:solidFill>
              </a:rPr>
              <a:t>Data: </a:t>
            </a:r>
            <a:r>
              <a:rPr lang="en">
                <a:solidFill>
                  <a:schemeClr val="dk1"/>
                </a:solidFill>
              </a:rPr>
              <a:t>Randomly sample </a:t>
            </a:r>
            <a:r>
              <a:rPr lang="en">
                <a:solidFill>
                  <a:schemeClr val="dk1"/>
                </a:solidFill>
              </a:rPr>
              <a:t>training</a:t>
            </a:r>
            <a:r>
              <a:rPr lang="en">
                <a:solidFill>
                  <a:schemeClr val="dk1"/>
                </a:solidFill>
              </a:rPr>
              <a:t>, validation, test data from ChessBase archive, compute concept </a:t>
            </a:r>
            <a:r>
              <a:rPr lang="en">
                <a:solidFill>
                  <a:schemeClr val="dk1"/>
                </a:solidFill>
              </a:rPr>
              <a:t>values and AlphaZero activations</a:t>
            </a:r>
            <a:endParaRPr>
              <a:solidFill>
                <a:schemeClr val="dk1"/>
              </a:solidFill>
            </a:endParaRPr>
          </a:p>
          <a:p>
            <a:pPr indent="-342900" lvl="0" marL="457200" rtl="0" algn="l">
              <a:spcBef>
                <a:spcPts val="0"/>
              </a:spcBef>
              <a:spcAft>
                <a:spcPts val="0"/>
              </a:spcAft>
              <a:buClr>
                <a:schemeClr val="dk1"/>
              </a:buClr>
              <a:buSzPts val="1800"/>
              <a:buChar char="●"/>
            </a:pPr>
            <a:r>
              <a:rPr b="1" lang="en">
                <a:solidFill>
                  <a:schemeClr val="dk1"/>
                </a:solidFill>
              </a:rPr>
              <a:t>Procedure: </a:t>
            </a:r>
            <a:r>
              <a:rPr lang="en">
                <a:solidFill>
                  <a:schemeClr val="dk1"/>
                </a:solidFill>
              </a:rPr>
              <a:t>For concept </a:t>
            </a:r>
            <a:r>
              <a:rPr i="1" lang="en">
                <a:solidFill>
                  <a:schemeClr val="dk1"/>
                </a:solidFill>
              </a:rPr>
              <a:t>j</a:t>
            </a:r>
            <a:r>
              <a:rPr lang="en">
                <a:solidFill>
                  <a:schemeClr val="dk1"/>
                </a:solidFill>
              </a:rPr>
              <a:t>, layer </a:t>
            </a:r>
            <a:r>
              <a:rPr i="1" lang="en">
                <a:solidFill>
                  <a:schemeClr val="dk1"/>
                </a:solidFill>
              </a:rPr>
              <a:t>l</a:t>
            </a:r>
            <a:r>
              <a:rPr lang="en">
                <a:solidFill>
                  <a:schemeClr val="dk1"/>
                </a:solidFill>
              </a:rPr>
              <a:t>, training step </a:t>
            </a:r>
            <a:r>
              <a:rPr i="1" lang="en">
                <a:solidFill>
                  <a:schemeClr val="dk1"/>
                </a:solidFill>
              </a:rPr>
              <a:t>t</a:t>
            </a:r>
            <a:r>
              <a:rPr lang="en">
                <a:solidFill>
                  <a:schemeClr val="dk1"/>
                </a:solidFill>
              </a:rPr>
              <a:t>, solve</a:t>
            </a:r>
            <a:endParaRPr>
              <a:solidFill>
                <a:schemeClr val="dk1"/>
              </a:solidFill>
            </a:endParaRPr>
          </a:p>
          <a:p>
            <a:pPr indent="0" lvl="0" marL="457200" rtl="0" algn="l">
              <a:spcBef>
                <a:spcPts val="1200"/>
              </a:spcBef>
              <a:spcAft>
                <a:spcPts val="0"/>
              </a:spcAft>
              <a:buNone/>
            </a:pPr>
            <a:r>
              <a:t/>
            </a:r>
            <a:endParaRPr b="1">
              <a:solidFill>
                <a:schemeClr val="dk1"/>
              </a:solidFill>
            </a:endParaRPr>
          </a:p>
          <a:p>
            <a:pPr indent="-342900" lvl="0" marL="457200" rtl="0" algn="l">
              <a:spcBef>
                <a:spcPts val="1200"/>
              </a:spcBef>
              <a:spcAft>
                <a:spcPts val="0"/>
              </a:spcAft>
              <a:buClr>
                <a:schemeClr val="dk1"/>
              </a:buClr>
              <a:buSzPts val="1800"/>
              <a:buChar char="●"/>
            </a:pPr>
            <a:r>
              <a:rPr b="1" lang="en">
                <a:solidFill>
                  <a:schemeClr val="dk1"/>
                </a:solidFill>
              </a:rPr>
              <a:t>Controls: </a:t>
            </a:r>
            <a:r>
              <a:rPr lang="en">
                <a:solidFill>
                  <a:schemeClr val="dk1"/>
                </a:solidFill>
              </a:rPr>
              <a:t>Regression from </a:t>
            </a:r>
            <a:r>
              <a:rPr b="1" lang="en">
                <a:solidFill>
                  <a:schemeClr val="dk1"/>
                </a:solidFill>
              </a:rPr>
              <a:t>z</a:t>
            </a:r>
            <a:r>
              <a:rPr b="1" baseline="30000" lang="en">
                <a:solidFill>
                  <a:schemeClr val="dk1"/>
                </a:solidFill>
              </a:rPr>
              <a:t>0</a:t>
            </a:r>
            <a:r>
              <a:rPr b="1" lang="en">
                <a:solidFill>
                  <a:schemeClr val="dk1"/>
                </a:solidFill>
              </a:rPr>
              <a:t> </a:t>
            </a:r>
            <a:r>
              <a:rPr lang="en">
                <a:solidFill>
                  <a:schemeClr val="dk1"/>
                </a:solidFill>
              </a:rPr>
              <a:t>and random concept regression.</a:t>
            </a:r>
            <a:endParaRPr>
              <a:solidFill>
                <a:schemeClr val="dk1"/>
              </a:solidFill>
            </a:endParaRPr>
          </a:p>
          <a:p>
            <a:pPr indent="-342900" lvl="0" marL="457200" rtl="0" algn="l">
              <a:spcBef>
                <a:spcPts val="0"/>
              </a:spcBef>
              <a:spcAft>
                <a:spcPts val="0"/>
              </a:spcAft>
              <a:buClr>
                <a:schemeClr val="dk1"/>
              </a:buClr>
              <a:buSzPts val="1800"/>
              <a:buChar char="●"/>
            </a:pPr>
            <a:r>
              <a:rPr b="1" lang="en">
                <a:solidFill>
                  <a:schemeClr val="dk1"/>
                </a:solidFill>
              </a:rPr>
              <a:t>Evaluation: </a:t>
            </a:r>
            <a:r>
              <a:rPr lang="en">
                <a:solidFill>
                  <a:schemeClr val="dk1"/>
                </a:solidFill>
              </a:rPr>
              <a:t>R</a:t>
            </a:r>
            <a:r>
              <a:rPr baseline="30000" lang="en">
                <a:solidFill>
                  <a:schemeClr val="dk1"/>
                </a:solidFill>
              </a:rPr>
              <a:t>2</a:t>
            </a:r>
            <a:r>
              <a:rPr lang="en">
                <a:solidFill>
                  <a:schemeClr val="dk1"/>
                </a:solidFill>
              </a:rPr>
              <a:t> value, fraction of variance in concept explained by network activation</a:t>
            </a:r>
            <a:endParaRPr>
              <a:solidFill>
                <a:schemeClr val="dk1"/>
              </a:solidFill>
            </a:endParaRPr>
          </a:p>
          <a:p>
            <a:pPr indent="0" lvl="0" marL="914400" rtl="0" algn="l">
              <a:spcBef>
                <a:spcPts val="1200"/>
              </a:spcBef>
              <a:spcAft>
                <a:spcPts val="1200"/>
              </a:spcAft>
              <a:buNone/>
            </a:pPr>
            <a:r>
              <a:t/>
            </a:r>
            <a:endParaRPr b="1" baseline="30000"/>
          </a:p>
        </p:txBody>
      </p:sp>
      <p:pic>
        <p:nvPicPr>
          <p:cNvPr id="119" name="Google Shape;119;p22"/>
          <p:cNvPicPr preferRelativeResize="0"/>
          <p:nvPr/>
        </p:nvPicPr>
        <p:blipFill>
          <a:blip r:embed="rId3">
            <a:alphaModFix/>
          </a:blip>
          <a:stretch>
            <a:fillRect/>
          </a:stretch>
        </p:blipFill>
        <p:spPr>
          <a:xfrm>
            <a:off x="2334475" y="2142275"/>
            <a:ext cx="4724400" cy="609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