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95" r:id="rId2"/>
    <p:sldId id="737" r:id="rId3"/>
    <p:sldId id="773" r:id="rId4"/>
    <p:sldId id="756" r:id="rId5"/>
    <p:sldId id="803" r:id="rId6"/>
    <p:sldId id="804" r:id="rId7"/>
    <p:sldId id="824" r:id="rId8"/>
    <p:sldId id="825" r:id="rId9"/>
    <p:sldId id="805" r:id="rId10"/>
    <p:sldId id="806" r:id="rId11"/>
    <p:sldId id="807" r:id="rId12"/>
    <p:sldId id="808" r:id="rId13"/>
    <p:sldId id="809" r:id="rId14"/>
    <p:sldId id="810" r:id="rId15"/>
    <p:sldId id="811" r:id="rId16"/>
    <p:sldId id="812" r:id="rId17"/>
    <p:sldId id="813" r:id="rId18"/>
    <p:sldId id="814" r:id="rId19"/>
    <p:sldId id="815" r:id="rId20"/>
    <p:sldId id="816" r:id="rId21"/>
    <p:sldId id="817" r:id="rId22"/>
    <p:sldId id="819" r:id="rId23"/>
    <p:sldId id="820" r:id="rId24"/>
    <p:sldId id="821" r:id="rId25"/>
    <p:sldId id="822" r:id="rId26"/>
    <p:sldId id="829" r:id="rId27"/>
    <p:sldId id="830" r:id="rId28"/>
    <p:sldId id="832" r:id="rId29"/>
    <p:sldId id="833" r:id="rId30"/>
    <p:sldId id="835" r:id="rId31"/>
    <p:sldId id="834" r:id="rId32"/>
    <p:sldId id="836" r:id="rId33"/>
    <p:sldId id="837" r:id="rId34"/>
    <p:sldId id="838" r:id="rId35"/>
    <p:sldId id="839" r:id="rId36"/>
    <p:sldId id="840" r:id="rId37"/>
    <p:sldId id="841" r:id="rId38"/>
    <p:sldId id="842" r:id="rId39"/>
    <p:sldId id="843" r:id="rId40"/>
    <p:sldId id="831" r:id="rId41"/>
  </p:sldIdLst>
  <p:sldSz cx="9144000" cy="6858000" type="screen4x3"/>
  <p:notesSz cx="7102475" cy="9388475"/>
  <p:defaultTextStyle>
    <a:defPPr>
      <a:defRPr lang="en-US"/>
    </a:defPPr>
    <a:lvl1pPr marL="0" algn="l" defTabSz="997488" rtl="0" eaLnBrk="1" latinLnBrk="0" hangingPunct="1">
      <a:defRPr sz="1964" kern="1200">
        <a:solidFill>
          <a:schemeClr val="tx1"/>
        </a:solidFill>
        <a:latin typeface="+mn-lt"/>
        <a:ea typeface="+mn-ea"/>
        <a:cs typeface="+mn-cs"/>
      </a:defRPr>
    </a:lvl1pPr>
    <a:lvl2pPr marL="498743" algn="l" defTabSz="997488" rtl="0" eaLnBrk="1" latinLnBrk="0" hangingPunct="1">
      <a:defRPr sz="1964" kern="1200">
        <a:solidFill>
          <a:schemeClr val="tx1"/>
        </a:solidFill>
        <a:latin typeface="+mn-lt"/>
        <a:ea typeface="+mn-ea"/>
        <a:cs typeface="+mn-cs"/>
      </a:defRPr>
    </a:lvl2pPr>
    <a:lvl3pPr marL="997488" algn="l" defTabSz="997488" rtl="0" eaLnBrk="1" latinLnBrk="0" hangingPunct="1">
      <a:defRPr sz="1964" kern="1200">
        <a:solidFill>
          <a:schemeClr val="tx1"/>
        </a:solidFill>
        <a:latin typeface="+mn-lt"/>
        <a:ea typeface="+mn-ea"/>
        <a:cs typeface="+mn-cs"/>
      </a:defRPr>
    </a:lvl3pPr>
    <a:lvl4pPr marL="1496232" algn="l" defTabSz="997488" rtl="0" eaLnBrk="1" latinLnBrk="0" hangingPunct="1">
      <a:defRPr sz="1964" kern="1200">
        <a:solidFill>
          <a:schemeClr val="tx1"/>
        </a:solidFill>
        <a:latin typeface="+mn-lt"/>
        <a:ea typeface="+mn-ea"/>
        <a:cs typeface="+mn-cs"/>
      </a:defRPr>
    </a:lvl4pPr>
    <a:lvl5pPr marL="1994976" algn="l" defTabSz="997488" rtl="0" eaLnBrk="1" latinLnBrk="0" hangingPunct="1">
      <a:defRPr sz="1964" kern="1200">
        <a:solidFill>
          <a:schemeClr val="tx1"/>
        </a:solidFill>
        <a:latin typeface="+mn-lt"/>
        <a:ea typeface="+mn-ea"/>
        <a:cs typeface="+mn-cs"/>
      </a:defRPr>
    </a:lvl5pPr>
    <a:lvl6pPr marL="2493719" algn="l" defTabSz="997488" rtl="0" eaLnBrk="1" latinLnBrk="0" hangingPunct="1">
      <a:defRPr sz="1964" kern="1200">
        <a:solidFill>
          <a:schemeClr val="tx1"/>
        </a:solidFill>
        <a:latin typeface="+mn-lt"/>
        <a:ea typeface="+mn-ea"/>
        <a:cs typeface="+mn-cs"/>
      </a:defRPr>
    </a:lvl6pPr>
    <a:lvl7pPr marL="2992463" algn="l" defTabSz="997488" rtl="0" eaLnBrk="1" latinLnBrk="0" hangingPunct="1">
      <a:defRPr sz="1964" kern="1200">
        <a:solidFill>
          <a:schemeClr val="tx1"/>
        </a:solidFill>
        <a:latin typeface="+mn-lt"/>
        <a:ea typeface="+mn-ea"/>
        <a:cs typeface="+mn-cs"/>
      </a:defRPr>
    </a:lvl7pPr>
    <a:lvl8pPr marL="3491207" algn="l" defTabSz="997488" rtl="0" eaLnBrk="1" latinLnBrk="0" hangingPunct="1">
      <a:defRPr sz="1964" kern="1200">
        <a:solidFill>
          <a:schemeClr val="tx1"/>
        </a:solidFill>
        <a:latin typeface="+mn-lt"/>
        <a:ea typeface="+mn-ea"/>
        <a:cs typeface="+mn-cs"/>
      </a:defRPr>
    </a:lvl8pPr>
    <a:lvl9pPr marL="3989950" algn="l" defTabSz="997488" rtl="0" eaLnBrk="1" latinLnBrk="0" hangingPunct="1">
      <a:defRPr sz="19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abindu Lakkaraju" initials="HL" lastIdx="2" clrIdx="0">
    <p:extLst>
      <p:ext uri="{19B8F6BF-5375-455C-9EA6-DF929625EA0E}">
        <p15:presenceInfo xmlns:p15="http://schemas.microsoft.com/office/powerpoint/2012/main" userId="d4f5708edf88dd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2D050"/>
    <a:srgbClr val="F04054"/>
    <a:srgbClr val="2B5D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83" autoAdjust="0"/>
    <p:restoredTop sz="88682" autoAdjust="0"/>
  </p:normalViewPr>
  <p:slideViewPr>
    <p:cSldViewPr>
      <p:cViewPr varScale="1">
        <p:scale>
          <a:sx n="115" d="100"/>
          <a:sy n="115" d="100"/>
        </p:scale>
        <p:origin x="140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0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r">
              <a:defRPr sz="1200"/>
            </a:lvl1pPr>
          </a:lstStyle>
          <a:p>
            <a:fld id="{A059EB13-F83B-439E-B541-137B395113DC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121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918121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r">
              <a:defRPr sz="1200"/>
            </a:lvl1pPr>
          </a:lstStyle>
          <a:p>
            <a:fld id="{95110695-805E-45C9-B4FC-13503A1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6" y="0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r">
              <a:defRPr sz="1200"/>
            </a:lvl1pPr>
          </a:lstStyle>
          <a:p>
            <a:fld id="{F5F7BBDC-FCF4-4ABC-A816-1C3BABFDA40B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36" tIns="44568" rIns="89136" bIns="445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459837"/>
            <a:ext cx="5681363" cy="4223882"/>
          </a:xfrm>
          <a:prstGeom prst="rect">
            <a:avLst/>
          </a:prstGeom>
        </p:spPr>
        <p:txBody>
          <a:bodyPr vert="horz" lIns="89136" tIns="44568" rIns="89136" bIns="445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121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8918121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r">
              <a:defRPr sz="1200"/>
            </a:lvl1pPr>
          </a:lstStyle>
          <a:p>
            <a:fld id="{77E1CAEB-67AD-458E-B98A-1074D66B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1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7488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1pPr>
    <a:lvl2pPr marL="498743" algn="l" defTabSz="997488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2pPr>
    <a:lvl3pPr marL="997488" algn="l" defTabSz="997488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3pPr>
    <a:lvl4pPr marL="1496232" algn="l" defTabSz="997488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4pPr>
    <a:lvl5pPr marL="1994976" algn="l" defTabSz="997488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5pPr>
    <a:lvl6pPr marL="2493719" algn="l" defTabSz="997488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6pPr>
    <a:lvl7pPr marL="2992463" algn="l" defTabSz="997488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7pPr>
    <a:lvl8pPr marL="3491207" algn="l" defTabSz="997488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8pPr>
    <a:lvl9pPr marL="3989950" algn="l" defTabSz="997488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9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accounts </a:t>
            </a:r>
            <a:r>
              <a:rPr lang="en-US" dirty="0">
                <a:sym typeface="Wingdings" pitchFamily="2" charset="2"/>
              </a:rPr>
              <a:t> pay a debt or not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8"/>
            <a:ext cx="7772400" cy="1470026"/>
          </a:xfrm>
        </p:spPr>
        <p:txBody>
          <a:bodyPr>
            <a:noAutofit/>
          </a:bodyPr>
          <a:lstStyle>
            <a:lvl1pPr>
              <a:defRPr sz="4443" b="0" cap="none" spc="0">
                <a:ln>
                  <a:noFill/>
                </a:ln>
                <a:solidFill>
                  <a:srgbClr val="C000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49276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1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6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1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2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Mobilize NIH Meeting, August 2017                                                       Stanford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0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3"/>
            <a:ext cx="5486400" cy="566740"/>
          </a:xfrm>
        </p:spPr>
        <p:txBody>
          <a:bodyPr anchor="b"/>
          <a:lstStyle>
            <a:lvl1pPr algn="l">
              <a:defRPr sz="20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31"/>
            </a:lvl1pPr>
            <a:lvl2pPr marL="461621" indent="0">
              <a:buNone/>
              <a:defRPr sz="2827"/>
            </a:lvl2pPr>
            <a:lvl3pPr marL="923244" indent="0">
              <a:buNone/>
              <a:defRPr sz="2423"/>
            </a:lvl3pPr>
            <a:lvl4pPr marL="1384864" indent="0">
              <a:buNone/>
              <a:defRPr sz="2019"/>
            </a:lvl4pPr>
            <a:lvl5pPr marL="1846485" indent="0">
              <a:buNone/>
              <a:defRPr sz="2019"/>
            </a:lvl5pPr>
            <a:lvl6pPr marL="2308107" indent="0">
              <a:buNone/>
              <a:defRPr sz="2019"/>
            </a:lvl6pPr>
            <a:lvl7pPr marL="2769728" indent="0">
              <a:buNone/>
              <a:defRPr sz="2019"/>
            </a:lvl7pPr>
            <a:lvl8pPr marL="3231351" indent="0">
              <a:buNone/>
              <a:defRPr sz="2019"/>
            </a:lvl8pPr>
            <a:lvl9pPr marL="3692971" indent="0">
              <a:buNone/>
              <a:defRPr sz="201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2"/>
            <a:ext cx="5486400" cy="804864"/>
          </a:xfrm>
        </p:spPr>
        <p:txBody>
          <a:bodyPr/>
          <a:lstStyle>
            <a:lvl1pPr marL="0" indent="0">
              <a:buNone/>
              <a:defRPr sz="1414"/>
            </a:lvl1pPr>
            <a:lvl2pPr marL="461621" indent="0">
              <a:buNone/>
              <a:defRPr sz="1211"/>
            </a:lvl2pPr>
            <a:lvl3pPr marL="923244" indent="0">
              <a:buNone/>
              <a:defRPr sz="1010"/>
            </a:lvl3pPr>
            <a:lvl4pPr marL="1384864" indent="0">
              <a:buNone/>
              <a:defRPr sz="908"/>
            </a:lvl4pPr>
            <a:lvl5pPr marL="1846485" indent="0">
              <a:buNone/>
              <a:defRPr sz="908"/>
            </a:lvl5pPr>
            <a:lvl6pPr marL="2308107" indent="0">
              <a:buNone/>
              <a:defRPr sz="908"/>
            </a:lvl6pPr>
            <a:lvl7pPr marL="2769728" indent="0">
              <a:buNone/>
              <a:defRPr sz="908"/>
            </a:lvl7pPr>
            <a:lvl8pPr marL="3231351" indent="0">
              <a:buNone/>
              <a:defRPr sz="908"/>
            </a:lvl8pPr>
            <a:lvl9pPr marL="3692971" indent="0">
              <a:buNone/>
              <a:defRPr sz="9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Mobilize NIH Meeting, August 2017                                                      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Mobilize NIH Meeting, August 2017                                                       Stanford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3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Mobilize NIH Meeting, August 2017                                                       Stanford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5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114300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98601"/>
            <a:ext cx="8229600" cy="51816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614897"/>
            <a:ext cx="2133600" cy="161925"/>
          </a:xfrm>
        </p:spPr>
        <p:txBody>
          <a:bodyPr/>
          <a:lstStyle>
            <a:lvl1pPr>
              <a:defRPr sz="908">
                <a:solidFill>
                  <a:schemeClr val="tx1"/>
                </a:solidFill>
              </a:defRPr>
            </a:lvl1pPr>
          </a:lstStyle>
          <a:p>
            <a:fld id="{4D267013-DFFC-4352-B274-32112D0CCE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" y="1143000"/>
            <a:ext cx="9144000" cy="0"/>
          </a:xfrm>
          <a:prstGeom prst="line">
            <a:avLst/>
          </a:prstGeom>
          <a:ln w="76200" cap="sq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39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</p:spPr>
        <p:txBody>
          <a:bodyPr anchor="b"/>
          <a:lstStyle>
            <a:lvl1pPr marL="0" indent="0">
              <a:buNone/>
              <a:defRPr sz="2019">
                <a:solidFill>
                  <a:schemeClr val="tx1">
                    <a:tint val="75000"/>
                  </a:schemeClr>
                </a:solidFill>
              </a:defRPr>
            </a:lvl1pPr>
            <a:lvl2pPr marL="461621" indent="0">
              <a:buNone/>
              <a:defRPr sz="1817">
                <a:solidFill>
                  <a:schemeClr val="tx1">
                    <a:tint val="75000"/>
                  </a:schemeClr>
                </a:solidFill>
              </a:defRPr>
            </a:lvl2pPr>
            <a:lvl3pPr marL="923244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3pPr>
            <a:lvl4pPr marL="1384864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4pPr>
            <a:lvl5pPr marL="1846485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5pPr>
            <a:lvl6pPr marL="2308107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6pPr>
            <a:lvl7pPr marL="2769728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7pPr>
            <a:lvl8pPr marL="3231351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8pPr>
            <a:lvl9pPr marL="3692971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Mobilize NIH Meeting, August 2017                                                       Stanford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8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5080000"/>
          </a:xfrm>
        </p:spPr>
        <p:txBody>
          <a:bodyPr/>
          <a:lstStyle>
            <a:lvl1pPr>
              <a:defRPr sz="2827"/>
            </a:lvl1pPr>
            <a:lvl2pPr>
              <a:defRPr sz="2423"/>
            </a:lvl2pPr>
            <a:lvl3pPr>
              <a:defRPr sz="2019"/>
            </a:lvl3pPr>
            <a:lvl4pPr>
              <a:defRPr sz="1817"/>
            </a:lvl4pPr>
            <a:lvl5pPr>
              <a:defRPr sz="1817"/>
            </a:lvl5pPr>
            <a:lvl6pPr>
              <a:defRPr sz="1817"/>
            </a:lvl6pPr>
            <a:lvl7pPr>
              <a:defRPr sz="1817"/>
            </a:lvl7pPr>
            <a:lvl8pPr>
              <a:defRPr sz="1817"/>
            </a:lvl8pPr>
            <a:lvl9pPr>
              <a:defRPr sz="18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7"/>
            <a:ext cx="4038600" cy="5080000"/>
          </a:xfrm>
        </p:spPr>
        <p:txBody>
          <a:bodyPr/>
          <a:lstStyle>
            <a:lvl1pPr>
              <a:defRPr sz="2827"/>
            </a:lvl1pPr>
            <a:lvl2pPr>
              <a:defRPr sz="2423"/>
            </a:lvl2pPr>
            <a:lvl3pPr>
              <a:defRPr sz="2019"/>
            </a:lvl3pPr>
            <a:lvl4pPr>
              <a:defRPr sz="1817"/>
            </a:lvl4pPr>
            <a:lvl5pPr>
              <a:defRPr sz="1817"/>
            </a:lvl5pPr>
            <a:lvl6pPr>
              <a:defRPr sz="1817"/>
            </a:lvl6pPr>
            <a:lvl7pPr>
              <a:defRPr sz="1817"/>
            </a:lvl7pPr>
            <a:lvl8pPr>
              <a:defRPr sz="1817"/>
            </a:lvl8pPr>
            <a:lvl9pPr>
              <a:defRPr sz="18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Mobilize NIH Meeting, August 2017                                                      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" y="1295400"/>
            <a:ext cx="9144000" cy="0"/>
          </a:xfrm>
          <a:prstGeom prst="line">
            <a:avLst/>
          </a:prstGeom>
          <a:ln w="76200" cap="sq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73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784356"/>
            <a:ext cx="4040188" cy="689114"/>
          </a:xfrm>
        </p:spPr>
        <p:txBody>
          <a:bodyPr anchor="b"/>
          <a:lstStyle>
            <a:lvl1pPr marL="0" indent="0">
              <a:buNone/>
              <a:defRPr sz="2423" b="1"/>
            </a:lvl1pPr>
            <a:lvl2pPr marL="461621" indent="0">
              <a:buNone/>
              <a:defRPr sz="2019" b="1"/>
            </a:lvl2pPr>
            <a:lvl3pPr marL="923244" indent="0">
              <a:buNone/>
              <a:defRPr sz="1817" b="1"/>
            </a:lvl3pPr>
            <a:lvl4pPr marL="1384864" indent="0">
              <a:buNone/>
              <a:defRPr sz="1615" b="1"/>
            </a:lvl4pPr>
            <a:lvl5pPr marL="1846485" indent="0">
              <a:buNone/>
              <a:defRPr sz="1615" b="1"/>
            </a:lvl5pPr>
            <a:lvl6pPr marL="2308107" indent="0">
              <a:buNone/>
              <a:defRPr sz="1615" b="1"/>
            </a:lvl6pPr>
            <a:lvl7pPr marL="2769728" indent="0">
              <a:buNone/>
              <a:defRPr sz="1615" b="1"/>
            </a:lvl7pPr>
            <a:lvl8pPr marL="3231351" indent="0">
              <a:buNone/>
              <a:defRPr sz="1615" b="1"/>
            </a:lvl8pPr>
            <a:lvl9pPr marL="3692971" indent="0">
              <a:buNone/>
              <a:defRPr sz="161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424114"/>
            <a:ext cx="4040188" cy="4256088"/>
          </a:xfrm>
        </p:spPr>
        <p:txBody>
          <a:bodyPr/>
          <a:lstStyle>
            <a:lvl1pPr>
              <a:defRPr sz="2423"/>
            </a:lvl1pPr>
            <a:lvl2pPr>
              <a:defRPr sz="2019"/>
            </a:lvl2pPr>
            <a:lvl3pPr>
              <a:defRPr sz="1817"/>
            </a:lvl3pPr>
            <a:lvl4pPr>
              <a:defRPr sz="1615"/>
            </a:lvl4pPr>
            <a:lvl5pPr>
              <a:defRPr sz="1615"/>
            </a:lvl5pPr>
            <a:lvl6pPr>
              <a:defRPr sz="1615"/>
            </a:lvl6pPr>
            <a:lvl7pPr>
              <a:defRPr sz="1615"/>
            </a:lvl7pPr>
            <a:lvl8pPr>
              <a:defRPr sz="1615"/>
            </a:lvl8pPr>
            <a:lvl9pPr>
              <a:defRPr sz="16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784356"/>
            <a:ext cx="4041774" cy="689114"/>
          </a:xfrm>
        </p:spPr>
        <p:txBody>
          <a:bodyPr anchor="b"/>
          <a:lstStyle>
            <a:lvl1pPr marL="0" indent="0">
              <a:buNone/>
              <a:defRPr sz="2423" b="1"/>
            </a:lvl1pPr>
            <a:lvl2pPr marL="461621" indent="0">
              <a:buNone/>
              <a:defRPr sz="2019" b="1"/>
            </a:lvl2pPr>
            <a:lvl3pPr marL="923244" indent="0">
              <a:buNone/>
              <a:defRPr sz="1817" b="1"/>
            </a:lvl3pPr>
            <a:lvl4pPr marL="1384864" indent="0">
              <a:buNone/>
              <a:defRPr sz="1615" b="1"/>
            </a:lvl4pPr>
            <a:lvl5pPr marL="1846485" indent="0">
              <a:buNone/>
              <a:defRPr sz="1615" b="1"/>
            </a:lvl5pPr>
            <a:lvl6pPr marL="2308107" indent="0">
              <a:buNone/>
              <a:defRPr sz="1615" b="1"/>
            </a:lvl6pPr>
            <a:lvl7pPr marL="2769728" indent="0">
              <a:buNone/>
              <a:defRPr sz="1615" b="1"/>
            </a:lvl7pPr>
            <a:lvl8pPr marL="3231351" indent="0">
              <a:buNone/>
              <a:defRPr sz="1615" b="1"/>
            </a:lvl8pPr>
            <a:lvl9pPr marL="3692971" indent="0">
              <a:buNone/>
              <a:defRPr sz="16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424114"/>
            <a:ext cx="4041774" cy="4256088"/>
          </a:xfrm>
        </p:spPr>
        <p:txBody>
          <a:bodyPr/>
          <a:lstStyle>
            <a:lvl1pPr>
              <a:defRPr sz="2423"/>
            </a:lvl1pPr>
            <a:lvl2pPr>
              <a:defRPr sz="2019"/>
            </a:lvl2pPr>
            <a:lvl3pPr>
              <a:defRPr sz="1817"/>
            </a:lvl3pPr>
            <a:lvl4pPr>
              <a:defRPr sz="1615"/>
            </a:lvl4pPr>
            <a:lvl5pPr>
              <a:defRPr sz="1615"/>
            </a:lvl5pPr>
            <a:lvl6pPr>
              <a:defRPr sz="1615"/>
            </a:lvl6pPr>
            <a:lvl7pPr>
              <a:defRPr sz="1615"/>
            </a:lvl7pPr>
            <a:lvl8pPr>
              <a:defRPr sz="1615"/>
            </a:lvl8pPr>
            <a:lvl9pPr>
              <a:defRPr sz="16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Mobilize NIH Meeting, August 2017                                                       Stanford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95400"/>
            <a:ext cx="9144000" cy="0"/>
          </a:xfrm>
          <a:prstGeom prst="line">
            <a:avLst/>
          </a:prstGeom>
          <a:ln w="76200" cap="sq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75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Mobilize NIH Meeting, August 2017                                                       Stanford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" y="1295400"/>
            <a:ext cx="9144000" cy="0"/>
          </a:xfrm>
          <a:prstGeom prst="line">
            <a:avLst/>
          </a:prstGeom>
          <a:ln w="76200" cap="sq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50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Mobilize NIH Meeting, August 2017                                                       Stanford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9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72488"/>
            <a:ext cx="2895600" cy="161925"/>
          </a:xfrm>
        </p:spPr>
        <p:txBody>
          <a:bodyPr/>
          <a:lstStyle/>
          <a:p>
            <a:r>
              <a:rPr lang="en-US" dirty="0"/>
              <a:t>Mobilize NIH Meeting, August 2017                                                       Stanford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636097"/>
            <a:ext cx="2133600" cy="161925"/>
          </a:xfrm>
        </p:spPr>
        <p:txBody>
          <a:bodyPr/>
          <a:lstStyle>
            <a:lvl1pPr>
              <a:defRPr sz="908">
                <a:solidFill>
                  <a:schemeClr val="tx1"/>
                </a:solidFill>
              </a:defRPr>
            </a:lvl1pPr>
          </a:lstStyle>
          <a:p>
            <a:fld id="{4D267013-DFFC-4352-B274-32112D0CC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4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6"/>
            <a:ext cx="3008313" cy="1162051"/>
          </a:xfrm>
        </p:spPr>
        <p:txBody>
          <a:bodyPr anchor="b"/>
          <a:lstStyle>
            <a:lvl1pPr algn="l">
              <a:defRPr sz="20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7"/>
            <a:ext cx="5111751" cy="5853114"/>
          </a:xfrm>
        </p:spPr>
        <p:txBody>
          <a:bodyPr/>
          <a:lstStyle>
            <a:lvl1pPr>
              <a:defRPr sz="3231"/>
            </a:lvl1pPr>
            <a:lvl2pPr>
              <a:defRPr sz="2827"/>
            </a:lvl2pPr>
            <a:lvl3pPr>
              <a:defRPr sz="2423"/>
            </a:lvl3pPr>
            <a:lvl4pPr>
              <a:defRPr sz="2019"/>
            </a:lvl4pPr>
            <a:lvl5pPr>
              <a:defRPr sz="2019"/>
            </a:lvl5pPr>
            <a:lvl6pPr>
              <a:defRPr sz="2019"/>
            </a:lvl6pPr>
            <a:lvl7pPr>
              <a:defRPr sz="2019"/>
            </a:lvl7pPr>
            <a:lvl8pPr>
              <a:defRPr sz="2019"/>
            </a:lvl8pPr>
            <a:lvl9pPr>
              <a:defRPr sz="20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3"/>
            <a:ext cx="3008313" cy="4691064"/>
          </a:xfrm>
        </p:spPr>
        <p:txBody>
          <a:bodyPr/>
          <a:lstStyle>
            <a:lvl1pPr marL="0" indent="0">
              <a:buNone/>
              <a:defRPr sz="1414"/>
            </a:lvl1pPr>
            <a:lvl2pPr marL="461621" indent="0">
              <a:buNone/>
              <a:defRPr sz="1211"/>
            </a:lvl2pPr>
            <a:lvl3pPr marL="923244" indent="0">
              <a:buNone/>
              <a:defRPr sz="1010"/>
            </a:lvl3pPr>
            <a:lvl4pPr marL="1384864" indent="0">
              <a:buNone/>
              <a:defRPr sz="908"/>
            </a:lvl4pPr>
            <a:lvl5pPr marL="1846485" indent="0">
              <a:buNone/>
              <a:defRPr sz="908"/>
            </a:lvl5pPr>
            <a:lvl6pPr marL="2308107" indent="0">
              <a:buNone/>
              <a:defRPr sz="908"/>
            </a:lvl6pPr>
            <a:lvl7pPr marL="2769728" indent="0">
              <a:buNone/>
              <a:defRPr sz="908"/>
            </a:lvl7pPr>
            <a:lvl8pPr marL="3231351" indent="0">
              <a:buNone/>
              <a:defRPr sz="908"/>
            </a:lvl8pPr>
            <a:lvl9pPr marL="3692971" indent="0">
              <a:buNone/>
              <a:defRPr sz="9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Mobilize NIH Meeting, August 2017                                                       Stanford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98601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10306"/>
            <a:ext cx="2133600" cy="161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7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10306"/>
            <a:ext cx="2895600" cy="161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7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Mobilize NIH Meeting, August 2017                                                       Stanford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710306"/>
            <a:ext cx="2133600" cy="161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7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4D267013-DFFC-4352-B274-32112D0CC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23244" rtl="0" eaLnBrk="1" latinLnBrk="0" hangingPunct="1">
        <a:spcBef>
          <a:spcPct val="0"/>
        </a:spcBef>
        <a:buNone/>
        <a:defRPr sz="4039" b="0" i="0" kern="1200" cap="none" spc="0">
          <a:ln>
            <a:noFill/>
          </a:ln>
          <a:solidFill>
            <a:srgbClr val="C00000"/>
          </a:solidFill>
          <a:effectLst/>
          <a:latin typeface="Helvetica Neue Light" charset="0"/>
          <a:ea typeface="Helvetica Neue Light" charset="0"/>
          <a:cs typeface="Helvetica Neue Light" charset="0"/>
        </a:defRPr>
      </a:lvl1pPr>
    </p:titleStyle>
    <p:bodyStyle>
      <a:lvl1pPr marL="346216" indent="-346216" algn="l" defTabSz="923244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lang="en-US" sz="2827" b="0" i="0" kern="1200" dirty="0" smtClean="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750134" indent="-288514" algn="l" defTabSz="923244" rtl="0" eaLnBrk="1" latinLnBrk="0" hangingPunct="1">
        <a:spcBef>
          <a:spcPct val="20000"/>
        </a:spcBef>
        <a:buClr>
          <a:srgbClr val="C00000"/>
        </a:buClr>
        <a:buFont typeface="Wingdings" charset="2"/>
        <a:buChar char="§"/>
        <a:defRPr lang="en-US" sz="2423" b="0" i="0" kern="1200" dirty="0" smtClean="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54053" indent="-230811" algn="l" defTabSz="923244" rtl="0" eaLnBrk="1" latinLnBrk="0" hangingPunct="1">
        <a:spcBef>
          <a:spcPct val="20000"/>
        </a:spcBef>
        <a:buClr>
          <a:srgbClr val="C00000"/>
        </a:buClr>
        <a:buFont typeface="Wingdings" charset="2"/>
        <a:buChar char="§"/>
        <a:defRPr lang="en-US" sz="2019" b="0" i="0" kern="1200" dirty="0" smtClean="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15675" indent="-230811" algn="l" defTabSz="923244" rtl="0" eaLnBrk="1" latinLnBrk="0" hangingPunct="1">
        <a:spcBef>
          <a:spcPct val="20000"/>
        </a:spcBef>
        <a:buFont typeface="Arial" pitchFamily="34" charset="0"/>
        <a:buChar char="–"/>
        <a:defRPr lang="en-US" sz="1817" b="0" i="0" kern="1200" dirty="0" smtClean="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77297" indent="-230811" algn="l" defTabSz="923244" rtl="0" eaLnBrk="1" latinLnBrk="0" hangingPunct="1">
        <a:spcBef>
          <a:spcPct val="20000"/>
        </a:spcBef>
        <a:buFont typeface="Arial" pitchFamily="34" charset="0"/>
        <a:buChar char="»"/>
        <a:defRPr lang="en-US" sz="1817" b="0" i="0" kern="1200" dirty="0" smtClean="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38919" indent="-230811" algn="l" defTabSz="923244" rtl="0" eaLnBrk="1" latinLnBrk="0" hangingPunct="1">
        <a:spcBef>
          <a:spcPct val="20000"/>
        </a:spcBef>
        <a:buFont typeface="Arial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3000539" indent="-230811" algn="l" defTabSz="923244" rtl="0" eaLnBrk="1" latinLnBrk="0" hangingPunct="1">
        <a:spcBef>
          <a:spcPct val="20000"/>
        </a:spcBef>
        <a:buFont typeface="Arial" pitchFamily="34" charset="0"/>
        <a:buChar char="•"/>
        <a:defRPr sz="2019" kern="1200">
          <a:solidFill>
            <a:schemeClr val="tx1"/>
          </a:solidFill>
          <a:latin typeface="+mn-lt"/>
          <a:ea typeface="+mn-ea"/>
          <a:cs typeface="+mn-cs"/>
        </a:defRPr>
      </a:lvl7pPr>
      <a:lvl8pPr marL="3462160" indent="-230811" algn="l" defTabSz="923244" rtl="0" eaLnBrk="1" latinLnBrk="0" hangingPunct="1">
        <a:spcBef>
          <a:spcPct val="20000"/>
        </a:spcBef>
        <a:buFont typeface="Arial" pitchFamily="34" charset="0"/>
        <a:buChar char="•"/>
        <a:defRPr sz="2019" kern="1200">
          <a:solidFill>
            <a:schemeClr val="tx1"/>
          </a:solidFill>
          <a:latin typeface="+mn-lt"/>
          <a:ea typeface="+mn-ea"/>
          <a:cs typeface="+mn-cs"/>
        </a:defRPr>
      </a:lvl8pPr>
      <a:lvl9pPr marL="3923783" indent="-230811" algn="l" defTabSz="923244" rtl="0" eaLnBrk="1" latinLnBrk="0" hangingPunct="1">
        <a:spcBef>
          <a:spcPct val="20000"/>
        </a:spcBef>
        <a:buFont typeface="Arial" pitchFamily="34" charset="0"/>
        <a:buChar char="•"/>
        <a:defRPr sz="20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324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1pPr>
      <a:lvl2pPr marL="461621" algn="l" defTabSz="92324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2pPr>
      <a:lvl3pPr marL="923244" algn="l" defTabSz="92324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3pPr>
      <a:lvl4pPr marL="1384864" algn="l" defTabSz="92324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4pPr>
      <a:lvl5pPr marL="1846485" algn="l" defTabSz="92324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5pPr>
      <a:lvl6pPr marL="2308107" algn="l" defTabSz="92324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6pPr>
      <a:lvl7pPr marL="2769728" algn="l" defTabSz="92324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7pPr>
      <a:lvl8pPr marL="3231351" algn="l" defTabSz="92324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8pPr>
      <a:lvl9pPr marL="3692971" algn="l" defTabSz="923244" rtl="0" eaLnBrk="1" latinLnBrk="0" hangingPunct="1">
        <a:defRPr sz="18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647" y="1189749"/>
            <a:ext cx="7690705" cy="1961783"/>
          </a:xfrm>
        </p:spPr>
        <p:txBody>
          <a:bodyPr>
            <a:noAutofit/>
          </a:bodyPr>
          <a:lstStyle/>
          <a:p>
            <a:r>
              <a:rPr lang="en-US" sz="3534" dirty="0"/>
              <a:t>Probing Further into “Interpretability”:</a:t>
            </a:r>
            <a:br>
              <a:rPr lang="en-US" sz="3534" dirty="0"/>
            </a:br>
            <a:r>
              <a:rPr lang="en-US" sz="3534" dirty="0"/>
              <a:t>Caveats &amp; Challenges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76200" y="4429125"/>
            <a:ext cx="8991600" cy="0"/>
          </a:xfrm>
          <a:prstGeom prst="line">
            <a:avLst/>
          </a:prstGeom>
          <a:ln w="76200" cap="sq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074"/>
      </p:ext>
    </p:extLst>
  </p:cSld>
  <p:clrMapOvr>
    <a:masterClrMapping/>
  </p:clrMapOvr>
  <p:transition advTm="1624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Desiderata: Causality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Researchers hope to </a:t>
            </a:r>
            <a:r>
              <a:rPr lang="en-US" dirty="0">
                <a:solidFill>
                  <a:srgbClr val="0000FF"/>
                </a:solidFill>
              </a:rPr>
              <a:t>infer properties </a:t>
            </a:r>
            <a:r>
              <a:rPr lang="en-US" dirty="0"/>
              <a:t>(beyond correlational associations) </a:t>
            </a:r>
            <a:r>
              <a:rPr lang="en-US" dirty="0">
                <a:solidFill>
                  <a:srgbClr val="0000FF"/>
                </a:solidFill>
              </a:rPr>
              <a:t>from interpretations/explanations</a:t>
            </a:r>
          </a:p>
          <a:p>
            <a:pPr lvl="1"/>
            <a:r>
              <a:rPr lang="en-US" dirty="0"/>
              <a:t>Regression reveals strong association between smoking and lung cancer</a:t>
            </a:r>
          </a:p>
          <a:p>
            <a:pPr lvl="1"/>
            <a:endParaRPr lang="en-US" dirty="0"/>
          </a:p>
          <a:p>
            <a:r>
              <a:rPr lang="en-US" dirty="0"/>
              <a:t>However, </a:t>
            </a:r>
            <a:r>
              <a:rPr lang="en-US" dirty="0">
                <a:solidFill>
                  <a:srgbClr val="0000FF"/>
                </a:solidFill>
              </a:rPr>
              <a:t>task of inferring causal relationships from observational data is a field in itself</a:t>
            </a:r>
          </a:p>
          <a:p>
            <a:pPr lvl="1"/>
            <a:r>
              <a:rPr lang="en-US" dirty="0"/>
              <a:t>Don Rubin</a:t>
            </a:r>
          </a:p>
          <a:p>
            <a:pPr lvl="1"/>
            <a:r>
              <a:rPr lang="en-US" dirty="0"/>
              <a:t>Judea Pearl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Desiderata: Transferability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Humans exhibit </a:t>
            </a:r>
            <a:r>
              <a:rPr lang="en-US" dirty="0">
                <a:solidFill>
                  <a:srgbClr val="0000FF"/>
                </a:solidFill>
              </a:rPr>
              <a:t>richer capacity to generalize, transferring learned skills </a:t>
            </a:r>
            <a:r>
              <a:rPr lang="en-US" dirty="0"/>
              <a:t>to unfamiliar situations</a:t>
            </a:r>
          </a:p>
          <a:p>
            <a:pPr lvl="1"/>
            <a:r>
              <a:rPr lang="en-US" dirty="0"/>
              <a:t>Model’s generalization error: gap between performance on training and test data</a:t>
            </a:r>
          </a:p>
          <a:p>
            <a:pPr lvl="1"/>
            <a:r>
              <a:rPr lang="en-US" dirty="0"/>
              <a:t>We already use ML in non-stationary environments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Environment might even be adversarial</a:t>
            </a:r>
          </a:p>
          <a:p>
            <a:pPr lvl="1"/>
            <a:r>
              <a:rPr lang="en-US" dirty="0"/>
              <a:t>Changing pixels in an image tactically could throw off models but not humans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Predictive models can often be gamed</a:t>
            </a:r>
          </a:p>
          <a:p>
            <a:pPr lvl="1"/>
            <a:r>
              <a:rPr lang="en-US" dirty="0"/>
              <a:t>In such cases, predictive power loses meaning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Desiderata: Informativeness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Predictions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 Decisions</a:t>
            </a:r>
          </a:p>
          <a:p>
            <a:pPr lvl="1"/>
            <a:r>
              <a:rPr lang="en-US" dirty="0">
                <a:sym typeface="Wingdings" pitchFamily="2" charset="2"/>
              </a:rPr>
              <a:t>Convey additional information to human decision makers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Example: Which conference should I target?</a:t>
            </a:r>
          </a:p>
          <a:p>
            <a:pPr lvl="1"/>
            <a:r>
              <a:rPr lang="en-US" dirty="0">
                <a:sym typeface="Wingdings" pitchFamily="2" charset="2"/>
              </a:rPr>
              <a:t>A one word answer is not very meaningful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Interpretation might be meaningful even if it does not shed light on model’s inner workings</a:t>
            </a:r>
          </a:p>
          <a:p>
            <a:pPr lvl="1"/>
            <a:r>
              <a:rPr lang="en-US" dirty="0">
                <a:sym typeface="Wingdings" pitchFamily="2" charset="2"/>
              </a:rPr>
              <a:t>Similar cases for a doctor in support of a decision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4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Desiderata: Fair &amp; Ethical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ML is being deployed in critical settings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, healthcare</a:t>
            </a:r>
          </a:p>
          <a:p>
            <a:pPr lvl="1"/>
            <a:endParaRPr lang="en-US" dirty="0"/>
          </a:p>
          <a:p>
            <a:r>
              <a:rPr lang="en-US" dirty="0"/>
              <a:t>How can we be sure </a:t>
            </a:r>
            <a:r>
              <a:rPr lang="en-US" dirty="0">
                <a:solidFill>
                  <a:srgbClr val="0000FF"/>
                </a:solidFill>
              </a:rPr>
              <a:t>algorithms do not discriminate</a:t>
            </a:r>
            <a:r>
              <a:rPr lang="en-US" dirty="0"/>
              <a:t> on the basis of race?</a:t>
            </a:r>
          </a:p>
          <a:p>
            <a:pPr lvl="1"/>
            <a:r>
              <a:rPr lang="en-US" dirty="0"/>
              <a:t>AUC is not good enough</a:t>
            </a:r>
          </a:p>
          <a:p>
            <a:pPr lvl="1"/>
            <a:endParaRPr lang="en-US" dirty="0"/>
          </a:p>
          <a:p>
            <a:r>
              <a:rPr lang="en-US" dirty="0"/>
              <a:t>Side note: European Union – </a:t>
            </a:r>
            <a:r>
              <a:rPr lang="en-US" dirty="0">
                <a:solidFill>
                  <a:srgbClr val="0000FF"/>
                </a:solidFill>
              </a:rPr>
              <a:t>Right to explanation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Interpretable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Transparency</a:t>
            </a:r>
          </a:p>
          <a:p>
            <a:pPr lvl="1"/>
            <a:r>
              <a:rPr lang="en-US" dirty="0"/>
              <a:t> How exactly does the model work?</a:t>
            </a:r>
          </a:p>
          <a:p>
            <a:pPr lvl="1"/>
            <a:r>
              <a:rPr lang="en-US" dirty="0"/>
              <a:t>Details about its inner workings, parameters etc.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Post-hoc explanations: </a:t>
            </a:r>
          </a:p>
          <a:p>
            <a:pPr lvl="1"/>
            <a:r>
              <a:rPr lang="en-US" dirty="0"/>
              <a:t>What else can the model tell me?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, visualizations of learned model, explaining by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Transparency: Simulatability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95" y="1318199"/>
            <a:ext cx="8229600" cy="51816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Can a person contemplate the entire model at once?</a:t>
            </a:r>
          </a:p>
          <a:p>
            <a:pPr lvl="1"/>
            <a:r>
              <a:rPr lang="en-US" dirty="0"/>
              <a:t>Need a very simple model</a:t>
            </a:r>
          </a:p>
          <a:p>
            <a:pPr lvl="1"/>
            <a:endParaRPr lang="en-US" dirty="0"/>
          </a:p>
          <a:p>
            <a:pPr marL="461620" lvl="1" indent="0">
              <a:buNone/>
            </a:pPr>
            <a:endParaRPr lang="en-US" dirty="0"/>
          </a:p>
          <a:p>
            <a:r>
              <a:rPr lang="en-US" dirty="0"/>
              <a:t>A human should be able to </a:t>
            </a:r>
            <a:r>
              <a:rPr lang="en-US" dirty="0">
                <a:solidFill>
                  <a:srgbClr val="0000FF"/>
                </a:solidFill>
              </a:rPr>
              <a:t>take input data and model parameters and calculate prediction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1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Transparency: Decomposability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Understanding each input, parameter, calculation</a:t>
            </a:r>
          </a:p>
          <a:p>
            <a:pPr lvl="1"/>
            <a:r>
              <a:rPr lang="en-US" dirty="0"/>
              <a:t>E.g., decision trees, linear regression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Inputs must be interpretable</a:t>
            </a:r>
          </a:p>
          <a:p>
            <a:pPr lvl="1"/>
            <a:r>
              <a:rPr lang="en-US" dirty="0"/>
              <a:t>Models with highly engineered or anonymous features are not decomposable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Learning algorithm itself is transparent</a:t>
            </a:r>
          </a:p>
          <a:p>
            <a:pPr lvl="1"/>
            <a:r>
              <a:rPr lang="en-US" dirty="0"/>
              <a:t>E.g., linear models (error surface, unique solution)</a:t>
            </a:r>
          </a:p>
          <a:p>
            <a:pPr lvl="1"/>
            <a:endParaRPr lang="en-US" dirty="0"/>
          </a:p>
          <a:p>
            <a:r>
              <a:rPr lang="en-US" dirty="0"/>
              <a:t>Modern </a:t>
            </a:r>
            <a:r>
              <a:rPr lang="en-US" dirty="0">
                <a:solidFill>
                  <a:srgbClr val="0000FF"/>
                </a:solidFill>
              </a:rPr>
              <a:t>deep learning methods lack this kind of transparency</a:t>
            </a:r>
          </a:p>
          <a:p>
            <a:pPr lvl="1"/>
            <a:r>
              <a:rPr lang="en-US" dirty="0"/>
              <a:t>We don’t understand how the optimization methods work</a:t>
            </a:r>
          </a:p>
          <a:p>
            <a:pPr lvl="1"/>
            <a:r>
              <a:rPr lang="en-US" dirty="0"/>
              <a:t>No guarantees of working on new problems</a:t>
            </a:r>
          </a:p>
          <a:p>
            <a:pPr lvl="1"/>
            <a:endParaRPr lang="en-US" dirty="0"/>
          </a:p>
          <a:p>
            <a:r>
              <a:rPr lang="en-US" b="1" dirty="0"/>
              <a:t>Note: </a:t>
            </a:r>
            <a:r>
              <a:rPr lang="en-US" dirty="0">
                <a:solidFill>
                  <a:srgbClr val="FF0000"/>
                </a:solidFill>
              </a:rPr>
              <a:t>Humans do not exhibit any of these forms of transparency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Post-hoc: Text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 often </a:t>
            </a:r>
            <a:r>
              <a:rPr lang="en-US" dirty="0">
                <a:solidFill>
                  <a:srgbClr val="0000FF"/>
                </a:solidFill>
              </a:rPr>
              <a:t>justify decisions verbally </a:t>
            </a:r>
            <a:r>
              <a:rPr lang="en-US" dirty="0"/>
              <a:t>(post-hoc)</a:t>
            </a:r>
          </a:p>
          <a:p>
            <a:endParaRPr lang="en-US" dirty="0"/>
          </a:p>
          <a:p>
            <a:r>
              <a:rPr lang="en-US" dirty="0" err="1"/>
              <a:t>Krening</a:t>
            </a:r>
            <a:r>
              <a:rPr lang="en-US" dirty="0"/>
              <a:t> et. al.:</a:t>
            </a:r>
          </a:p>
          <a:p>
            <a:pPr lvl="1"/>
            <a:r>
              <a:rPr lang="en-US" dirty="0"/>
              <a:t>One model is a reinforcement learner </a:t>
            </a:r>
          </a:p>
          <a:p>
            <a:pPr lvl="1"/>
            <a:r>
              <a:rPr lang="en-US" dirty="0"/>
              <a:t>Another model maps models states onto verbal explanations </a:t>
            </a:r>
          </a:p>
          <a:p>
            <a:pPr lvl="1"/>
            <a:r>
              <a:rPr lang="en-US" dirty="0"/>
              <a:t>Explanations are trained to maximize likelihood of ground truth explanations from human players </a:t>
            </a:r>
          </a:p>
          <a:p>
            <a:pPr lvl="1"/>
            <a:r>
              <a:rPr lang="en-US" dirty="0"/>
              <a:t>So, </a:t>
            </a:r>
            <a:r>
              <a:rPr lang="en-US" dirty="0">
                <a:solidFill>
                  <a:srgbClr val="0000FF"/>
                </a:solidFill>
              </a:rPr>
              <a:t>explanations do not faithfully describe agent decisions, but rather human intuition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Post-hoc: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Visualize high-dimensional data </a:t>
            </a:r>
            <a:r>
              <a:rPr lang="en-US" dirty="0"/>
              <a:t>with t-SNE</a:t>
            </a:r>
          </a:p>
          <a:p>
            <a:pPr lvl="1"/>
            <a:r>
              <a:rPr lang="en-US" dirty="0"/>
              <a:t>2D visualizations in which nearby data points appear close</a:t>
            </a:r>
          </a:p>
          <a:p>
            <a:pPr lvl="1"/>
            <a:endParaRPr lang="en-US" dirty="0"/>
          </a:p>
          <a:p>
            <a:r>
              <a:rPr lang="en-US" dirty="0"/>
              <a:t>Perturb input data to enhance </a:t>
            </a:r>
            <a:r>
              <a:rPr lang="en-US" dirty="0">
                <a:solidFill>
                  <a:srgbClr val="0000FF"/>
                </a:solidFill>
              </a:rPr>
              <a:t>activations of certain nodes in neural nets </a:t>
            </a:r>
            <a:r>
              <a:rPr lang="en-US" dirty="0"/>
              <a:t>(image classification)</a:t>
            </a:r>
          </a:p>
          <a:p>
            <a:pPr lvl="1"/>
            <a:r>
              <a:rPr lang="en-US" dirty="0"/>
              <a:t>Helps understand which nodes corresponds to what aspects of the image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, certain nodes might correspond to dog faces</a:t>
            </a:r>
          </a:p>
          <a:p>
            <a:pPr marL="923242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B2D7-BA52-DA42-8D45-2721C253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023A8-66B5-0941-BF82-CCBF266E9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33297"/>
            <a:ext cx="9372599" cy="5181600"/>
          </a:xfrm>
        </p:spPr>
        <p:txBody>
          <a:bodyPr>
            <a:normAutofit/>
          </a:bodyPr>
          <a:lstStyle/>
          <a:p>
            <a:r>
              <a:rPr lang="en-US" sz="2500" dirty="0"/>
              <a:t>Two Papers:</a:t>
            </a:r>
          </a:p>
          <a:p>
            <a:pPr lvl="1"/>
            <a:r>
              <a:rPr lang="en-US" sz="2096" dirty="0">
                <a:solidFill>
                  <a:srgbClr val="0000FF"/>
                </a:solidFill>
              </a:rPr>
              <a:t>Transparency: Motivations and Challenges</a:t>
            </a:r>
          </a:p>
          <a:p>
            <a:pPr lvl="1"/>
            <a:r>
              <a:rPr lang="en-US" sz="2096" dirty="0">
                <a:solidFill>
                  <a:srgbClr val="0000FF"/>
                </a:solidFill>
              </a:rPr>
              <a:t>The Mythos of Model Interpretability </a:t>
            </a:r>
          </a:p>
          <a:p>
            <a:pPr lvl="1"/>
            <a:endParaRPr lang="en-US" sz="2096" dirty="0">
              <a:solidFill>
                <a:srgbClr val="0000FF"/>
              </a:solidFill>
            </a:endParaRPr>
          </a:p>
          <a:p>
            <a:r>
              <a:rPr lang="en-US" sz="2500" dirty="0">
                <a:solidFill>
                  <a:srgbClr val="0000FF"/>
                </a:solidFill>
              </a:rPr>
              <a:t>Break out groups </a:t>
            </a:r>
          </a:p>
          <a:p>
            <a:endParaRPr lang="en-US" sz="2500" dirty="0">
              <a:solidFill>
                <a:srgbClr val="0000FF"/>
              </a:solidFill>
            </a:endParaRPr>
          </a:p>
          <a:p>
            <a:r>
              <a:rPr lang="en-US" sz="2500" dirty="0">
                <a:solidFill>
                  <a:srgbClr val="0000FF"/>
                </a:solidFill>
              </a:rPr>
              <a:t>Discussion</a:t>
            </a:r>
          </a:p>
          <a:p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91C3A-AC76-E14F-93E8-FB822DA1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Post-hoc: Example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Reasoning with </a:t>
            </a:r>
            <a:r>
              <a:rPr lang="en-US" dirty="0">
                <a:solidFill>
                  <a:srgbClr val="0000FF"/>
                </a:solidFill>
              </a:rPr>
              <a:t>examples</a:t>
            </a:r>
          </a:p>
          <a:p>
            <a:endParaRPr lang="en-US" dirty="0"/>
          </a:p>
          <a:p>
            <a:r>
              <a:rPr lang="en-US" dirty="0"/>
              <a:t>E.g., Patient A has a tumor because he is similar to these k other data points with tumors</a:t>
            </a:r>
          </a:p>
          <a:p>
            <a:endParaRPr lang="en-US" dirty="0"/>
          </a:p>
          <a:p>
            <a:r>
              <a:rPr lang="en-US" dirty="0"/>
              <a:t>k neighbors can be computed by using some distance metric on learned representations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, word2vec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Post-hoc: Local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Hard to explain a complex model </a:t>
            </a:r>
            <a:r>
              <a:rPr lang="en-US" dirty="0"/>
              <a:t>in its entirety</a:t>
            </a:r>
          </a:p>
          <a:p>
            <a:pPr lvl="1"/>
            <a:r>
              <a:rPr lang="en-US" dirty="0"/>
              <a:t>How about </a:t>
            </a:r>
            <a:r>
              <a:rPr lang="en-US" dirty="0">
                <a:solidFill>
                  <a:srgbClr val="0000FF"/>
                </a:solidFill>
              </a:rPr>
              <a:t>explaining smaller regions</a:t>
            </a:r>
            <a:r>
              <a:rPr lang="en-US" dirty="0"/>
              <a:t>?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pPr marL="4616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Explains decisions of any model in a local region around a particular point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Learns sparse linear model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92CA5A-3C1C-584A-BFAD-D731CF49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95828"/>
            <a:ext cx="3708400" cy="2235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57254F-ACC7-F343-A4AA-DD704CA166FC}"/>
              </a:ext>
            </a:extLst>
          </p:cNvPr>
          <p:cNvSpPr txBox="1"/>
          <p:nvPr/>
        </p:nvSpPr>
        <p:spPr>
          <a:xfrm>
            <a:off x="4976971" y="3118833"/>
            <a:ext cx="2692400" cy="39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LIME (Ribeiro et. al.)</a:t>
            </a:r>
          </a:p>
        </p:txBody>
      </p:sp>
    </p:spTree>
    <p:extLst>
      <p:ext uri="{BB962C8B-B14F-4D97-AF65-F5344CB8AC3E}">
        <p14:creationId xmlns:p14="http://schemas.microsoft.com/office/powerpoint/2010/main" val="38535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about interpretability must </a:t>
            </a:r>
            <a:br>
              <a:rPr lang="en-US" dirty="0"/>
            </a:br>
            <a:r>
              <a:rPr lang="en-US" dirty="0"/>
              <a:t>be qualified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28800"/>
            <a:ext cx="8229600" cy="5181600"/>
          </a:xfrm>
        </p:spPr>
        <p:txBody>
          <a:bodyPr/>
          <a:lstStyle/>
          <a:p>
            <a:r>
              <a:rPr lang="en-US" dirty="0"/>
              <a:t>If a model satisfies a form of transparency, highlight that clearly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post-hoc interpretability, fix a clear objective and demonstrate 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may be at odds with </a:t>
            </a:r>
            <a:br>
              <a:rPr lang="en-US" dirty="0"/>
            </a:br>
            <a:r>
              <a:rPr lang="en-US" dirty="0"/>
              <a:t>broader objectives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</a:t>
            </a:r>
            <a:r>
              <a:rPr lang="en-US" dirty="0">
                <a:solidFill>
                  <a:srgbClr val="0000FF"/>
                </a:solidFill>
              </a:rPr>
              <a:t>interpretable models over accurate ones to convince decision makers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/>
              <a:t>Short term goal of building trust with doctors might clash with long term goal of improving health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Post-hoc interpretations can mislead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Do not blindly embrace post-hoc explanations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Post-hoc explanations can seem </a:t>
            </a:r>
            <a:r>
              <a:rPr lang="en-US" dirty="0">
                <a:solidFill>
                  <a:srgbClr val="0000FF"/>
                </a:solidFill>
              </a:rPr>
              <a:t>plausible but be  misleading </a:t>
            </a:r>
          </a:p>
          <a:p>
            <a:pPr lvl="1"/>
            <a:r>
              <a:rPr lang="en-US" dirty="0"/>
              <a:t>They do not claim to open up the black-box;</a:t>
            </a:r>
          </a:p>
          <a:p>
            <a:pPr lvl="1"/>
            <a:r>
              <a:rPr lang="en-US" dirty="0"/>
              <a:t> They only provide plausible explanations for its behavior</a:t>
            </a:r>
          </a:p>
          <a:p>
            <a:pPr lvl="1"/>
            <a:r>
              <a:rPr lang="en-US" dirty="0"/>
              <a:t>E.g., text explanations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0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4298B7-7C36-7048-AE66-A329F6C73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98601"/>
            <a:ext cx="8229600" cy="51816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Goal</a:t>
            </a:r>
            <a:r>
              <a:rPr lang="en-US" dirty="0"/>
              <a:t>: Refine the discourse on interpretability</a:t>
            </a:r>
          </a:p>
          <a:p>
            <a:endParaRPr lang="en-US" dirty="0"/>
          </a:p>
          <a:p>
            <a:r>
              <a:rPr lang="en-US" dirty="0"/>
              <a:t>Outline </a:t>
            </a:r>
            <a:r>
              <a:rPr lang="en-US" dirty="0">
                <a:solidFill>
                  <a:srgbClr val="0000FF"/>
                </a:solidFill>
              </a:rPr>
              <a:t>desiderata of interpretability research</a:t>
            </a:r>
          </a:p>
          <a:p>
            <a:pPr lvl="1"/>
            <a:r>
              <a:rPr lang="en-US" dirty="0"/>
              <a:t>Motivations for interpretability are often diverse and discordant</a:t>
            </a:r>
          </a:p>
          <a:p>
            <a:pPr lvl="1"/>
            <a:endParaRPr lang="en-US" dirty="0"/>
          </a:p>
          <a:p>
            <a:r>
              <a:rPr lang="en-US" dirty="0"/>
              <a:t>Identifying </a:t>
            </a:r>
            <a:r>
              <a:rPr lang="en-US" dirty="0">
                <a:solidFill>
                  <a:srgbClr val="0000FF"/>
                </a:solidFill>
              </a:rPr>
              <a:t>model properties and techniques </a:t>
            </a:r>
            <a:r>
              <a:rPr lang="en-US" dirty="0"/>
              <a:t>thought to confer interpretability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AD25-DB44-9140-8BF4-04797847B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267200"/>
            <a:ext cx="8915400" cy="1470026"/>
          </a:xfrm>
        </p:spPr>
        <p:txBody>
          <a:bodyPr/>
          <a:lstStyle/>
          <a:p>
            <a:r>
              <a:rPr lang="en-US" dirty="0"/>
              <a:t>Transparency: Challenges and Motivation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58C47-C797-5545-8E07-83FCA3B6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457200"/>
            <a:ext cx="3276600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C24BA2-37C4-1642-A735-63779DB61611}"/>
              </a:ext>
            </a:extLst>
          </p:cNvPr>
          <p:cNvSpPr txBox="1"/>
          <p:nvPr/>
        </p:nvSpPr>
        <p:spPr>
          <a:xfrm>
            <a:off x="3009900" y="5876031"/>
            <a:ext cx="5410200" cy="39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Adrian Weller; 2019</a:t>
            </a:r>
          </a:p>
        </p:txBody>
      </p:sp>
    </p:spTree>
    <p:extLst>
      <p:ext uri="{BB962C8B-B14F-4D97-AF65-F5344CB8AC3E}">
        <p14:creationId xmlns:p14="http://schemas.microsoft.com/office/powerpoint/2010/main" val="1376720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ACC2-A62F-884B-9BFA-FC68ADCF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14FF4-AE57-0043-9063-4DAD11D3A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Characterizing different kinds of transparency, and underlying motivations </a:t>
            </a:r>
          </a:p>
          <a:p>
            <a:endParaRPr lang="en-US" dirty="0"/>
          </a:p>
          <a:p>
            <a:r>
              <a:rPr lang="en-US" dirty="0"/>
              <a:t>Shedding light on the downsides of having transparency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E7014-F088-DF4A-8276-0AF5019B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44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8F18-AD13-FA49-A44C-32325E2C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and Goals of Transparency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FDA61-0CEE-DE4B-91C4-FADD9970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DF8A68-F7E7-AC4D-8C17-C1575F845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229600" cy="120791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1296A-971E-EB42-AD13-B0F043A7D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75534"/>
            <a:ext cx="8229600" cy="981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190B9E-F44A-6E47-A6DB-F38A7C1C4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33924"/>
            <a:ext cx="8153400" cy="843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122A8E-6A6C-9642-A790-38F840443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07571"/>
            <a:ext cx="8229600" cy="8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6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8F18-AD13-FA49-A44C-32325E2C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and Goals of Transparency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FDA61-0CEE-DE4B-91C4-FADD9970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E3C2EB-50F6-3343-A768-D85700D3F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"/>
          <a:stretch/>
        </p:blipFill>
        <p:spPr>
          <a:xfrm>
            <a:off x="381000" y="1600200"/>
            <a:ext cx="8229600" cy="135756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ABBD09-C38F-8746-B2FE-36A44D3A2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81807"/>
          <a:stretch/>
        </p:blipFill>
        <p:spPr>
          <a:xfrm>
            <a:off x="381000" y="3294309"/>
            <a:ext cx="8387724" cy="269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2C3E4C-1EC9-214E-BD03-912EB00D5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3873070"/>
            <a:ext cx="8343901" cy="6183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106755-9456-3C4C-84E1-3B309636D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00601"/>
            <a:ext cx="8343900" cy="10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6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AD25-DB44-9140-8BF4-04797847B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267200"/>
            <a:ext cx="8915400" cy="1470026"/>
          </a:xfrm>
        </p:spPr>
        <p:txBody>
          <a:bodyPr/>
          <a:lstStyle/>
          <a:p>
            <a:r>
              <a:rPr lang="en-US" dirty="0"/>
              <a:t>The Mythos of Model Interpretability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58C47-C797-5545-8E07-83FCA3B6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457200"/>
            <a:ext cx="3276600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C24BA2-37C4-1642-A735-63779DB61611}"/>
              </a:ext>
            </a:extLst>
          </p:cNvPr>
          <p:cNvSpPr txBox="1"/>
          <p:nvPr/>
        </p:nvSpPr>
        <p:spPr>
          <a:xfrm>
            <a:off x="3009900" y="5876031"/>
            <a:ext cx="5410200" cy="39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Zachary Lipton; 2017</a:t>
            </a:r>
          </a:p>
        </p:txBody>
      </p:sp>
    </p:spTree>
    <p:extLst>
      <p:ext uri="{BB962C8B-B14F-4D97-AF65-F5344CB8AC3E}">
        <p14:creationId xmlns:p14="http://schemas.microsoft.com/office/powerpoint/2010/main" val="1189653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67B9-47D6-454C-A67D-A5CF043B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vs. Local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160BE-BD6C-2743-A195-986CCCB0E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Global</a:t>
            </a:r>
            <a:r>
              <a:rPr lang="en-US" dirty="0"/>
              <a:t>: understanding whole system</a:t>
            </a:r>
          </a:p>
          <a:p>
            <a:pPr lvl="1"/>
            <a:r>
              <a:rPr lang="en-US" dirty="0"/>
              <a:t>Types 2 – 3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Local</a:t>
            </a:r>
            <a:r>
              <a:rPr lang="en-US" dirty="0"/>
              <a:t>: explanation for a particular prediction</a:t>
            </a:r>
          </a:p>
          <a:p>
            <a:pPr lvl="1"/>
            <a:r>
              <a:rPr lang="en-US" dirty="0"/>
              <a:t>Types 4, 5, 7, 8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CE5D0-37C9-714A-8B8F-63514291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22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DE8B-E0B7-A848-B474-910599A3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and Goals of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745FE-167A-4943-8F5C-8C2DE5686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Explanations are beneficial to the society only if they are </a:t>
            </a:r>
            <a:r>
              <a:rPr lang="en-US" dirty="0">
                <a:solidFill>
                  <a:srgbClr val="0000FF"/>
                </a:solidFill>
              </a:rPr>
              <a:t>faithful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Notion of faithfulness is hard to characterize precisely!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Defining criteria and tests for practical faithfulness are important open problems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Context is important!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087BD-C9A7-9A4E-AB45-16FA5E0A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40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78D2-38DE-C246-89FA-56A7C622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and Goals of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DA60E-9F50-3D4D-9771-B163EDF6D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Another challenge</a:t>
            </a:r>
            <a:r>
              <a:rPr lang="en-US" dirty="0"/>
              <a:t>: Is an explanation good at conveying faithful information in understandable form, and if a human has actually understood it well?</a:t>
            </a:r>
          </a:p>
          <a:p>
            <a:endParaRPr lang="en-US" dirty="0"/>
          </a:p>
          <a:p>
            <a:r>
              <a:rPr lang="en-US" dirty="0"/>
              <a:t>Context dependent</a:t>
            </a:r>
          </a:p>
          <a:p>
            <a:endParaRPr lang="en-US" dirty="0"/>
          </a:p>
          <a:p>
            <a:r>
              <a:rPr lang="en-US" dirty="0"/>
              <a:t>Need for deeper probing!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5EFA4-94C3-1345-9B3F-F322DB8E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28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9924-C931-9943-8ACC-FA82DF80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explanations is also hard!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100206-160F-404D-A975-7E77F387A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524000"/>
            <a:ext cx="6134100" cy="30366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2AAEA-45B3-1F40-B239-AA57814C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86324-6915-8F49-8040-9619885CA149}"/>
              </a:ext>
            </a:extLst>
          </p:cNvPr>
          <p:cNvSpPr txBox="1"/>
          <p:nvPr/>
        </p:nvSpPr>
        <p:spPr>
          <a:xfrm>
            <a:off x="685800" y="4995897"/>
            <a:ext cx="8099205" cy="3945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If we have two different saliency maps, how to know which one is better?</a:t>
            </a:r>
          </a:p>
        </p:txBody>
      </p:sp>
    </p:spTree>
    <p:extLst>
      <p:ext uri="{BB962C8B-B14F-4D97-AF65-F5344CB8AC3E}">
        <p14:creationId xmlns:p14="http://schemas.microsoft.com/office/powerpoint/2010/main" val="1185349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B3F5-3D3A-324B-A728-8B26EF06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Dangers: Audience vs. Beneficiary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3280-941A-0140-AF63-31259BD93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  <a:p>
            <a:pPr lvl="1"/>
            <a:r>
              <a:rPr lang="en-US" dirty="0"/>
              <a:t>Amazon (Beneficiary) and its Users (Audience)</a:t>
            </a:r>
          </a:p>
          <a:p>
            <a:pPr lvl="1"/>
            <a:endParaRPr lang="en-US" dirty="0"/>
          </a:p>
          <a:p>
            <a:r>
              <a:rPr lang="en-US" dirty="0"/>
              <a:t>Healthcare</a:t>
            </a:r>
          </a:p>
          <a:p>
            <a:pPr lvl="1"/>
            <a:r>
              <a:rPr lang="en-US" dirty="0"/>
              <a:t>Google Verily (Beneficiary) and Hospitals/Doctors (Audience)</a:t>
            </a:r>
          </a:p>
          <a:p>
            <a:pPr lvl="1"/>
            <a:endParaRPr lang="en-US" dirty="0"/>
          </a:p>
          <a:p>
            <a:r>
              <a:rPr lang="en-US" dirty="0"/>
              <a:t>Criminal Justice</a:t>
            </a:r>
          </a:p>
          <a:p>
            <a:pPr lvl="1"/>
            <a:r>
              <a:rPr lang="en-US" dirty="0"/>
              <a:t>COMPAS (Beneficiary) and Courts/Judges (Audience)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621D2-5F7B-6A48-A343-12373D75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46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06D3-6CF3-794B-B413-832B36E0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Use of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632E-832A-4447-8116-08AAD6027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COMPAS system predicts risk of recidivism </a:t>
            </a:r>
          </a:p>
          <a:p>
            <a:endParaRPr lang="en-US" dirty="0"/>
          </a:p>
          <a:p>
            <a:r>
              <a:rPr lang="en-US" dirty="0"/>
              <a:t>A prisoner should have some transparency into the decision made by COMPAS </a:t>
            </a:r>
          </a:p>
          <a:p>
            <a:pPr lvl="1"/>
            <a:r>
              <a:rPr lang="en-US" dirty="0"/>
              <a:t>To ensure </a:t>
            </a:r>
            <a:r>
              <a:rPr lang="en-US" dirty="0">
                <a:solidFill>
                  <a:srgbClr val="0000FF"/>
                </a:solidFill>
              </a:rPr>
              <a:t>proper process has been followed </a:t>
            </a:r>
          </a:p>
          <a:p>
            <a:pPr lvl="1"/>
            <a:r>
              <a:rPr lang="en-US" dirty="0"/>
              <a:t>Enable potential challenge</a:t>
            </a:r>
          </a:p>
          <a:p>
            <a:pPr lvl="1"/>
            <a:endParaRPr lang="en-US" dirty="0"/>
          </a:p>
          <a:p>
            <a:r>
              <a:rPr lang="en-US" dirty="0"/>
              <a:t>But, </a:t>
            </a:r>
            <a:r>
              <a:rPr lang="en-US" dirty="0">
                <a:solidFill>
                  <a:srgbClr val="0000FF"/>
                </a:solidFill>
              </a:rPr>
              <a:t>can there be too much transparency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Also, recent push for making all code/data for such models public. Good idea?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A3B0F-47F2-3748-8162-66408694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2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8ABF-DC36-E849-83A8-085A6D6F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Gaming, IP Incentives, and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7BECC-80A6-134C-AC1F-7BF6D1F6A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all details available, the process can be gamed</a:t>
            </a:r>
          </a:p>
          <a:p>
            <a:endParaRPr lang="en-US" dirty="0"/>
          </a:p>
          <a:p>
            <a:r>
              <a:rPr lang="en-US" dirty="0"/>
              <a:t>Less incentive for private IP and slow progress </a:t>
            </a:r>
          </a:p>
          <a:p>
            <a:endParaRPr lang="en-US" dirty="0"/>
          </a:p>
          <a:p>
            <a:r>
              <a:rPr lang="en-US" dirty="0"/>
              <a:t>Privacy and transparency are often in conflict </a:t>
            </a:r>
          </a:p>
          <a:p>
            <a:pPr lvl="1"/>
            <a:r>
              <a:rPr lang="en-US" dirty="0"/>
              <a:t>How much transparency is too much in a setting?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AACDB-43A8-CE42-ABE2-B09931FB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01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2497-AF5F-F54B-A041-F04CAB8F8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4A9C-BDE7-B84F-ADC7-191B6113C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Transparency </a:t>
            </a:r>
            <a:r>
              <a:rPr lang="en-US" dirty="0">
                <a:sym typeface="Wingdings" pitchFamily="2" charset="2"/>
              </a:rPr>
              <a:t> reliability, fairness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If we are able to develop a good set of “safety checks”, then may be it is ok to not have full transparency</a:t>
            </a:r>
          </a:p>
          <a:p>
            <a:pPr lvl="1"/>
            <a:r>
              <a:rPr lang="en-US" dirty="0">
                <a:sym typeface="Wingdings" pitchFamily="2" charset="2"/>
              </a:rPr>
              <a:t>E.g., autonomous vehicles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EC4DF-489D-774B-99BB-F7016DC1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28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5A2A-7512-FD4C-97C7-FDB19508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giving more information to each individual help society?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84258-BC96-0343-BA53-DBE9F84BF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Braess</a:t>
            </a:r>
            <a:r>
              <a:rPr lang="en-US" dirty="0">
                <a:solidFill>
                  <a:srgbClr val="0000FF"/>
                </a:solidFill>
              </a:rPr>
              <a:t>’ paradox</a:t>
            </a:r>
            <a:r>
              <a:rPr lang="en-US" dirty="0"/>
              <a:t>: more information empowers the agents to optimize their own agendas more efficiently, and thus may lead to a worse global outcome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FA223-F649-824F-8A0A-B70C5B95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13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21D7-3973-0D49-BAC3-9C3BB36A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Transparency &amp;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B512-107D-9D4B-9E20-E45E10B83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Selective Transparency may hurt people disproportionately </a:t>
            </a:r>
          </a:p>
          <a:p>
            <a:endParaRPr lang="en-US" dirty="0"/>
          </a:p>
          <a:p>
            <a:r>
              <a:rPr lang="en-US" dirty="0"/>
              <a:t>Furthermore, transparency about certain attributes (e.g., gender) in certain settings is known to cause discriminatory behavior as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A1EC9-CE00-7C45-AB85-663705A9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7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Goal</a:t>
            </a:r>
            <a:r>
              <a:rPr lang="en-US" dirty="0"/>
              <a:t>: Refine the discourse on interpretability</a:t>
            </a:r>
          </a:p>
          <a:p>
            <a:endParaRPr lang="en-US" dirty="0"/>
          </a:p>
          <a:p>
            <a:r>
              <a:rPr lang="en-US" dirty="0"/>
              <a:t>Outline </a:t>
            </a:r>
            <a:r>
              <a:rPr lang="en-US" dirty="0">
                <a:solidFill>
                  <a:srgbClr val="0000FF"/>
                </a:solidFill>
              </a:rPr>
              <a:t>desiderata of interpretability research</a:t>
            </a:r>
          </a:p>
          <a:p>
            <a:pPr lvl="1"/>
            <a:r>
              <a:rPr lang="en-US" dirty="0"/>
              <a:t>Motivations for interpretability are often diverse and discordant</a:t>
            </a:r>
          </a:p>
          <a:p>
            <a:pPr lvl="1"/>
            <a:endParaRPr lang="en-US" dirty="0"/>
          </a:p>
          <a:p>
            <a:r>
              <a:rPr lang="en-US" dirty="0"/>
              <a:t>Identifying </a:t>
            </a:r>
            <a:r>
              <a:rPr lang="en-US" dirty="0">
                <a:solidFill>
                  <a:srgbClr val="0000FF"/>
                </a:solidFill>
              </a:rPr>
              <a:t>model properties and techniques </a:t>
            </a:r>
            <a:r>
              <a:rPr lang="en-US" dirty="0"/>
              <a:t>thought to confer interpretability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80CC-8DA4-5943-8388-F4C57171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Out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016C-DD1A-D048-B7DD-32E310FEA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88148"/>
            <a:ext cx="82296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Based on the different papers we have covered, can you summarize your stance on: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When/Why is interpretability needed?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is interpretability a bad idea?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Are there any privacy concerns around making models interpretable? What about fairness concerns?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real world settings, there have been cases where simpler models were chosen over accurate ones to secure “trust” of  decision makers. What do you think about this?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4BB3B-488C-C244-B2A3-E06BC475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6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models to be </a:t>
            </a:r>
            <a:r>
              <a:rPr lang="en-US" dirty="0">
                <a:solidFill>
                  <a:srgbClr val="0000FF"/>
                </a:solidFill>
              </a:rPr>
              <a:t>not only good </a:t>
            </a:r>
            <a:r>
              <a:rPr lang="en-US" dirty="0" err="1"/>
              <a:t>w.r.t</a:t>
            </a:r>
            <a:r>
              <a:rPr lang="en-US" dirty="0"/>
              <a:t>. predictive capabilities, </a:t>
            </a:r>
            <a:r>
              <a:rPr lang="en-US" dirty="0">
                <a:solidFill>
                  <a:srgbClr val="0000FF"/>
                </a:solidFill>
              </a:rPr>
              <a:t>but also interpretable</a:t>
            </a:r>
          </a:p>
          <a:p>
            <a:endParaRPr lang="en-US" dirty="0"/>
          </a:p>
          <a:p>
            <a:r>
              <a:rPr lang="en-US" dirty="0"/>
              <a:t>Interpretation is </a:t>
            </a:r>
            <a:r>
              <a:rPr lang="en-US" dirty="0">
                <a:solidFill>
                  <a:srgbClr val="0000FF"/>
                </a:solidFill>
              </a:rPr>
              <a:t>underspecified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Lack of a formal technical meaning</a:t>
            </a:r>
          </a:p>
          <a:p>
            <a:endParaRPr lang="en-US" dirty="0"/>
          </a:p>
          <a:p>
            <a:r>
              <a:rPr lang="en-US" dirty="0"/>
              <a:t>Papers provide </a:t>
            </a:r>
            <a:r>
              <a:rPr lang="en-US" dirty="0">
                <a:solidFill>
                  <a:srgbClr val="0000FF"/>
                </a:solidFill>
              </a:rPr>
              <a:t>diverse and non-overlapping motivations</a:t>
            </a:r>
            <a:r>
              <a:rPr lang="en-US" dirty="0"/>
              <a:t> for interpretability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Work: Motivations for Interpretability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Interpretability promotes trust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 </a:t>
            </a:r>
            <a:r>
              <a:rPr lang="en-US" dirty="0">
                <a:solidFill>
                  <a:srgbClr val="0000FF"/>
                </a:solidFill>
              </a:rPr>
              <a:t>what is trust?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Is it faith in model performance? </a:t>
            </a:r>
          </a:p>
          <a:p>
            <a:endParaRPr lang="en-US" dirty="0"/>
          </a:p>
          <a:p>
            <a:r>
              <a:rPr lang="en-US" dirty="0"/>
              <a:t>If so, why are accuracy and other standard performance evaluation techniques inadequate? 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0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EFED-0B86-344D-A086-95030991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interpretability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1499-E337-EE4B-AAA7-2740204F2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35" y="1318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Simplified optimization </a:t>
            </a:r>
            <a:r>
              <a:rPr lang="en-US" dirty="0">
                <a:solidFill>
                  <a:srgbClr val="0000FF"/>
                </a:solidFill>
              </a:rPr>
              <a:t>objectives fail to capture complex real life goals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Algorithm for hiring decisions – productivity and ethics</a:t>
            </a:r>
          </a:p>
          <a:p>
            <a:pPr lvl="1"/>
            <a:r>
              <a:rPr lang="en-US" dirty="0"/>
              <a:t>Ethics is hard to formulate</a:t>
            </a:r>
          </a:p>
          <a:p>
            <a:pPr lvl="1"/>
            <a:endParaRPr lang="en-US" dirty="0"/>
          </a:p>
          <a:p>
            <a:r>
              <a:rPr lang="en-US" dirty="0"/>
              <a:t>Training data is </a:t>
            </a:r>
            <a:r>
              <a:rPr lang="en-US" dirty="0">
                <a:solidFill>
                  <a:srgbClr val="0000FF"/>
                </a:solidFill>
              </a:rPr>
              <a:t>not representative of deployment environment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1CD5D-ACC4-7A4C-ADD2-C4D95675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1F4DD-C816-414D-BF82-221A015070EF}"/>
              </a:ext>
            </a:extLst>
          </p:cNvPr>
          <p:cNvSpPr/>
          <p:nvPr/>
        </p:nvSpPr>
        <p:spPr>
          <a:xfrm>
            <a:off x="152399" y="4855690"/>
            <a:ext cx="8839199" cy="15290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319" tIns="46160" rIns="92319" bIns="46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Interpretability serves those objectives that we deem important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but struggle to model formally!</a:t>
            </a:r>
          </a:p>
        </p:txBody>
      </p:sp>
    </p:spTree>
    <p:extLst>
      <p:ext uri="{BB962C8B-B14F-4D97-AF65-F5344CB8AC3E}">
        <p14:creationId xmlns:p14="http://schemas.microsoft.com/office/powerpoint/2010/main" val="258321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49CF-6959-3447-BAB5-96EDAA62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Desiderata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394E6-96B5-7841-BD10-F5B013E21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motivations for interpretability through the lens of prior literature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Trust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Causality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Informativeness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Fair and Ethical Decision Making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C9CA-B504-344B-B77B-D571F5D9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7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7920-56AD-0C44-9608-C585F4A4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Desiderata: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8949-CA2A-BA4C-ABC2-57C8CAD4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3297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trust simply confidence that the model will perform well?</a:t>
            </a:r>
          </a:p>
          <a:p>
            <a:endParaRPr lang="en-US" dirty="0"/>
          </a:p>
          <a:p>
            <a:r>
              <a:rPr lang="en-US" dirty="0"/>
              <a:t>A person might </a:t>
            </a:r>
            <a:r>
              <a:rPr lang="en-US" dirty="0">
                <a:solidFill>
                  <a:srgbClr val="0000FF"/>
                </a:solidFill>
              </a:rPr>
              <a:t>feel at ease with a well understood model</a:t>
            </a:r>
            <a:r>
              <a:rPr lang="en-US" dirty="0"/>
              <a:t>, even if this understanding has no purpose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Training and deployment objectives diverge</a:t>
            </a:r>
          </a:p>
          <a:p>
            <a:pPr lvl="1"/>
            <a:r>
              <a:rPr lang="en-US" dirty="0"/>
              <a:t>E.g., model makes accurate predictions but not validated for racial biases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Trust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 relinquish control</a:t>
            </a:r>
          </a:p>
          <a:p>
            <a:pPr lvl="1"/>
            <a:r>
              <a:rPr lang="en-US" dirty="0"/>
              <a:t>For which examples is the model right?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CFBB7-0DE5-C040-B555-3D2A1F52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>
            <a:latin typeface="Helvetica Neue Light" charset="0"/>
            <a:ea typeface="Helvetica Neue Light" charset="0"/>
            <a:cs typeface="Helvetica Neue Light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69042</TotalTime>
  <Words>1540</Words>
  <Application>Microsoft Macintosh PowerPoint</Application>
  <PresentationFormat>On-screen Show (4:3)</PresentationFormat>
  <Paragraphs>302</Paragraphs>
  <Slides>40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Helvetica Neue</vt:lpstr>
      <vt:lpstr>Helvetica Neue Light</vt:lpstr>
      <vt:lpstr>Wingdings</vt:lpstr>
      <vt:lpstr>Office Theme</vt:lpstr>
      <vt:lpstr>Probing Further into “Interpretability”: Caveats &amp; Challenges</vt:lpstr>
      <vt:lpstr>Agenda</vt:lpstr>
      <vt:lpstr>The Mythos of Model Interpretability</vt:lpstr>
      <vt:lpstr>Contributions</vt:lpstr>
      <vt:lpstr>Motivation</vt:lpstr>
      <vt:lpstr>Prior Work: Motivations for Interpretability</vt:lpstr>
      <vt:lpstr>When is interpretability needed?</vt:lpstr>
      <vt:lpstr>Desiderata</vt:lpstr>
      <vt:lpstr>Desiderata: Trust</vt:lpstr>
      <vt:lpstr>Desiderata: Causality</vt:lpstr>
      <vt:lpstr>Desiderata: Transferability</vt:lpstr>
      <vt:lpstr>Desiderata: Informativeness</vt:lpstr>
      <vt:lpstr>Desiderata: Fair &amp; Ethical Decision Making</vt:lpstr>
      <vt:lpstr>Properties of Interpretable Models</vt:lpstr>
      <vt:lpstr>Transparency: Simulatability</vt:lpstr>
      <vt:lpstr>Transparency: Decomposability</vt:lpstr>
      <vt:lpstr>Algorithmic Transparency</vt:lpstr>
      <vt:lpstr>Post-hoc: Text Explanations</vt:lpstr>
      <vt:lpstr>Post-hoc: Visualization</vt:lpstr>
      <vt:lpstr>Post-hoc: Example Explanations</vt:lpstr>
      <vt:lpstr>Post-hoc: Local Explanations</vt:lpstr>
      <vt:lpstr>Claims about interpretability must  be qualified</vt:lpstr>
      <vt:lpstr>Transparency may be at odds with  broader objectives of AI</vt:lpstr>
      <vt:lpstr>Post-hoc interpretations can mislead</vt:lpstr>
      <vt:lpstr>Summary</vt:lpstr>
      <vt:lpstr>Transparency: Challenges and Motivation</vt:lpstr>
      <vt:lpstr>Contributions</vt:lpstr>
      <vt:lpstr>Types and Goals of Transparency</vt:lpstr>
      <vt:lpstr>Types and Goals of Transparency</vt:lpstr>
      <vt:lpstr>Global vs. Local</vt:lpstr>
      <vt:lpstr>Types and Goals of Transparency</vt:lpstr>
      <vt:lpstr>Types and Goals of Transparency</vt:lpstr>
      <vt:lpstr>Comparing explanations is also hard!</vt:lpstr>
      <vt:lpstr>Possible Dangers: Audience vs. Beneficiary</vt:lpstr>
      <vt:lpstr>Government Use of Algorithms</vt:lpstr>
      <vt:lpstr>Gaming, IP Incentives, and Privacy</vt:lpstr>
      <vt:lpstr>Means and Ends</vt:lpstr>
      <vt:lpstr>Does giving more information to each individual help society?</vt:lpstr>
      <vt:lpstr>Selective Transparency &amp; Discrimination</vt:lpstr>
      <vt:lpstr>Break Out Groups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Jure Leskovec</dc:creator>
  <cp:lastModifiedBy>Lakkaraju, Himabindu</cp:lastModifiedBy>
  <cp:revision>4530</cp:revision>
  <cp:lastPrinted>2018-01-09T17:14:01Z</cp:lastPrinted>
  <dcterms:created xsi:type="dcterms:W3CDTF">2014-02-21T07:28:17Z</dcterms:created>
  <dcterms:modified xsi:type="dcterms:W3CDTF">2023-01-25T04:41:34Z</dcterms:modified>
</cp:coreProperties>
</file>