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5143500" type="screen16x9"/>
  <p:notesSz cx="6858000" cy="9144000"/>
  <p:embeddedFontLst>
    <p:embeddedFont>
      <p:font typeface="Proxima Nova" panose="02000506030000020004" pitchFamily="2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8"/>
  </p:normalViewPr>
  <p:slideViewPr>
    <p:cSldViewPr snapToGrid="0">
      <p:cViewPr varScale="1">
        <p:scale>
          <a:sx n="131" d="100"/>
          <a:sy n="131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0a0434471_1_4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0a0434471_1_4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0a0434471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0a0434471_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241024d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241024d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0a0434471_7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20a0434471_7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241024dd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241024dd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0a0434471_7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0a0434471_7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0a0434471_7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0a0434471_7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0a0434471_7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20a0434471_7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20a0434471_7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20a0434471_7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20a0434471_7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20a0434471_7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0a0434471_1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0a0434471_1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0a0434471_7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0a0434471_7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2241024dd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2241024dd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0a0434471_7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0a0434471_7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0a0434471_7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20a0434471_7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20a0434471_7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20a0434471_7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20a0434471_7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20a0434471_7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20a0434471_7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20a0434471_7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0a0434471_7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20a0434471_7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0a0434471_7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20a0434471_7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20a0434471_7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20a0434471_7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20a0434471_1_4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20a0434471_1_4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20a0434471_7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20a0434471_7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20a0434471_7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20a0434471_7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20a0434471_7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20a0434471_7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20a0434471_7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220a0434471_7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20beb200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20beb200f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20beb200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20beb200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20beb200f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20beb200f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20beb200f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20beb200f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20beb200f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20beb200f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20beb200f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20beb200f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0a0434471_1_4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0a0434471_1_4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20beb200f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20beb200f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20a0434471_1_4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20a0434471_1_4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21ab1b32f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21ab1b32f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21ab1b32f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21ab1b32f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21de46e7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21de46e7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21ab1b32f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21ab1b32f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21ab1b32f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221ab1b32f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21ab1b32f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21ab1b32f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21ab1b32f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21ab1b32f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21ab1b32f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21ab1b32f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0a0434471_1_4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0a0434471_1_4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20a0434471_1_4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20a0434471_1_4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21ab1b32f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21ab1b32f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20a0434471_1_4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220a0434471_1_4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20a0434471_1_4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20a0434471_1_4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221ab1b32f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221ab1b32f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20a0434471_1_4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220a0434471_1_4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21ab1b32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21ab1b32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df88c298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df88c2985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21de46e7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221de46e7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226c1ea3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2226c1ea3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1ab1b32f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1ab1b32f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20a0434471_6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20a0434471_6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20b1d444a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20b1d444a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20b1d444a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20b1d444a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20b1d444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20b1d444a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20a0434471_1_4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20a0434471_1_4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20b1d444a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220b1d444a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220a043447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220a043447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0a0434471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20a0434471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0a0434471_1_4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0a0434471_1_4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0a0434471_7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20a0434471_7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3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roxima Nova"/>
              <a:buChar char="●"/>
              <a:defRPr sz="2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○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■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w.githubusercontent.com/dylan-slack/TalkToModel/main/static/images/output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890025"/>
            <a:ext cx="8493000" cy="19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Explaining Machine Learning Models </a:t>
            </a:r>
            <a:endParaRPr sz="3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with Interactive Natural Language Conversations Using </a:t>
            </a:r>
            <a:r>
              <a:rPr lang="en" sz="3300">
                <a:solidFill>
                  <a:srgbClr val="FFC000"/>
                </a:solidFill>
              </a:rPr>
              <a:t>TalkToModel</a:t>
            </a:r>
            <a:endParaRPr sz="3300">
              <a:solidFill>
                <a:srgbClr val="FFC000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415816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Presented by Oam Patel, Jason Wang, and Lucas Monteiro Paes</a:t>
            </a:r>
            <a:endParaRPr sz="210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510450" y="3163538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Authored by Dylan Slack, Satyapriya Krishna, Himabindu Lakkaraju, and Sameer Singh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Talking to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75" y="1271875"/>
            <a:ext cx="3381824" cy="329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4572000" y="1271875"/>
            <a:ext cx="420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 - It uses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many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(with the possibility to add more)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post-hoc explanations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2 -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It chooses the “best”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explanation to practitioner!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3 - It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answer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user’s questions with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natural language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4 - Users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only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need to provide 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model and the data!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5 - They can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communicate via natural language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6 -  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Method’s Structure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039838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325" y="2092575"/>
            <a:ext cx="429575" cy="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650" y="2102625"/>
            <a:ext cx="1787124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99" y="2571600"/>
            <a:ext cx="1466013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75" y="2039825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285795">
            <a:off x="8412500" y="1951625"/>
            <a:ext cx="453728" cy="48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3"/>
          <p:cNvCxnSpPr>
            <a:stCxn id="137" idx="3"/>
            <a:endCxn id="139" idx="1"/>
          </p:cNvCxnSpPr>
          <p:nvPr/>
        </p:nvCxnSpPr>
        <p:spPr>
          <a:xfrm>
            <a:off x="1290850" y="2571750"/>
            <a:ext cx="9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23"/>
          <p:cNvCxnSpPr>
            <a:stCxn id="139" idx="3"/>
            <a:endCxn id="145" idx="1"/>
          </p:cNvCxnSpPr>
          <p:nvPr/>
        </p:nvCxnSpPr>
        <p:spPr>
          <a:xfrm>
            <a:off x="3982774" y="2571750"/>
            <a:ext cx="10584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23"/>
          <p:cNvCxnSpPr>
            <a:stCxn id="145" idx="3"/>
            <a:endCxn id="141" idx="1"/>
          </p:cNvCxnSpPr>
          <p:nvPr/>
        </p:nvCxnSpPr>
        <p:spPr>
          <a:xfrm rot="10800000" flipH="1">
            <a:off x="6289237" y="2571600"/>
            <a:ext cx="14793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5" name="Google Shape;14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1313" y="2169625"/>
            <a:ext cx="1247925" cy="8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Method’s Structure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039838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325" y="2092575"/>
            <a:ext cx="429575" cy="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650" y="2102625"/>
            <a:ext cx="1787124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99" y="2571600"/>
            <a:ext cx="1466013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75" y="2039825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285795">
            <a:off x="8412500" y="1951625"/>
            <a:ext cx="453728" cy="48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4"/>
          <p:cNvCxnSpPr>
            <a:stCxn id="152" idx="3"/>
            <a:endCxn id="154" idx="1"/>
          </p:cNvCxnSpPr>
          <p:nvPr/>
        </p:nvCxnSpPr>
        <p:spPr>
          <a:xfrm>
            <a:off x="1290850" y="2571750"/>
            <a:ext cx="9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4"/>
          <p:cNvCxnSpPr>
            <a:stCxn id="154" idx="3"/>
            <a:endCxn id="160" idx="1"/>
          </p:cNvCxnSpPr>
          <p:nvPr/>
        </p:nvCxnSpPr>
        <p:spPr>
          <a:xfrm>
            <a:off x="3982774" y="2571750"/>
            <a:ext cx="10584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24"/>
          <p:cNvCxnSpPr>
            <a:stCxn id="160" idx="3"/>
            <a:endCxn id="156" idx="1"/>
          </p:cNvCxnSpPr>
          <p:nvPr/>
        </p:nvCxnSpPr>
        <p:spPr>
          <a:xfrm rot="10800000" flipH="1">
            <a:off x="6289237" y="2571600"/>
            <a:ext cx="14793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0" name="Google Shape;16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1313" y="2169625"/>
            <a:ext cx="1247925" cy="8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4988" y="3248203"/>
            <a:ext cx="1247900" cy="55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58920" y="3365800"/>
            <a:ext cx="1910125" cy="3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45100" y="3248200"/>
            <a:ext cx="1447343" cy="5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Method’s Structure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039838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325" y="2092575"/>
            <a:ext cx="429575" cy="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650" y="2102625"/>
            <a:ext cx="1787124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99" y="2571600"/>
            <a:ext cx="1466013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75" y="2039825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285795">
            <a:off x="8412500" y="1951625"/>
            <a:ext cx="453728" cy="48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5"/>
          <p:cNvCxnSpPr>
            <a:stCxn id="170" idx="3"/>
            <a:endCxn id="172" idx="1"/>
          </p:cNvCxnSpPr>
          <p:nvPr/>
        </p:nvCxnSpPr>
        <p:spPr>
          <a:xfrm>
            <a:off x="1290850" y="2571750"/>
            <a:ext cx="9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25"/>
          <p:cNvCxnSpPr>
            <a:stCxn id="172" idx="3"/>
            <a:endCxn id="178" idx="1"/>
          </p:cNvCxnSpPr>
          <p:nvPr/>
        </p:nvCxnSpPr>
        <p:spPr>
          <a:xfrm>
            <a:off x="3982774" y="2571750"/>
            <a:ext cx="10584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" name="Google Shape;179;p25"/>
          <p:cNvCxnSpPr>
            <a:stCxn id="178" idx="3"/>
            <a:endCxn id="174" idx="1"/>
          </p:cNvCxnSpPr>
          <p:nvPr/>
        </p:nvCxnSpPr>
        <p:spPr>
          <a:xfrm rot="10800000" flipH="1">
            <a:off x="6289237" y="2571600"/>
            <a:ext cx="14793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0" name="Google Shape;180;p25"/>
          <p:cNvSpPr/>
          <p:nvPr/>
        </p:nvSpPr>
        <p:spPr>
          <a:xfrm rot="-5400000">
            <a:off x="2015075" y="1451850"/>
            <a:ext cx="353400" cy="359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1313" y="2169625"/>
            <a:ext cx="1247925" cy="8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1221400" y="36710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237575" y="34592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Dialogue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393575" y="4003000"/>
            <a:ext cx="14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Human Query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2839475" y="3895300"/>
            <a:ext cx="114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Structured Instructions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85" name="Google Shape;185;p25"/>
          <p:cNvCxnSpPr>
            <a:stCxn id="183" idx="3"/>
            <a:endCxn id="184" idx="1"/>
          </p:cNvCxnSpPr>
          <p:nvPr/>
        </p:nvCxnSpPr>
        <p:spPr>
          <a:xfrm>
            <a:off x="1797575" y="4203100"/>
            <a:ext cx="104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Method’s Structure</a:t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039838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325" y="2092575"/>
            <a:ext cx="429575" cy="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650" y="2102625"/>
            <a:ext cx="1787124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99" y="2571600"/>
            <a:ext cx="1466013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75" y="2039825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285795">
            <a:off x="8412500" y="1951625"/>
            <a:ext cx="453728" cy="48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6"/>
          <p:cNvCxnSpPr>
            <a:stCxn id="191" idx="3"/>
            <a:endCxn id="193" idx="1"/>
          </p:cNvCxnSpPr>
          <p:nvPr/>
        </p:nvCxnSpPr>
        <p:spPr>
          <a:xfrm>
            <a:off x="1290850" y="2571750"/>
            <a:ext cx="9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p26"/>
          <p:cNvCxnSpPr>
            <a:stCxn id="193" idx="3"/>
            <a:endCxn id="199" idx="1"/>
          </p:cNvCxnSpPr>
          <p:nvPr/>
        </p:nvCxnSpPr>
        <p:spPr>
          <a:xfrm>
            <a:off x="3982774" y="2571750"/>
            <a:ext cx="10584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26"/>
          <p:cNvCxnSpPr>
            <a:stCxn id="199" idx="3"/>
            <a:endCxn id="195" idx="1"/>
          </p:cNvCxnSpPr>
          <p:nvPr/>
        </p:nvCxnSpPr>
        <p:spPr>
          <a:xfrm rot="10800000" flipH="1">
            <a:off x="6289237" y="2571600"/>
            <a:ext cx="14793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26"/>
          <p:cNvSpPr/>
          <p:nvPr/>
        </p:nvSpPr>
        <p:spPr>
          <a:xfrm rot="-5400000">
            <a:off x="2015075" y="1451850"/>
            <a:ext cx="353400" cy="359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1313" y="2169625"/>
            <a:ext cx="1247925" cy="8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/>
        </p:nvSpPr>
        <p:spPr>
          <a:xfrm>
            <a:off x="1221400" y="36710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237575" y="34592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Dialogue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393575" y="4003000"/>
            <a:ext cx="14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Human Query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2839475" y="3895300"/>
            <a:ext cx="114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Structured Instructions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6" name="Google Shape;206;p26"/>
          <p:cNvCxnSpPr>
            <a:stCxn id="204" idx="3"/>
            <a:endCxn id="205" idx="1"/>
          </p:cNvCxnSpPr>
          <p:nvPr/>
        </p:nvCxnSpPr>
        <p:spPr>
          <a:xfrm>
            <a:off x="1797575" y="4203100"/>
            <a:ext cx="104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7" name="Google Shape;207;p26"/>
          <p:cNvSpPr txBox="1"/>
          <p:nvPr/>
        </p:nvSpPr>
        <p:spPr>
          <a:xfrm>
            <a:off x="1884750" y="4003000"/>
            <a:ext cx="7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000"/>
                </a:highlight>
                <a:latin typeface="Proxima Nova"/>
                <a:ea typeface="Proxima Nova"/>
                <a:cs typeface="Proxima Nova"/>
                <a:sym typeface="Proxima Nova"/>
              </a:rPr>
              <a:t>LLMs</a:t>
            </a:r>
            <a:endParaRPr>
              <a:highlight>
                <a:srgbClr val="FFC0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Method’s Structure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039838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325" y="2092575"/>
            <a:ext cx="429575" cy="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650" y="2102625"/>
            <a:ext cx="1787124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99" y="2571600"/>
            <a:ext cx="1466013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75" y="2039825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285795">
            <a:off x="8412500" y="1951625"/>
            <a:ext cx="453728" cy="48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27"/>
          <p:cNvCxnSpPr>
            <a:stCxn id="213" idx="3"/>
            <a:endCxn id="215" idx="1"/>
          </p:cNvCxnSpPr>
          <p:nvPr/>
        </p:nvCxnSpPr>
        <p:spPr>
          <a:xfrm>
            <a:off x="1290850" y="2571750"/>
            <a:ext cx="9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0" name="Google Shape;220;p27"/>
          <p:cNvCxnSpPr>
            <a:stCxn id="215" idx="3"/>
            <a:endCxn id="221" idx="1"/>
          </p:cNvCxnSpPr>
          <p:nvPr/>
        </p:nvCxnSpPr>
        <p:spPr>
          <a:xfrm>
            <a:off x="3982774" y="2571750"/>
            <a:ext cx="10584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27"/>
          <p:cNvCxnSpPr>
            <a:stCxn id="221" idx="3"/>
            <a:endCxn id="217" idx="1"/>
          </p:cNvCxnSpPr>
          <p:nvPr/>
        </p:nvCxnSpPr>
        <p:spPr>
          <a:xfrm rot="10800000" flipH="1">
            <a:off x="6289237" y="2571600"/>
            <a:ext cx="14793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3" name="Google Shape;223;p27"/>
          <p:cNvSpPr/>
          <p:nvPr/>
        </p:nvSpPr>
        <p:spPr>
          <a:xfrm rot="-5400000">
            <a:off x="2015075" y="1451850"/>
            <a:ext cx="353400" cy="359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41313" y="2169625"/>
            <a:ext cx="1247925" cy="8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 rot="5400000">
            <a:off x="4638238" y="494263"/>
            <a:ext cx="353400" cy="2829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 txBox="1"/>
          <p:nvPr/>
        </p:nvSpPr>
        <p:spPr>
          <a:xfrm>
            <a:off x="1221400" y="36710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237575" y="34592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Dialogue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2860750" y="12483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Execution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Method’s Structure</a:t>
            </a:r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039838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325" y="2092575"/>
            <a:ext cx="429575" cy="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650" y="2102625"/>
            <a:ext cx="1787124" cy="9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8"/>
          <p:cNvCxnSpPr>
            <a:stCxn id="233" idx="3"/>
            <a:endCxn id="235" idx="1"/>
          </p:cNvCxnSpPr>
          <p:nvPr/>
        </p:nvCxnSpPr>
        <p:spPr>
          <a:xfrm>
            <a:off x="1290850" y="2571750"/>
            <a:ext cx="9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28"/>
          <p:cNvSpPr/>
          <p:nvPr/>
        </p:nvSpPr>
        <p:spPr>
          <a:xfrm rot="-5400000">
            <a:off x="2015075" y="1451850"/>
            <a:ext cx="353400" cy="359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99" y="2571600"/>
            <a:ext cx="1466013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75" y="2039825"/>
            <a:ext cx="1063825" cy="106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28"/>
          <p:cNvCxnSpPr>
            <a:stCxn id="241" idx="3"/>
            <a:endCxn id="239" idx="1"/>
          </p:cNvCxnSpPr>
          <p:nvPr/>
        </p:nvCxnSpPr>
        <p:spPr>
          <a:xfrm rot="10800000" flipH="1">
            <a:off x="6289237" y="2571600"/>
            <a:ext cx="14793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1313" y="2169625"/>
            <a:ext cx="1247925" cy="8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/>
          <p:nvPr/>
        </p:nvSpPr>
        <p:spPr>
          <a:xfrm rot="5400000">
            <a:off x="4638238" y="494263"/>
            <a:ext cx="353400" cy="2829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-5400000">
            <a:off x="6193500" y="1482175"/>
            <a:ext cx="353400" cy="359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 txBox="1"/>
          <p:nvPr/>
        </p:nvSpPr>
        <p:spPr>
          <a:xfrm>
            <a:off x="1221400" y="36710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237575" y="34592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Dialogue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2860750" y="12483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Execution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4416000" y="34592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Dialogue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8" name="Google Shape;248;p28"/>
          <p:cNvCxnSpPr>
            <a:stCxn id="235" idx="3"/>
            <a:endCxn id="241" idx="1"/>
          </p:cNvCxnSpPr>
          <p:nvPr/>
        </p:nvCxnSpPr>
        <p:spPr>
          <a:xfrm>
            <a:off x="3982774" y="2571750"/>
            <a:ext cx="10584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9" name="Google Shape;24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285795">
            <a:off x="8412500" y="1951625"/>
            <a:ext cx="453728" cy="4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5653000" y="36710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7271075" y="3895300"/>
            <a:ext cx="1143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Human Query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2" name="Google Shape;252;p28"/>
          <p:cNvCxnSpPr>
            <a:stCxn id="253" idx="3"/>
            <a:endCxn id="251" idx="1"/>
          </p:cNvCxnSpPr>
          <p:nvPr/>
        </p:nvCxnSpPr>
        <p:spPr>
          <a:xfrm>
            <a:off x="6229175" y="4203100"/>
            <a:ext cx="104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3" name="Google Shape;253;p28"/>
          <p:cNvSpPr txBox="1"/>
          <p:nvPr/>
        </p:nvSpPr>
        <p:spPr>
          <a:xfrm>
            <a:off x="4825175" y="3895300"/>
            <a:ext cx="1404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Structured Result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259" name="Google Shape;2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-576825" y="236820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Constructing a grammar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2770350" y="2077200"/>
            <a:ext cx="36033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“</a:t>
            </a:r>
            <a:r>
              <a:rPr lang="en" sz="1200" i="1"/>
              <a:t>To represent the intentions behind the user utterances in a structured form, TalkToModel</a:t>
            </a:r>
            <a:endParaRPr sz="12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relies on a grammar, defining a domain specific language for model understanding.”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267" name="Google Shape;2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0"/>
          <p:cNvSpPr txBox="1"/>
          <p:nvPr/>
        </p:nvSpPr>
        <p:spPr>
          <a:xfrm>
            <a:off x="-576825" y="236820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Constructing a grammar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3331575" y="1116913"/>
            <a:ext cx="390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Proxima Nova"/>
                <a:ea typeface="Proxima Nova"/>
                <a:cs typeface="Proxima Nova"/>
                <a:sym typeface="Proxima Nova"/>
              </a:rPr>
              <a:t>How is the grammar generated?</a:t>
            </a:r>
            <a:endParaRPr sz="1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3331575" y="1811750"/>
            <a:ext cx="4017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is a predefined grammar that depends on the production rules that includes: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 - All the operations that TalkToModel can run,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2 - The arguments for each operation,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3 - The relations between operations!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276" name="Google Shape;2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 txBox="1"/>
          <p:nvPr/>
        </p:nvSpPr>
        <p:spPr>
          <a:xfrm>
            <a:off x="-576825" y="236820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Constructing a grammar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3331575" y="1116913"/>
            <a:ext cx="390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Proxima Nova"/>
                <a:ea typeface="Proxima Nova"/>
                <a:cs typeface="Proxima Nova"/>
                <a:sym typeface="Proxima Nova"/>
              </a:rPr>
              <a:t>How is the grammar generated?</a:t>
            </a:r>
            <a:endParaRPr sz="1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3331575" y="1811750"/>
            <a:ext cx="4017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is a predefined grammar that depends on the production rules that includes: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 - All the operations that TalkToModel can run,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2 - The arguments for each operation,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3 - The relations between operations!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1847600" y="1167125"/>
            <a:ext cx="5353800" cy="2639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1"/>
          <p:cNvSpPr txBox="1"/>
          <p:nvPr/>
        </p:nvSpPr>
        <p:spPr>
          <a:xfrm>
            <a:off x="2450825" y="1311700"/>
            <a:ext cx="435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define a grammar for different dataset?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0650" y="1253300"/>
            <a:ext cx="517000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9550" y="1253300"/>
            <a:ext cx="517000" cy="5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2617800" y="2642050"/>
            <a:ext cx="390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TalkToModel uses a grammar that is dependent on the dataset features!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2208450" y="1869175"/>
            <a:ext cx="455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a challenge to use a general grammar that works for all dataset.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065850"/>
            <a:ext cx="4627500" cy="35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Simple and intuitive explanations for ML models is a bottleneck to adoption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Flexibility and accuracy tradeoff for inherently-interpretable models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Using post-hoc methods is difficult empirically (which explanations, how to interpret, follow-up questions, etc)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913" y="-722987"/>
            <a:ext cx="3713374" cy="371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8980" y="1850650"/>
            <a:ext cx="813250" cy="10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8925" y="3046725"/>
            <a:ext cx="3583950" cy="179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291" name="Google Shape;2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2"/>
          <p:cNvSpPr txBox="1"/>
          <p:nvPr/>
        </p:nvSpPr>
        <p:spPr>
          <a:xfrm>
            <a:off x="2863525" y="2174700"/>
            <a:ext cx="4193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“To parse user utterances into the grammar, we finetune an LLM to translate utterances into the grammar in a seq2seq fashion”</a:t>
            </a:r>
            <a:endParaRPr sz="1200"/>
          </a:p>
        </p:txBody>
      </p:sp>
      <p:pic>
        <p:nvPicPr>
          <p:cNvPr id="293" name="Google Shape;2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25" y="1221432"/>
            <a:ext cx="1994676" cy="112211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 txBox="1"/>
          <p:nvPr/>
        </p:nvSpPr>
        <p:spPr>
          <a:xfrm>
            <a:off x="-745162" y="2317800"/>
            <a:ext cx="390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Fine tuning LLM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Txt to Parses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 txBox="1"/>
          <p:nvPr/>
        </p:nvSpPr>
        <p:spPr>
          <a:xfrm>
            <a:off x="2863525" y="2174700"/>
            <a:ext cx="4193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“To parse user utterances into the grammar, we </a:t>
            </a:r>
            <a:r>
              <a:rPr lang="en" sz="1200" i="1">
                <a:highlight>
                  <a:srgbClr val="FFC000"/>
                </a:highlight>
              </a:rPr>
              <a:t>finetune</a:t>
            </a:r>
            <a:r>
              <a:rPr lang="en" sz="1200" i="1"/>
              <a:t> an LLM to translate utterances into the grammar in a seq2seq fashion”</a:t>
            </a:r>
            <a:endParaRPr sz="1200"/>
          </a:p>
        </p:txBody>
      </p:sp>
      <p:pic>
        <p:nvPicPr>
          <p:cNvPr id="302" name="Google Shape;3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25" y="1221432"/>
            <a:ext cx="1994676" cy="112211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/>
        </p:nvSpPr>
        <p:spPr>
          <a:xfrm>
            <a:off x="-745162" y="2317800"/>
            <a:ext cx="390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Fine tuning LLM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Txt to Parses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6665175" y="1486100"/>
            <a:ext cx="22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is finetune? </a:t>
            </a:r>
            <a:endParaRPr/>
          </a:p>
        </p:txBody>
      </p:sp>
      <p:sp>
        <p:nvSpPr>
          <p:cNvPr id="305" name="Google Shape;305;p33"/>
          <p:cNvSpPr txBox="1"/>
          <p:nvPr/>
        </p:nvSpPr>
        <p:spPr>
          <a:xfrm>
            <a:off x="8141775" y="1457588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🤯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sp>
        <p:nvSpPr>
          <p:cNvPr id="311" name="Google Shape;311;p34"/>
          <p:cNvSpPr txBox="1"/>
          <p:nvPr/>
        </p:nvSpPr>
        <p:spPr>
          <a:xfrm>
            <a:off x="2863525" y="2174700"/>
            <a:ext cx="4193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“To parse user utterances into the grammar, we finetune an LLM to translate utterances into the grammar in a seq2seq fashion”</a:t>
            </a:r>
            <a:endParaRPr sz="1200"/>
          </a:p>
        </p:txBody>
      </p:sp>
      <p:pic>
        <p:nvPicPr>
          <p:cNvPr id="312" name="Google Shape;3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375" y="3253775"/>
            <a:ext cx="437197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/>
          <p:nvPr/>
        </p:nvSpPr>
        <p:spPr>
          <a:xfrm>
            <a:off x="746400" y="3908500"/>
            <a:ext cx="39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Sequence os itens.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User’s utterances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4135525" y="3908500"/>
            <a:ext cx="39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Sequence os itens.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Model’s grammar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5" name="Google Shape;31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525" y="1221432"/>
            <a:ext cx="1994676" cy="112211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 txBox="1"/>
          <p:nvPr/>
        </p:nvSpPr>
        <p:spPr>
          <a:xfrm>
            <a:off x="-745162" y="2317800"/>
            <a:ext cx="390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Fine tuning LLM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Txt to Parses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sp>
        <p:nvSpPr>
          <p:cNvPr id="323" name="Google Shape;323;p35"/>
          <p:cNvSpPr txBox="1"/>
          <p:nvPr/>
        </p:nvSpPr>
        <p:spPr>
          <a:xfrm>
            <a:off x="2863525" y="2174700"/>
            <a:ext cx="4193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“To parse user utterances into the grammar, we finetune an LLM to translate utterances into the grammar in a seq2seq fashion”</a:t>
            </a:r>
            <a:endParaRPr sz="1200"/>
          </a:p>
        </p:txBody>
      </p:sp>
      <p:pic>
        <p:nvPicPr>
          <p:cNvPr id="324" name="Google Shape;3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375" y="3253775"/>
            <a:ext cx="4371975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 txBox="1"/>
          <p:nvPr/>
        </p:nvSpPr>
        <p:spPr>
          <a:xfrm>
            <a:off x="746400" y="3908500"/>
            <a:ext cx="39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Sequence os itens.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User’s utterances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35"/>
          <p:cNvSpPr txBox="1"/>
          <p:nvPr/>
        </p:nvSpPr>
        <p:spPr>
          <a:xfrm>
            <a:off x="4135525" y="3908500"/>
            <a:ext cx="390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Sequence os itens.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Model’s grammar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7" name="Google Shape;327;p35"/>
          <p:cNvCxnSpPr>
            <a:endCxn id="328" idx="2"/>
          </p:cNvCxnSpPr>
          <p:nvPr/>
        </p:nvCxnSpPr>
        <p:spPr>
          <a:xfrm rot="10800000" flipH="1">
            <a:off x="5330300" y="1481075"/>
            <a:ext cx="1770000" cy="19626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35"/>
          <p:cNvSpPr txBox="1"/>
          <p:nvPr/>
        </p:nvSpPr>
        <p:spPr>
          <a:xfrm>
            <a:off x="6156800" y="926975"/>
            <a:ext cx="1887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Few-shot GPT-J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Finetuned T5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9" name="Google Shape;3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525" y="1221432"/>
            <a:ext cx="1994676" cy="112211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/>
          <p:nvPr/>
        </p:nvSpPr>
        <p:spPr>
          <a:xfrm>
            <a:off x="-745162" y="2317800"/>
            <a:ext cx="390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Fine tuning LLM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Txt to Parses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337" name="Google Shape;3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74" y="1248771"/>
            <a:ext cx="1994667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6"/>
          <p:cNvSpPr txBox="1"/>
          <p:nvPr/>
        </p:nvSpPr>
        <p:spPr>
          <a:xfrm>
            <a:off x="-745162" y="227865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Generate fine tuning data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0" name="Google Shape;340;p36"/>
          <p:cNvSpPr txBox="1"/>
          <p:nvPr/>
        </p:nvSpPr>
        <p:spPr>
          <a:xfrm>
            <a:off x="3163250" y="114675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generate fine tuning data?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36"/>
          <p:cNvSpPr txBox="1"/>
          <p:nvPr/>
        </p:nvSpPr>
        <p:spPr>
          <a:xfrm>
            <a:off x="3163250" y="17846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Human annotation?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347" name="Google Shape;3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74" y="1248771"/>
            <a:ext cx="1994667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7"/>
          <p:cNvSpPr txBox="1"/>
          <p:nvPr/>
        </p:nvSpPr>
        <p:spPr>
          <a:xfrm>
            <a:off x="-745162" y="227865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Generate fine tuning data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0" name="Google Shape;350;p37"/>
          <p:cNvSpPr txBox="1"/>
          <p:nvPr/>
        </p:nvSpPr>
        <p:spPr>
          <a:xfrm>
            <a:off x="3163250" y="114675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generate fine tuning data?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37"/>
          <p:cNvSpPr txBox="1"/>
          <p:nvPr/>
        </p:nvSpPr>
        <p:spPr>
          <a:xfrm>
            <a:off x="3163250" y="17846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Human annotation?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2" name="Google Shape;352;p37"/>
          <p:cNvCxnSpPr/>
          <p:nvPr/>
        </p:nvCxnSpPr>
        <p:spPr>
          <a:xfrm>
            <a:off x="3039950" y="1791400"/>
            <a:ext cx="1805100" cy="400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3" name="Google Shape;353;p37"/>
          <p:cNvCxnSpPr/>
          <p:nvPr/>
        </p:nvCxnSpPr>
        <p:spPr>
          <a:xfrm>
            <a:off x="2920925" y="1878150"/>
            <a:ext cx="1805100" cy="400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4" name="Google Shape;354;p37"/>
          <p:cNvCxnSpPr/>
          <p:nvPr/>
        </p:nvCxnSpPr>
        <p:spPr>
          <a:xfrm>
            <a:off x="3215825" y="1675975"/>
            <a:ext cx="1805100" cy="400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5" name="Google Shape;355;p37"/>
          <p:cNvCxnSpPr/>
          <p:nvPr/>
        </p:nvCxnSpPr>
        <p:spPr>
          <a:xfrm rot="10800000" flipH="1">
            <a:off x="3148525" y="1735650"/>
            <a:ext cx="1668600" cy="5511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361" name="Google Shape;3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74" y="1248771"/>
            <a:ext cx="1994667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8"/>
          <p:cNvSpPr txBox="1"/>
          <p:nvPr/>
        </p:nvSpPr>
        <p:spPr>
          <a:xfrm>
            <a:off x="-745162" y="227865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Generate fine tuning data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3163250" y="114675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generate fine tuning data?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5" name="Google Shape;365;p38"/>
          <p:cNvSpPr txBox="1"/>
          <p:nvPr/>
        </p:nvSpPr>
        <p:spPr>
          <a:xfrm>
            <a:off x="3311375" y="191355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38"/>
          <p:cNvSpPr txBox="1"/>
          <p:nvPr/>
        </p:nvSpPr>
        <p:spPr>
          <a:xfrm>
            <a:off x="3163250" y="1855350"/>
            <a:ext cx="39084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1 - Write a initial set of user’s utterances and parses 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(where part of utterances &amp; parses are wildcards terms).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2 - TalkToModel enumerates the wildcards with terms in the  user’s provided data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2056050" y="363710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pic>
        <p:nvPicPr>
          <p:cNvPr id="373" name="Google Shape;3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774" y="1248771"/>
            <a:ext cx="1994667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9"/>
          <p:cNvSpPr txBox="1"/>
          <p:nvPr/>
        </p:nvSpPr>
        <p:spPr>
          <a:xfrm>
            <a:off x="-745162" y="227865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Generate fine tuning data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39"/>
          <p:cNvSpPr txBox="1"/>
          <p:nvPr/>
        </p:nvSpPr>
        <p:spPr>
          <a:xfrm>
            <a:off x="3163250" y="114675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generate fine tuning data?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7" name="Google Shape;377;p39"/>
          <p:cNvSpPr txBox="1"/>
          <p:nvPr/>
        </p:nvSpPr>
        <p:spPr>
          <a:xfrm>
            <a:off x="3311375" y="191355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8" name="Google Shape;378;p39"/>
          <p:cNvSpPr txBox="1"/>
          <p:nvPr/>
        </p:nvSpPr>
        <p:spPr>
          <a:xfrm>
            <a:off x="3163250" y="1855350"/>
            <a:ext cx="3908400" cy="1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1 - Write a initial set of user’s utterances and parses </a:t>
            </a:r>
            <a:r>
              <a:rPr lang="en" sz="1100">
                <a:latin typeface="Proxima Nova"/>
                <a:ea typeface="Proxima Nova"/>
                <a:cs typeface="Proxima Nova"/>
                <a:sym typeface="Proxima Nova"/>
              </a:rPr>
              <a:t>(where part of utterances &amp; parses are wildcards terms).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2 - TalkToModel enumerates the wildcards with terms in the  user’s provided data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9" name="Google Shape;379;p39"/>
          <p:cNvSpPr txBox="1"/>
          <p:nvPr/>
        </p:nvSpPr>
        <p:spPr>
          <a:xfrm>
            <a:off x="2056050" y="363710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2617800" y="3453875"/>
            <a:ext cx="390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Proxima Nova"/>
                <a:ea typeface="Proxima Nova"/>
                <a:cs typeface="Proxima Nova"/>
                <a:sym typeface="Proxima Nova"/>
              </a:rPr>
              <a:t>TalkToModel usually generates 20k to 40k pairs of parses. </a:t>
            </a:r>
            <a:endParaRPr sz="1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75" y="1250775"/>
            <a:ext cx="1369074" cy="136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0"/>
          <p:cNvSpPr txBox="1"/>
          <p:nvPr/>
        </p:nvSpPr>
        <p:spPr>
          <a:xfrm>
            <a:off x="-623162" y="2558775"/>
            <a:ext cx="390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Respond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conversationally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7" name="Google Shape;387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sp>
        <p:nvSpPr>
          <p:cNvPr id="388" name="Google Shape;388;p40"/>
          <p:cNvSpPr txBox="1"/>
          <p:nvPr/>
        </p:nvSpPr>
        <p:spPr>
          <a:xfrm>
            <a:off x="3121375" y="1983625"/>
            <a:ext cx="3908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“After TalkToModel executes a parse, it composes the results of the operations</a:t>
            </a:r>
            <a:endParaRPr sz="12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/>
              <a:t>into a natural language response it returns to the user.”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75" y="1250775"/>
            <a:ext cx="1369074" cy="136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1"/>
          <p:cNvSpPr txBox="1"/>
          <p:nvPr/>
        </p:nvSpPr>
        <p:spPr>
          <a:xfrm>
            <a:off x="-623162" y="2558775"/>
            <a:ext cx="390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Respond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conversationally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5" name="Google Shape;39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sp>
        <p:nvSpPr>
          <p:cNvPr id="396" name="Google Shape;396;p41"/>
          <p:cNvSpPr txBox="1"/>
          <p:nvPr/>
        </p:nvSpPr>
        <p:spPr>
          <a:xfrm>
            <a:off x="2877125" y="1513200"/>
            <a:ext cx="5021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TalkToModel generates responses using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templates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associated with each operation!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TalkToModel can run multiple operations at the same time. In this case, the model will join responses templates ensuring semantic coherence. 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3029525" y="249727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54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Language-interpretability Tool (LiT)</a:t>
            </a:r>
            <a:endParaRPr/>
          </a:p>
          <a:p>
            <a:pPr marL="9144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Open-source platform for understanding NLP models</a:t>
            </a:r>
            <a:endParaRPr/>
          </a:p>
          <a:p>
            <a:pPr marL="9144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Uses local explanations (ala LIME), aggregate data statistics, and counterfactual explanations</a:t>
            </a:r>
            <a:endParaRPr/>
          </a:p>
          <a:p>
            <a:pPr marL="4572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“What-If” Tool</a:t>
            </a:r>
            <a:endParaRPr/>
          </a:p>
          <a:p>
            <a:pPr marL="9144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Helps users perform counterfactual analysis for models</a:t>
            </a:r>
            <a:endParaRPr/>
          </a:p>
          <a:p>
            <a:pPr marL="4572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i="1"/>
              <a:t>explainerdashboard</a:t>
            </a:r>
            <a:endParaRPr i="1"/>
          </a:p>
          <a:p>
            <a:pPr marL="914400" lvl="0" indent="-32639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Used as a baseline for experiments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Unfortunately, relatively high barrier to entry and no follow up questions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725" y="1535325"/>
            <a:ext cx="4073102" cy="229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Dialogue Engine</a:t>
            </a:r>
            <a:endParaRPr/>
          </a:p>
        </p:txBody>
      </p:sp>
      <p:grpSp>
        <p:nvGrpSpPr>
          <p:cNvPr id="403" name="Google Shape;403;p42"/>
          <p:cNvGrpSpPr/>
          <p:nvPr/>
        </p:nvGrpSpPr>
        <p:grpSpPr>
          <a:xfrm>
            <a:off x="6717774" y="199368"/>
            <a:ext cx="2229413" cy="572657"/>
            <a:chOff x="227025" y="2039838"/>
            <a:chExt cx="3755749" cy="1063825"/>
          </a:xfrm>
        </p:grpSpPr>
        <p:pic>
          <p:nvPicPr>
            <p:cNvPr id="404" name="Google Shape;404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7025" y="2039838"/>
              <a:ext cx="1063825" cy="106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5650" y="2102625"/>
              <a:ext cx="1787124" cy="9382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6" name="Google Shape;406;p42"/>
            <p:cNvCxnSpPr/>
            <p:nvPr/>
          </p:nvCxnSpPr>
          <p:spPr>
            <a:xfrm>
              <a:off x="1290850" y="2571750"/>
              <a:ext cx="904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407" name="Google Shape;40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225" y="1253301"/>
            <a:ext cx="2127623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2"/>
          <p:cNvSpPr txBox="1"/>
          <p:nvPr/>
        </p:nvSpPr>
        <p:spPr>
          <a:xfrm>
            <a:off x="-576825" y="236820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Constructing a grammar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9" name="Google Shape;40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7349" y="1870221"/>
            <a:ext cx="1994667" cy="10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2"/>
          <p:cNvSpPr txBox="1"/>
          <p:nvPr/>
        </p:nvSpPr>
        <p:spPr>
          <a:xfrm>
            <a:off x="1529413" y="2900100"/>
            <a:ext cx="390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Generate fine tuning data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1" name="Google Shape;41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5025" y="2402132"/>
            <a:ext cx="1994676" cy="112211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2"/>
          <p:cNvSpPr txBox="1"/>
          <p:nvPr/>
        </p:nvSpPr>
        <p:spPr>
          <a:xfrm>
            <a:off x="3907488" y="3476750"/>
            <a:ext cx="3908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Fine tuning LLM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Txt to Parses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13" name="Google Shape;413;p42"/>
          <p:cNvGrpSpPr/>
          <p:nvPr/>
        </p:nvGrpSpPr>
        <p:grpSpPr>
          <a:xfrm>
            <a:off x="6676926" y="801469"/>
            <a:ext cx="2311101" cy="767647"/>
            <a:chOff x="4406599" y="2039825"/>
            <a:chExt cx="4425701" cy="1470025"/>
          </a:xfrm>
        </p:grpSpPr>
        <p:pic>
          <p:nvPicPr>
            <p:cNvPr id="414" name="Google Shape;414;p4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406599" y="2571600"/>
              <a:ext cx="1466013" cy="93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68475" y="2039825"/>
              <a:ext cx="1063825" cy="1063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6" name="Google Shape;416;p42"/>
            <p:cNvCxnSpPr>
              <a:stCxn id="417" idx="3"/>
              <a:endCxn id="415" idx="1"/>
            </p:cNvCxnSpPr>
            <p:nvPr/>
          </p:nvCxnSpPr>
          <p:spPr>
            <a:xfrm rot="10800000" flipH="1">
              <a:off x="6289237" y="2571600"/>
              <a:ext cx="1479300" cy="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417" name="Google Shape;417;p4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041313" y="2169625"/>
              <a:ext cx="1247925" cy="811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8" name="Google Shape;418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6800" y="2934050"/>
            <a:ext cx="1369074" cy="136907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2"/>
          <p:cNvSpPr txBox="1"/>
          <p:nvPr/>
        </p:nvSpPr>
        <p:spPr>
          <a:xfrm>
            <a:off x="5878263" y="4242050"/>
            <a:ext cx="390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Respond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conversationally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20" name="Google Shape;420;p42"/>
          <p:cNvCxnSpPr/>
          <p:nvPr/>
        </p:nvCxnSpPr>
        <p:spPr>
          <a:xfrm>
            <a:off x="644625" y="2849950"/>
            <a:ext cx="6045900" cy="15810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43"/>
          <p:cNvGrpSpPr/>
          <p:nvPr/>
        </p:nvGrpSpPr>
        <p:grpSpPr>
          <a:xfrm>
            <a:off x="6585857" y="153020"/>
            <a:ext cx="2303052" cy="791705"/>
            <a:chOff x="2195650" y="2102625"/>
            <a:chExt cx="4093587" cy="1407225"/>
          </a:xfrm>
        </p:grpSpPr>
        <p:pic>
          <p:nvPicPr>
            <p:cNvPr id="426" name="Google Shape;426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5650" y="2102625"/>
              <a:ext cx="1787124" cy="93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06599" y="2571600"/>
              <a:ext cx="1466013" cy="93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41313" y="2169625"/>
              <a:ext cx="1247925" cy="8111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9" name="Google Shape;429;p43"/>
            <p:cNvCxnSpPr>
              <a:stCxn id="426" idx="3"/>
              <a:endCxn id="428" idx="1"/>
            </p:cNvCxnSpPr>
            <p:nvPr/>
          </p:nvCxnSpPr>
          <p:spPr>
            <a:xfrm>
              <a:off x="3982774" y="2571750"/>
              <a:ext cx="1058400" cy="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30" name="Google Shape;43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431" name="Google Shape;431;p43" descr="Diverse Counterfactual Explanations (DiCE) for ML — DiCE 0.9 documentati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325" y="1608200"/>
            <a:ext cx="2826425" cy="159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4025" y="1621753"/>
            <a:ext cx="2514875" cy="156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14638" y="1712375"/>
            <a:ext cx="2514875" cy="138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3"/>
          <p:cNvSpPr txBox="1"/>
          <p:nvPr/>
        </p:nvSpPr>
        <p:spPr>
          <a:xfrm>
            <a:off x="517238" y="3263900"/>
            <a:ext cx="254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Counterfactual Explanations:</a:t>
            </a:r>
            <a:endParaRPr sz="1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TalkToModel uses DiCE because it provides a diverse set of counterfactuals.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5" name="Google Shape;435;p43"/>
          <p:cNvSpPr txBox="1"/>
          <p:nvPr/>
        </p:nvSpPr>
        <p:spPr>
          <a:xfrm>
            <a:off x="3431363" y="3263900"/>
            <a:ext cx="2544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Data and Predictions Exploration</a:t>
            </a:r>
            <a:endParaRPr sz="1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TalkToModel allow users to analyse predictions, inspect the model for errors, and analyse de data itself.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6" name="Google Shape;436;p43"/>
          <p:cNvSpPr txBox="1"/>
          <p:nvPr/>
        </p:nvSpPr>
        <p:spPr>
          <a:xfrm>
            <a:off x="6257313" y="3263900"/>
            <a:ext cx="254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Post-hoc Feature Explanations</a:t>
            </a:r>
            <a:endParaRPr sz="1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TalkToModel uses LIME and SHAP to make feature importance based explanations.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44"/>
          <p:cNvGrpSpPr/>
          <p:nvPr/>
        </p:nvGrpSpPr>
        <p:grpSpPr>
          <a:xfrm>
            <a:off x="6585857" y="153020"/>
            <a:ext cx="2303052" cy="791705"/>
            <a:chOff x="2195650" y="2102625"/>
            <a:chExt cx="4093587" cy="1407225"/>
          </a:xfrm>
        </p:grpSpPr>
        <p:pic>
          <p:nvPicPr>
            <p:cNvPr id="442" name="Google Shape;442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95650" y="2102625"/>
              <a:ext cx="1787124" cy="93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06599" y="2571600"/>
              <a:ext cx="1466013" cy="93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41313" y="2169625"/>
              <a:ext cx="1247925" cy="8111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5" name="Google Shape;445;p44"/>
            <p:cNvCxnSpPr>
              <a:stCxn id="442" idx="3"/>
              <a:endCxn id="444" idx="1"/>
            </p:cNvCxnSpPr>
            <p:nvPr/>
          </p:nvCxnSpPr>
          <p:spPr>
            <a:xfrm>
              <a:off x="3982774" y="2571750"/>
              <a:ext cx="1058400" cy="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46" name="Google Shape;446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447" name="Google Shape;447;p44" descr="Diverse Counterfactual Explanations (DiCE) for ML — DiCE 0.9 documentati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325" y="1608200"/>
            <a:ext cx="2826425" cy="159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4025" y="1621753"/>
            <a:ext cx="2514875" cy="156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14638" y="1712375"/>
            <a:ext cx="2514875" cy="138317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4"/>
          <p:cNvSpPr txBox="1"/>
          <p:nvPr/>
        </p:nvSpPr>
        <p:spPr>
          <a:xfrm>
            <a:off x="517238" y="3263900"/>
            <a:ext cx="254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Counterfactual Explanations:</a:t>
            </a:r>
            <a:endParaRPr sz="1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TalkToModel uses DiCE because it provides a diverse set of counterfactuals.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1" name="Google Shape;451;p44"/>
          <p:cNvSpPr txBox="1"/>
          <p:nvPr/>
        </p:nvSpPr>
        <p:spPr>
          <a:xfrm>
            <a:off x="3431363" y="3263900"/>
            <a:ext cx="2544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Data and Predictions Exploration</a:t>
            </a:r>
            <a:endParaRPr sz="1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TalkToModel allow users to analyse predictions, inspect the model for errors, and analyse de data itself.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2" name="Google Shape;452;p44"/>
          <p:cNvSpPr txBox="1"/>
          <p:nvPr/>
        </p:nvSpPr>
        <p:spPr>
          <a:xfrm>
            <a:off x="6257313" y="3263900"/>
            <a:ext cx="254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Proxima Nova"/>
                <a:ea typeface="Proxima Nova"/>
                <a:cs typeface="Proxima Nova"/>
                <a:sym typeface="Proxima Nova"/>
              </a:rPr>
              <a:t>Post-hoc Feature Explanations</a:t>
            </a:r>
            <a:endParaRPr sz="12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TalkToModel uses LIME and SHAP to make feature importance based explanations.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3" name="Google Shape;453;p44"/>
          <p:cNvSpPr/>
          <p:nvPr/>
        </p:nvSpPr>
        <p:spPr>
          <a:xfrm>
            <a:off x="1847600" y="1167125"/>
            <a:ext cx="5353800" cy="263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4"/>
          <p:cNvSpPr txBox="1"/>
          <p:nvPr/>
        </p:nvSpPr>
        <p:spPr>
          <a:xfrm>
            <a:off x="2564975" y="160140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TalkToModel selects the best explanation!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2515425" y="2048400"/>
            <a:ext cx="3908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Instead of providing the LIME coefficients or the SHAP values, the model test the methods and provide the “best” feature based explanation.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461" name="Google Shape;4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5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3" name="Google Shape;463;p45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4" name="Google Shape;464;p45"/>
          <p:cNvSpPr txBox="1"/>
          <p:nvPr/>
        </p:nvSpPr>
        <p:spPr>
          <a:xfrm>
            <a:off x="3953275" y="1402775"/>
            <a:ext cx="408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Setup: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5" name="Google Shape;46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424" y="1868975"/>
            <a:ext cx="987950" cy="3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5"/>
          <p:cNvSpPr txBox="1"/>
          <p:nvPr/>
        </p:nvSpPr>
        <p:spPr>
          <a:xfrm>
            <a:off x="5418725" y="1716888"/>
            <a:ext cx="349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Is the model outputting the probability (y) of a class.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7" name="Google Shape;46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875" y="2547463"/>
            <a:ext cx="1473280" cy="3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45"/>
          <p:cNvSpPr txBox="1"/>
          <p:nvPr/>
        </p:nvSpPr>
        <p:spPr>
          <a:xfrm>
            <a:off x="5476150" y="2395363"/>
            <a:ext cx="349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Feature importances for model f on the data x. greater magnitudes correspond to higher importance features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474" name="Google Shape;47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6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6" name="Google Shape;476;p46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7" name="Google Shape;477;p46"/>
          <p:cNvSpPr txBox="1"/>
          <p:nvPr/>
        </p:nvSpPr>
        <p:spPr>
          <a:xfrm>
            <a:off x="3953275" y="1402775"/>
            <a:ext cx="408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roxima Nova"/>
                <a:ea typeface="Proxima Nova"/>
                <a:cs typeface="Proxima Nova"/>
                <a:sym typeface="Proxima Nova"/>
              </a:rPr>
              <a:t>Setup:</a:t>
            </a:r>
            <a:endParaRPr sz="1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8" name="Google Shape;4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3424" y="1868975"/>
            <a:ext cx="987950" cy="3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6"/>
          <p:cNvSpPr txBox="1"/>
          <p:nvPr/>
        </p:nvSpPr>
        <p:spPr>
          <a:xfrm>
            <a:off x="5418725" y="1716888"/>
            <a:ext cx="349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Is the model outputting the probability (y) of a class.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0" name="Google Shape;48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2875" y="2547463"/>
            <a:ext cx="1473280" cy="3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6"/>
          <p:cNvSpPr txBox="1"/>
          <p:nvPr/>
        </p:nvSpPr>
        <p:spPr>
          <a:xfrm>
            <a:off x="5476150" y="2395363"/>
            <a:ext cx="349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Feature importances for model f on the data x. greater magnitudes correspond to higher importance features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2" name="Google Shape;482;p46"/>
          <p:cNvSpPr/>
          <p:nvPr/>
        </p:nvSpPr>
        <p:spPr>
          <a:xfrm>
            <a:off x="1847600" y="1167125"/>
            <a:ext cx="5353800" cy="2639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6"/>
          <p:cNvSpPr txBox="1"/>
          <p:nvPr/>
        </p:nvSpPr>
        <p:spPr>
          <a:xfrm>
            <a:off x="2450825" y="1311700"/>
            <a:ext cx="435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choose the “best” feature importance?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84" name="Google Shape;48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0650" y="1253300"/>
            <a:ext cx="517000" cy="5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9550" y="1253300"/>
            <a:ext cx="517000" cy="5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6"/>
          <p:cNvSpPr txBox="1"/>
          <p:nvPr/>
        </p:nvSpPr>
        <p:spPr>
          <a:xfrm>
            <a:off x="2450825" y="2347825"/>
            <a:ext cx="123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More Important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7" name="Google Shape;487;p46"/>
          <p:cNvSpPr/>
          <p:nvPr/>
        </p:nvSpPr>
        <p:spPr>
          <a:xfrm>
            <a:off x="4196700" y="2516875"/>
            <a:ext cx="375300" cy="2775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6"/>
          <p:cNvSpPr txBox="1"/>
          <p:nvPr/>
        </p:nvSpPr>
        <p:spPr>
          <a:xfrm>
            <a:off x="4572000" y="2239975"/>
            <a:ext cx="2530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Small feature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perturbations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lead to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Big score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perturbations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7"/>
          <p:cNvSpPr txBox="1"/>
          <p:nvPr/>
        </p:nvSpPr>
        <p:spPr>
          <a:xfrm>
            <a:off x="7923000" y="1046725"/>
            <a:ext cx="909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Perturbed features are given by m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4" name="Google Shape;49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495" name="Google Shape;4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47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7" name="Google Shape;497;p47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98" name="Google Shape;4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688" y="1939001"/>
            <a:ext cx="39778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7"/>
          <p:cNvSpPr txBox="1"/>
          <p:nvPr/>
        </p:nvSpPr>
        <p:spPr>
          <a:xfrm>
            <a:off x="4255325" y="1508425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Fudge score!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0" name="Google Shape;500;p47"/>
          <p:cNvSpPr txBox="1"/>
          <p:nvPr/>
        </p:nvSpPr>
        <p:spPr>
          <a:xfrm>
            <a:off x="5680950" y="2802450"/>
            <a:ext cx="90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original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prediction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1" name="Google Shape;501;p47"/>
          <p:cNvSpPr txBox="1"/>
          <p:nvPr/>
        </p:nvSpPr>
        <p:spPr>
          <a:xfrm>
            <a:off x="6673400" y="2918575"/>
            <a:ext cx="90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perturbed prediction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02" name="Google Shape;502;p47"/>
          <p:cNvCxnSpPr>
            <a:stCxn id="501" idx="0"/>
          </p:cNvCxnSpPr>
          <p:nvPr/>
        </p:nvCxnSpPr>
        <p:spPr>
          <a:xfrm rot="10800000" flipH="1">
            <a:off x="7128050" y="2368075"/>
            <a:ext cx="3600" cy="550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3" name="Google Shape;503;p47"/>
          <p:cNvCxnSpPr>
            <a:stCxn id="500" idx="0"/>
          </p:cNvCxnSpPr>
          <p:nvPr/>
        </p:nvCxnSpPr>
        <p:spPr>
          <a:xfrm rot="10800000" flipH="1">
            <a:off x="6135600" y="2381850"/>
            <a:ext cx="141000" cy="420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4" name="Google Shape;504;p47"/>
          <p:cNvCxnSpPr>
            <a:stCxn id="493" idx="1"/>
          </p:cNvCxnSpPr>
          <p:nvPr/>
        </p:nvCxnSpPr>
        <p:spPr>
          <a:xfrm flipH="1">
            <a:off x="7450800" y="1346875"/>
            <a:ext cx="472200" cy="810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5" name="Google Shape;505;p47"/>
          <p:cNvCxnSpPr/>
          <p:nvPr/>
        </p:nvCxnSpPr>
        <p:spPr>
          <a:xfrm flipH="1">
            <a:off x="7080775" y="1866050"/>
            <a:ext cx="152700" cy="291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6" name="Google Shape;506;p47"/>
          <p:cNvSpPr txBox="1"/>
          <p:nvPr/>
        </p:nvSpPr>
        <p:spPr>
          <a:xfrm>
            <a:off x="6771500" y="1346875"/>
            <a:ext cx="90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Gaussian Noise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512" name="Google Shape;5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8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4" name="Google Shape;514;p48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15" name="Google Shape;51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688" y="1939001"/>
            <a:ext cx="39778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8"/>
          <p:cNvSpPr txBox="1"/>
          <p:nvPr/>
        </p:nvSpPr>
        <p:spPr>
          <a:xfrm>
            <a:off x="4255325" y="1508425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Fudge score!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7" name="Google Shape;517;p48"/>
          <p:cNvSpPr txBox="1"/>
          <p:nvPr/>
        </p:nvSpPr>
        <p:spPr>
          <a:xfrm>
            <a:off x="6032575" y="2761800"/>
            <a:ext cx="157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Magnitude of perturbation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by adding feature noise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8" name="Google Shape;518;p48"/>
          <p:cNvSpPr/>
          <p:nvPr/>
        </p:nvSpPr>
        <p:spPr>
          <a:xfrm rot="5400000">
            <a:off x="6629575" y="1784700"/>
            <a:ext cx="380100" cy="1574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524" name="Google Shape;52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49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6" name="Google Shape;526;p49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27" name="Google Shape;52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688" y="1939001"/>
            <a:ext cx="39778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9"/>
          <p:cNvSpPr txBox="1"/>
          <p:nvPr/>
        </p:nvSpPr>
        <p:spPr>
          <a:xfrm>
            <a:off x="4255325" y="1508425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Fudge score!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9" name="Google Shape;529;p49"/>
          <p:cNvSpPr txBox="1"/>
          <p:nvPr/>
        </p:nvSpPr>
        <p:spPr>
          <a:xfrm>
            <a:off x="5632225" y="2761800"/>
            <a:ext cx="1893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Average Magnitude of perturbations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by adding feature noise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0" name="Google Shape;530;p49"/>
          <p:cNvSpPr/>
          <p:nvPr/>
        </p:nvSpPr>
        <p:spPr>
          <a:xfrm rot="5400000">
            <a:off x="6388675" y="1543800"/>
            <a:ext cx="380100" cy="2055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536" name="Google Shape;53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0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38" name="Google Shape;538;p50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39" name="Google Shape;53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688" y="1939001"/>
            <a:ext cx="39778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50"/>
          <p:cNvSpPr txBox="1"/>
          <p:nvPr/>
        </p:nvSpPr>
        <p:spPr>
          <a:xfrm>
            <a:off x="4255325" y="1508425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Fudge score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41" name="Google Shape;54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313" y="3011000"/>
            <a:ext cx="308203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0"/>
          <p:cNvSpPr txBox="1"/>
          <p:nvPr/>
        </p:nvSpPr>
        <p:spPr>
          <a:xfrm>
            <a:off x="4255325" y="2561238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Feature Importance Faith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43" name="Google Shape;543;p50"/>
          <p:cNvSpPr txBox="1"/>
          <p:nvPr/>
        </p:nvSpPr>
        <p:spPr>
          <a:xfrm>
            <a:off x="6461300" y="3735025"/>
            <a:ext cx="1742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Indicator of top k features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44" name="Google Shape;544;p50"/>
          <p:cNvCxnSpPr>
            <a:stCxn id="543" idx="0"/>
          </p:cNvCxnSpPr>
          <p:nvPr/>
        </p:nvCxnSpPr>
        <p:spPr>
          <a:xfrm rot="10800000">
            <a:off x="7213100" y="3432925"/>
            <a:ext cx="119400" cy="30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550" name="Google Shape;55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1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2" name="Google Shape;552;p51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3" name="Google Shape;55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688" y="1939001"/>
            <a:ext cx="39778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1"/>
          <p:cNvSpPr txBox="1"/>
          <p:nvPr/>
        </p:nvSpPr>
        <p:spPr>
          <a:xfrm>
            <a:off x="4255325" y="1508425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Fudge score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5" name="Google Shape;55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313" y="3011000"/>
            <a:ext cx="308203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1"/>
          <p:cNvSpPr txBox="1"/>
          <p:nvPr/>
        </p:nvSpPr>
        <p:spPr>
          <a:xfrm>
            <a:off x="4255325" y="2561238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Feature Importance Faith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7" name="Google Shape;557;p51"/>
          <p:cNvSpPr txBox="1"/>
          <p:nvPr/>
        </p:nvSpPr>
        <p:spPr>
          <a:xfrm>
            <a:off x="5958600" y="3760375"/>
            <a:ext cx="1742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Fudge Score of top k features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58" name="Google Shape;558;p51"/>
          <p:cNvSpPr/>
          <p:nvPr/>
        </p:nvSpPr>
        <p:spPr>
          <a:xfrm rot="5400000">
            <a:off x="6639750" y="2915575"/>
            <a:ext cx="380100" cy="13095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Design a system that makes it easy for lay practitioners to apply post-hoc interpretability methods to black-box models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Desiderata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Dialogue system that can handle many conversation topics (general data trends, questions about specific predictions, etc)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Usable for a variety of data types and model classes (i.e. treatment prediction, risk of relapse, interest rate calculations, etc)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Doesn’t require a high level of expertise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Engine</a:t>
            </a:r>
            <a:endParaRPr/>
          </a:p>
        </p:txBody>
      </p:sp>
      <p:pic>
        <p:nvPicPr>
          <p:cNvPr id="564" name="Google Shape;56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8428"/>
            <a:ext cx="2514875" cy="15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52"/>
          <p:cNvSpPr txBox="1"/>
          <p:nvPr/>
        </p:nvSpPr>
        <p:spPr>
          <a:xfrm>
            <a:off x="-471312" y="3010975"/>
            <a:ext cx="408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Explanation Selection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66" name="Google Shape;566;p52"/>
          <p:cNvSpPr txBox="1"/>
          <p:nvPr/>
        </p:nvSpPr>
        <p:spPr>
          <a:xfrm>
            <a:off x="4002875" y="617525"/>
            <a:ext cx="408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How to select the best explanation?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7" name="Google Shape;56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688" y="1939001"/>
            <a:ext cx="397781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52"/>
          <p:cNvSpPr txBox="1"/>
          <p:nvPr/>
        </p:nvSpPr>
        <p:spPr>
          <a:xfrm>
            <a:off x="4255325" y="1508425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Fudge score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9" name="Google Shape;569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313" y="3011000"/>
            <a:ext cx="308203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2"/>
          <p:cNvSpPr txBox="1"/>
          <p:nvPr/>
        </p:nvSpPr>
        <p:spPr>
          <a:xfrm>
            <a:off x="4255325" y="2561238"/>
            <a:ext cx="357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Feature Importance Faith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1" name="Google Shape;571;p52"/>
          <p:cNvSpPr/>
          <p:nvPr/>
        </p:nvSpPr>
        <p:spPr>
          <a:xfrm>
            <a:off x="1847600" y="1167125"/>
            <a:ext cx="5353800" cy="263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2"/>
          <p:cNvSpPr txBox="1"/>
          <p:nvPr/>
        </p:nvSpPr>
        <p:spPr>
          <a:xfrm>
            <a:off x="2570300" y="1538800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Choose the BEST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3" name="Google Shape;573;p52"/>
          <p:cNvSpPr txBox="1"/>
          <p:nvPr/>
        </p:nvSpPr>
        <p:spPr>
          <a:xfrm>
            <a:off x="2524250" y="1967825"/>
            <a:ext cx="3908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TalkToModel computes the faithfulness of: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LIME with kernels [0.25, 0.5, 0.75, 1.0]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KernelSHAP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4" name="Google Shape;574;p52"/>
          <p:cNvSpPr txBox="1"/>
          <p:nvPr/>
        </p:nvSpPr>
        <p:spPr>
          <a:xfrm>
            <a:off x="2570300" y="2932975"/>
            <a:ext cx="3908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Proxima Nova"/>
                <a:ea typeface="Proxima Nova"/>
                <a:cs typeface="Proxima Nova"/>
                <a:sym typeface="Proxima Nova"/>
              </a:rPr>
              <a:t>Report the one with highest faith!</a:t>
            </a:r>
            <a:endParaRPr sz="15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Experiments</a:t>
            </a:r>
            <a:endParaRPr/>
          </a:p>
        </p:txBody>
      </p:sp>
      <p:pic>
        <p:nvPicPr>
          <p:cNvPr id="585" name="Google Shape;58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25" y="2039838"/>
            <a:ext cx="1063825" cy="10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325" y="2092575"/>
            <a:ext cx="429575" cy="40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5650" y="2102625"/>
            <a:ext cx="1787124" cy="9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8" name="Google Shape;588;p54"/>
          <p:cNvCxnSpPr>
            <a:stCxn id="585" idx="3"/>
            <a:endCxn id="587" idx="1"/>
          </p:cNvCxnSpPr>
          <p:nvPr/>
        </p:nvCxnSpPr>
        <p:spPr>
          <a:xfrm>
            <a:off x="1290850" y="2571750"/>
            <a:ext cx="9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9" name="Google Shape;589;p54"/>
          <p:cNvSpPr/>
          <p:nvPr/>
        </p:nvSpPr>
        <p:spPr>
          <a:xfrm rot="-5400000">
            <a:off x="2015075" y="1451850"/>
            <a:ext cx="353400" cy="359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0" name="Google Shape;59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6599" y="2571600"/>
            <a:ext cx="1466013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475" y="2039825"/>
            <a:ext cx="1063825" cy="1063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2" name="Google Shape;592;p54"/>
          <p:cNvCxnSpPr>
            <a:stCxn id="593" idx="3"/>
            <a:endCxn id="591" idx="1"/>
          </p:cNvCxnSpPr>
          <p:nvPr/>
        </p:nvCxnSpPr>
        <p:spPr>
          <a:xfrm rot="10800000" flipH="1">
            <a:off x="6289237" y="2571600"/>
            <a:ext cx="14793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93" name="Google Shape;593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1313" y="2169625"/>
            <a:ext cx="1247925" cy="81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4"/>
          <p:cNvSpPr/>
          <p:nvPr/>
        </p:nvSpPr>
        <p:spPr>
          <a:xfrm rot="5400000">
            <a:off x="4638238" y="494263"/>
            <a:ext cx="353400" cy="2829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54"/>
          <p:cNvSpPr/>
          <p:nvPr/>
        </p:nvSpPr>
        <p:spPr>
          <a:xfrm rot="-5400000">
            <a:off x="6193500" y="1482175"/>
            <a:ext cx="353400" cy="3596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54"/>
          <p:cNvSpPr txBox="1"/>
          <p:nvPr/>
        </p:nvSpPr>
        <p:spPr>
          <a:xfrm>
            <a:off x="1221400" y="36710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7" name="Google Shape;597;p54"/>
          <p:cNvSpPr txBox="1"/>
          <p:nvPr/>
        </p:nvSpPr>
        <p:spPr>
          <a:xfrm>
            <a:off x="237575" y="34592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Dialogue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8" name="Google Shape;598;p54"/>
          <p:cNvSpPr/>
          <p:nvPr/>
        </p:nvSpPr>
        <p:spPr>
          <a:xfrm>
            <a:off x="1411023" y="1006350"/>
            <a:ext cx="1561500" cy="1063800"/>
          </a:xfrm>
          <a:prstGeom prst="wedgeEllipseCallout">
            <a:avLst>
              <a:gd name="adj1" fmla="val -1386"/>
              <a:gd name="adj2" fmla="val 7110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1. LLM Experiment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99" name="Google Shape;599;p54"/>
          <p:cNvSpPr txBox="1"/>
          <p:nvPr/>
        </p:nvSpPr>
        <p:spPr>
          <a:xfrm>
            <a:off x="2860750" y="12483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Execution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0" name="Google Shape;600;p54"/>
          <p:cNvSpPr txBox="1"/>
          <p:nvPr/>
        </p:nvSpPr>
        <p:spPr>
          <a:xfrm>
            <a:off x="4416000" y="3459225"/>
            <a:ext cx="390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Dialogue engine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601" name="Google Shape;601;p54"/>
          <p:cNvCxnSpPr>
            <a:stCxn id="587" idx="3"/>
            <a:endCxn id="593" idx="1"/>
          </p:cNvCxnSpPr>
          <p:nvPr/>
        </p:nvCxnSpPr>
        <p:spPr>
          <a:xfrm>
            <a:off x="3982774" y="2571750"/>
            <a:ext cx="1058400" cy="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02" name="Google Shape;602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285795">
            <a:off x="8412500" y="1951625"/>
            <a:ext cx="453728" cy="4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54"/>
          <p:cNvSpPr/>
          <p:nvPr/>
        </p:nvSpPr>
        <p:spPr>
          <a:xfrm>
            <a:off x="4258473" y="54575"/>
            <a:ext cx="1561500" cy="1063800"/>
          </a:xfrm>
          <a:prstGeom prst="wedgeEllipseCallout">
            <a:avLst>
              <a:gd name="adj1" fmla="val -1386"/>
              <a:gd name="adj2" fmla="val 7110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2. Grammar Experiment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4" name="Google Shape;604;p54"/>
          <p:cNvSpPr/>
          <p:nvPr/>
        </p:nvSpPr>
        <p:spPr>
          <a:xfrm>
            <a:off x="7317973" y="754850"/>
            <a:ext cx="1561500" cy="1063800"/>
          </a:xfrm>
          <a:prstGeom prst="wedgeEllipseCallout">
            <a:avLst>
              <a:gd name="adj1" fmla="val -1386"/>
              <a:gd name="adj2" fmla="val 7110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3. User Experiment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LLM Experiment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LLM accurately interpreting the user’s question?</a:t>
            </a:r>
            <a:endParaRPr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Create a “Gold Dataset” - ground truth (utterance, parse) pairs specific to one application domain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Evaluate “Exact Match Accuracy” of LLM translation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LLM Experiment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LLM accurately interpreting the user’s question?</a:t>
            </a:r>
            <a:endParaRPr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Create a “Gold Dataset” - ground truth (utterance, parse) pairs specific to one application domain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Evaluate “Exact Match Accuracy” of LLM translation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Compare along </a:t>
            </a:r>
            <a:r>
              <a:rPr lang="en">
                <a:solidFill>
                  <a:schemeClr val="dk2"/>
                </a:solidFill>
              </a:rPr>
              <a:t>easy</a:t>
            </a:r>
            <a:r>
              <a:rPr lang="en"/>
              <a:t> and </a:t>
            </a:r>
            <a:r>
              <a:rPr lang="en">
                <a:solidFill>
                  <a:schemeClr val="accent5"/>
                </a:solidFill>
              </a:rPr>
              <a:t>hard</a:t>
            </a:r>
            <a:r>
              <a:rPr lang="en"/>
              <a:t> splits of the data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Compare along </a:t>
            </a:r>
            <a:r>
              <a:rPr lang="en">
                <a:solidFill>
                  <a:srgbClr val="4A86E8"/>
                </a:solidFill>
              </a:rPr>
              <a:t>n-shot</a:t>
            </a:r>
            <a:r>
              <a:rPr lang="en"/>
              <a:t> and </a:t>
            </a:r>
            <a:r>
              <a:rPr lang="en">
                <a:solidFill>
                  <a:srgbClr val="FFC000"/>
                </a:solidFill>
              </a:rPr>
              <a:t>fine-tuning</a:t>
            </a:r>
            <a:r>
              <a:rPr lang="en"/>
              <a:t> for different LLM sizes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622" name="Google Shape;622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Authors handwrote 50 (utterance, parse) pairs for each domain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Enforce that every operation appears at least twice for good coverage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3" name="Google Shape;62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424" y="-1"/>
            <a:ext cx="1240200" cy="12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629" name="Google Shape;629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Authors handwrote 50 (utterance, parse) pairs for each domain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Enforce that every operation appears at least twice for good coverage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 MTurk to paraphrase utterances in 8 different ways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For a total of 400</a:t>
            </a:r>
            <a:endParaRPr/>
          </a:p>
        </p:txBody>
      </p:sp>
      <p:pic>
        <p:nvPicPr>
          <p:cNvPr id="630" name="Google Shape;63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424" y="-1"/>
            <a:ext cx="1240200" cy="12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716550" y="10925"/>
            <a:ext cx="72714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8"/>
          <p:cNvSpPr/>
          <p:nvPr/>
        </p:nvSpPr>
        <p:spPr>
          <a:xfrm>
            <a:off x="3691325" y="445025"/>
            <a:ext cx="777600" cy="49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MTurk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33" name="Google Shape;63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925" y="48725"/>
            <a:ext cx="1357594" cy="12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639" name="Google Shape;639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Authors handwrote 50 (utterance, parse) pairs for each domain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Enforce that every operation appears at least twice for good coverage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 MTurk to paraphrase utterances in 8 different ways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For a total of 400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 MTurk to rate fidelity of paraphrase to original utterance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Keep those that rate 3/4 or higher averaged over 5 raters</a:t>
            </a:r>
            <a:endParaRPr/>
          </a:p>
        </p:txBody>
      </p:sp>
      <p:pic>
        <p:nvPicPr>
          <p:cNvPr id="640" name="Google Shape;64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424" y="-1"/>
            <a:ext cx="1240200" cy="12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716550" y="10925"/>
            <a:ext cx="72714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9"/>
          <p:cNvSpPr/>
          <p:nvPr/>
        </p:nvSpPr>
        <p:spPr>
          <a:xfrm>
            <a:off x="3691325" y="445025"/>
            <a:ext cx="777600" cy="49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MTurk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3" name="Google Shape;64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925" y="48725"/>
            <a:ext cx="1357594" cy="12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9"/>
          <p:cNvSpPr/>
          <p:nvPr/>
        </p:nvSpPr>
        <p:spPr>
          <a:xfrm>
            <a:off x="5895500" y="445025"/>
            <a:ext cx="777600" cy="49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MTurk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45" name="Google Shape;645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5498" y="48725"/>
            <a:ext cx="578779" cy="4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9"/>
          <p:cNvPicPr preferRelativeResize="0"/>
          <p:nvPr/>
        </p:nvPicPr>
        <p:blipFill rotWithShape="1">
          <a:blip r:embed="rId7">
            <a:alphaModFix/>
          </a:blip>
          <a:srcRect l="13620" r="14582"/>
          <a:stretch/>
        </p:blipFill>
        <p:spPr>
          <a:xfrm>
            <a:off x="6673100" y="197075"/>
            <a:ext cx="890449" cy="99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652" name="Google Shape;652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Authors handwrote 50 (utterance, parse) pairs for each domain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Enforce that every operation appears at least twice for good coverage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 MTurk to paraphrase utterances in 8 different ways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For a total of 400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 MTurk to rate fidelity of paraphrase to original utterance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Keep those that rate 3/4 or higher averaged over 5 raters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Manual Filtering by Authors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Unclear (in paper) what proportion of filtering is done by MTurk vs. Authors </a:t>
            </a:r>
            <a:endParaRPr/>
          </a:p>
        </p:txBody>
      </p:sp>
      <p:pic>
        <p:nvPicPr>
          <p:cNvPr id="653" name="Google Shape;6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424" y="-1"/>
            <a:ext cx="1240200" cy="12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716550" y="10925"/>
            <a:ext cx="727149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60"/>
          <p:cNvSpPr/>
          <p:nvPr/>
        </p:nvSpPr>
        <p:spPr>
          <a:xfrm>
            <a:off x="3691325" y="445025"/>
            <a:ext cx="777600" cy="49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MTurk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56" name="Google Shape;65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925" y="48725"/>
            <a:ext cx="1357594" cy="12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60"/>
          <p:cNvSpPr/>
          <p:nvPr/>
        </p:nvSpPr>
        <p:spPr>
          <a:xfrm>
            <a:off x="5895500" y="445025"/>
            <a:ext cx="777600" cy="49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MTurk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58" name="Google Shape;658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5498" y="48725"/>
            <a:ext cx="578779" cy="49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60"/>
          <p:cNvPicPr preferRelativeResize="0"/>
          <p:nvPr/>
        </p:nvPicPr>
        <p:blipFill rotWithShape="1">
          <a:blip r:embed="rId7">
            <a:alphaModFix/>
          </a:blip>
          <a:srcRect l="13620" r="14582"/>
          <a:stretch/>
        </p:blipFill>
        <p:spPr>
          <a:xfrm>
            <a:off x="6673100" y="197075"/>
            <a:ext cx="890449" cy="9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60"/>
          <p:cNvPicPr preferRelativeResize="0"/>
          <p:nvPr/>
        </p:nvPicPr>
        <p:blipFill rotWithShape="1">
          <a:blip r:embed="rId8">
            <a:alphaModFix/>
          </a:blip>
          <a:srcRect t="18185" b="19408"/>
          <a:stretch/>
        </p:blipFill>
        <p:spPr>
          <a:xfrm>
            <a:off x="7563550" y="98026"/>
            <a:ext cx="638490" cy="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60"/>
          <p:cNvSpPr/>
          <p:nvPr/>
        </p:nvSpPr>
        <p:spPr>
          <a:xfrm>
            <a:off x="7563550" y="407225"/>
            <a:ext cx="777600" cy="497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Authors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62" name="Google Shape;662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41149" y="326619"/>
            <a:ext cx="777600" cy="733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Paraphrases from TTM’s Open Source Data</a:t>
            </a:r>
            <a:endParaRPr/>
          </a:p>
        </p:txBody>
      </p:sp>
      <p:sp>
        <p:nvSpPr>
          <p:cNvPr id="668" name="Google Shape;668;p61"/>
          <p:cNvSpPr txBox="1">
            <a:spLocks noGrp="1"/>
          </p:cNvSpPr>
          <p:nvPr>
            <p:ph type="body" idx="1"/>
          </p:nvPr>
        </p:nvSpPr>
        <p:spPr>
          <a:xfrm>
            <a:off x="899425" y="1156500"/>
            <a:ext cx="819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“What is your reasoning for determining if people older than 20 are likely to commit crimes?”</a:t>
            </a:r>
            <a:endParaRPr/>
          </a:p>
        </p:txBody>
      </p:sp>
      <p:sp>
        <p:nvSpPr>
          <p:cNvPr id="669" name="Google Shape;669;p61"/>
          <p:cNvSpPr/>
          <p:nvPr/>
        </p:nvSpPr>
        <p:spPr>
          <a:xfrm>
            <a:off x="0" y="2141975"/>
            <a:ext cx="9144000" cy="8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0" name="Google Shape;67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5" y="1109650"/>
            <a:ext cx="846700" cy="8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Contributions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Introduce TalkToModel which enables open-ended dialogue for understanding a given dataset+classifier pair</a:t>
            </a:r>
            <a:endParaRPr/>
          </a:p>
          <a:p>
            <a:pPr marL="914400" lvl="1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Why a prediction occurred, how it would change if data changed, how to flip predictions, general statistics regarding the data distribution, etc</a:t>
            </a:r>
            <a:endParaRPr/>
          </a:p>
          <a:p>
            <a:pPr marL="457200" lvl="0" indent="-33686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Three parts</a:t>
            </a:r>
            <a:endParaRPr/>
          </a:p>
          <a:p>
            <a:pPr marL="914400" lvl="1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Dialogue engine (LLM backend)</a:t>
            </a:r>
            <a:endParaRPr/>
          </a:p>
          <a:p>
            <a:pPr marL="914400" lvl="1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Execution engine (run many explanations, pick the best one)</a:t>
            </a:r>
            <a:endParaRPr/>
          </a:p>
          <a:p>
            <a:pPr marL="914400" lvl="1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Text interface (to enable conversations)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75" y="1271875"/>
            <a:ext cx="3381824" cy="329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Paraphrases from TTM’s Open Source Data</a:t>
            </a:r>
            <a:endParaRPr/>
          </a:p>
        </p:txBody>
      </p:sp>
      <p:sp>
        <p:nvSpPr>
          <p:cNvPr id="676" name="Google Shape;676;p62"/>
          <p:cNvSpPr txBox="1">
            <a:spLocks noGrp="1"/>
          </p:cNvSpPr>
          <p:nvPr>
            <p:ph type="body" idx="1"/>
          </p:nvPr>
        </p:nvSpPr>
        <p:spPr>
          <a:xfrm>
            <a:off x="899425" y="1156500"/>
            <a:ext cx="819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“What is your reasoning for determining if people older than 20 are likely to commit crimes?”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“Why do you think people over the age of twenty are likely to commit a crime?”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“How did you determine the likelihood of people over 20 committing crimes?”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“Can you reason why people over twenty would likely commit crimes?”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77" name="Google Shape;677;p62"/>
          <p:cNvSpPr/>
          <p:nvPr/>
        </p:nvSpPr>
        <p:spPr>
          <a:xfrm>
            <a:off x="0" y="2141975"/>
            <a:ext cx="9144000" cy="8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8" name="Google Shape;67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5" y="1109650"/>
            <a:ext cx="846700" cy="8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8" y="3077500"/>
            <a:ext cx="891280" cy="8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62"/>
          <p:cNvSpPr txBox="1"/>
          <p:nvPr/>
        </p:nvSpPr>
        <p:spPr>
          <a:xfrm>
            <a:off x="3550800" y="2913700"/>
            <a:ext cx="1114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4 4 4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rgbClr val="FF9900"/>
                </a:solidFill>
                <a:latin typeface="Proxima Nova"/>
                <a:ea typeface="Proxima Nova"/>
                <a:cs typeface="Proxima Nova"/>
                <a:sym typeface="Proxima Nova"/>
              </a:rPr>
              <a:t>3 3</a:t>
            </a:r>
            <a:endParaRPr>
              <a:solidFill>
                <a:srgbClr val="FF99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1" name="Google Shape;681;p62"/>
          <p:cNvSpPr txBox="1"/>
          <p:nvPr/>
        </p:nvSpPr>
        <p:spPr>
          <a:xfrm>
            <a:off x="3909325" y="3675100"/>
            <a:ext cx="1114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4 </a:t>
            </a:r>
            <a:r>
              <a:rPr lang="en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4 4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2" name="Google Shape;682;p62"/>
          <p:cNvSpPr txBox="1"/>
          <p:nvPr/>
        </p:nvSpPr>
        <p:spPr>
          <a:xfrm>
            <a:off x="2497125" y="4445875"/>
            <a:ext cx="1114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4 </a:t>
            </a:r>
            <a:r>
              <a:rPr lang="en">
                <a:solidFill>
                  <a:srgbClr val="FFC000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83" name="Google Shape;683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0898" y="4436500"/>
            <a:ext cx="578779" cy="4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Domains/Datasets</a:t>
            </a:r>
            <a:endParaRPr/>
          </a:p>
        </p:txBody>
      </p:sp>
      <p:sp>
        <p:nvSpPr>
          <p:cNvPr id="689" name="Google Shape;689;p63"/>
          <p:cNvSpPr txBox="1">
            <a:spLocks noGrp="1"/>
          </p:cNvSpPr>
          <p:nvPr>
            <p:ph type="body" idx="1"/>
          </p:nvPr>
        </p:nvSpPr>
        <p:spPr>
          <a:xfrm>
            <a:off x="311700" y="942775"/>
            <a:ext cx="8520600" cy="3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u="sng"/>
              <a:t>Diabetes:</a:t>
            </a:r>
            <a:r>
              <a:rPr lang="en"/>
              <a:t> Pima Indian Diabetes Dataset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768 Women from Phoenix, AZ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8 Health Features, Diabetes or Not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Questions: 400 → 190</a:t>
            </a:r>
            <a:endParaRPr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u="sng"/>
              <a:t>Credit:</a:t>
            </a:r>
            <a:r>
              <a:rPr lang="en"/>
              <a:t> German Credit Dataset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1000 Loan Applicants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20 Financial Features, Good or Bad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Questions: 400 → 200</a:t>
            </a:r>
            <a:endParaRPr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u="sng"/>
              <a:t>Recidivism:</a:t>
            </a:r>
            <a:r>
              <a:rPr lang="en"/>
              <a:t> COMPAS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11757 Men and Women Criminal Defendants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43 Demographic/History Features, Risk Score 1-10</a:t>
            </a:r>
            <a:endParaRPr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>
                <a:solidFill>
                  <a:schemeClr val="lt1"/>
                </a:solidFill>
              </a:rPr>
              <a:t>Questions: 400 → 146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90" name="Google Shape;69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998" y="80826"/>
            <a:ext cx="1863727" cy="156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433" y="1650108"/>
            <a:ext cx="2526575" cy="156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6625" y="3207650"/>
            <a:ext cx="2338151" cy="18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Domains/Datasets</a:t>
            </a:r>
            <a:endParaRPr/>
          </a:p>
        </p:txBody>
      </p:sp>
      <p:sp>
        <p:nvSpPr>
          <p:cNvPr id="698" name="Google Shape;698;p64"/>
          <p:cNvSpPr txBox="1">
            <a:spLocks noGrp="1"/>
          </p:cNvSpPr>
          <p:nvPr>
            <p:ph type="body" idx="1"/>
          </p:nvPr>
        </p:nvSpPr>
        <p:spPr>
          <a:xfrm>
            <a:off x="311700" y="942775"/>
            <a:ext cx="8520600" cy="3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u="sng"/>
              <a:t>Diabetes:</a:t>
            </a:r>
            <a:r>
              <a:rPr lang="en"/>
              <a:t> Pima Indian Diabetes Dataset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768 Women from Phoenix, AZ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8 Health Features, Diabetes or Not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Questions: </a:t>
            </a:r>
            <a:r>
              <a:rPr lang="en">
                <a:solidFill>
                  <a:schemeClr val="dk2"/>
                </a:solidFill>
              </a:rPr>
              <a:t>400</a:t>
            </a:r>
            <a:r>
              <a:rPr lang="en"/>
              <a:t> → </a:t>
            </a:r>
            <a:r>
              <a:rPr lang="en">
                <a:solidFill>
                  <a:schemeClr val="accent5"/>
                </a:solidFill>
              </a:rPr>
              <a:t>190</a:t>
            </a:r>
            <a:endParaRPr>
              <a:solidFill>
                <a:schemeClr val="accent5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u="sng"/>
              <a:t>Credit:</a:t>
            </a:r>
            <a:r>
              <a:rPr lang="en"/>
              <a:t> German Credit Dataset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1000 Loan Applicants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20 Financial Features, Good or Bad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Questions: </a:t>
            </a:r>
            <a:r>
              <a:rPr lang="en">
                <a:solidFill>
                  <a:schemeClr val="dk2"/>
                </a:solidFill>
              </a:rPr>
              <a:t>400</a:t>
            </a:r>
            <a:r>
              <a:rPr lang="en"/>
              <a:t> → </a:t>
            </a:r>
            <a:r>
              <a:rPr lang="en">
                <a:solidFill>
                  <a:schemeClr val="accent5"/>
                </a:solidFill>
              </a:rPr>
              <a:t>200</a:t>
            </a:r>
            <a:endParaRPr>
              <a:solidFill>
                <a:schemeClr val="accent5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u="sng"/>
              <a:t>Recidivism:</a:t>
            </a:r>
            <a:r>
              <a:rPr lang="en"/>
              <a:t> COMPAS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11757 Men and Women Criminal Defendants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43 Demographic/History Features, Risk Score 1-10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Questions: </a:t>
            </a:r>
            <a:r>
              <a:rPr lang="en">
                <a:solidFill>
                  <a:schemeClr val="dk2"/>
                </a:solidFill>
              </a:rPr>
              <a:t>400</a:t>
            </a:r>
            <a:r>
              <a:rPr lang="en"/>
              <a:t> → </a:t>
            </a:r>
            <a:r>
              <a:rPr lang="en">
                <a:solidFill>
                  <a:schemeClr val="accent5"/>
                </a:solidFill>
              </a:rPr>
              <a:t>146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699" name="Google Shape;69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998" y="80826"/>
            <a:ext cx="1863727" cy="156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433" y="1650108"/>
            <a:ext cx="2526575" cy="1569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6625" y="3207650"/>
            <a:ext cx="2338151" cy="18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Splits of the Gold Dataset</a:t>
            </a:r>
            <a:endParaRPr/>
          </a:p>
        </p:txBody>
      </p:sp>
      <p:sp>
        <p:nvSpPr>
          <p:cNvPr id="707" name="Google Shape;707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/>
              <a:t>IID (Easy)</a:t>
            </a:r>
            <a:endParaRPr sz="2700" u="sng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Order of operations are in the training data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Allowing different arguments</a:t>
            </a:r>
            <a:endParaRPr sz="2200"/>
          </a:p>
        </p:txBody>
      </p:sp>
      <p:sp>
        <p:nvSpPr>
          <p:cNvPr id="708" name="Google Shape;708;p6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/>
              <a:t>Compositional (Hard)</a:t>
            </a:r>
            <a:endParaRPr sz="2700" u="sng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Order of operations not seen before in the training dataset</a:t>
            </a:r>
            <a:endParaRPr sz="2200"/>
          </a:p>
        </p:txBody>
      </p:sp>
      <p:pic>
        <p:nvPicPr>
          <p:cNvPr id="709" name="Google Shape;709;p65"/>
          <p:cNvPicPr preferRelativeResize="0"/>
          <p:nvPr/>
        </p:nvPicPr>
        <p:blipFill rotWithShape="1">
          <a:blip r:embed="rId3">
            <a:alphaModFix/>
          </a:blip>
          <a:srcRect l="7856" t="19327" r="53857" b="20424"/>
          <a:stretch/>
        </p:blipFill>
        <p:spPr>
          <a:xfrm>
            <a:off x="5735850" y="3378700"/>
            <a:ext cx="2154825" cy="18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65"/>
          <p:cNvPicPr preferRelativeResize="0"/>
          <p:nvPr/>
        </p:nvPicPr>
        <p:blipFill rotWithShape="1">
          <a:blip r:embed="rId3">
            <a:alphaModFix/>
          </a:blip>
          <a:srcRect l="53470" t="19875" r="8243" b="19875"/>
          <a:stretch/>
        </p:blipFill>
        <p:spPr>
          <a:xfrm>
            <a:off x="1253325" y="3435950"/>
            <a:ext cx="2154825" cy="18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13" y="58837"/>
            <a:ext cx="8517975" cy="50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66"/>
          <p:cNvSpPr/>
          <p:nvPr/>
        </p:nvSpPr>
        <p:spPr>
          <a:xfrm>
            <a:off x="150000" y="767575"/>
            <a:ext cx="441000" cy="33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13" y="58837"/>
            <a:ext cx="8517975" cy="50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67"/>
          <p:cNvSpPr/>
          <p:nvPr/>
        </p:nvSpPr>
        <p:spPr>
          <a:xfrm>
            <a:off x="599925" y="4005400"/>
            <a:ext cx="7851900" cy="943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67"/>
          <p:cNvSpPr/>
          <p:nvPr/>
        </p:nvSpPr>
        <p:spPr>
          <a:xfrm>
            <a:off x="599925" y="1138100"/>
            <a:ext cx="7851900" cy="277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13" y="58837"/>
            <a:ext cx="8517975" cy="50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68"/>
          <p:cNvSpPr/>
          <p:nvPr/>
        </p:nvSpPr>
        <p:spPr>
          <a:xfrm flipH="1">
            <a:off x="2995775" y="1323275"/>
            <a:ext cx="441000" cy="3599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68"/>
          <p:cNvSpPr/>
          <p:nvPr/>
        </p:nvSpPr>
        <p:spPr>
          <a:xfrm flipH="1">
            <a:off x="2318875" y="1323375"/>
            <a:ext cx="441000" cy="3599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68"/>
          <p:cNvSpPr/>
          <p:nvPr/>
        </p:nvSpPr>
        <p:spPr>
          <a:xfrm flipH="1">
            <a:off x="5130825" y="1323375"/>
            <a:ext cx="441000" cy="3599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68"/>
          <p:cNvSpPr/>
          <p:nvPr/>
        </p:nvSpPr>
        <p:spPr>
          <a:xfrm flipH="1">
            <a:off x="4453925" y="1323475"/>
            <a:ext cx="441000" cy="3599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8"/>
          <p:cNvSpPr/>
          <p:nvPr/>
        </p:nvSpPr>
        <p:spPr>
          <a:xfrm flipH="1">
            <a:off x="7265875" y="1323325"/>
            <a:ext cx="441000" cy="3599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68"/>
          <p:cNvSpPr/>
          <p:nvPr/>
        </p:nvSpPr>
        <p:spPr>
          <a:xfrm flipH="1">
            <a:off x="6588975" y="1323425"/>
            <a:ext cx="441000" cy="3599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Grammar Experiment</a:t>
            </a:r>
            <a:endParaRPr/>
          </a:p>
        </p:txBody>
      </p:sp>
      <p:sp>
        <p:nvSpPr>
          <p:cNvPr id="740" name="Google Shape;740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grammar expressive enough to capture all XAI questions?</a:t>
            </a:r>
            <a:endParaRPr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 an </a:t>
            </a:r>
            <a:r>
              <a:rPr lang="en">
                <a:solidFill>
                  <a:schemeClr val="dk2"/>
                </a:solidFill>
              </a:rPr>
              <a:t>XAI question bank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Previous work, informed by design expert interviews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Manually review if grammar can answer questions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30/31 questions can be answered!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More questions deemed out of scope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Grammar Experiment</a:t>
            </a:r>
            <a:endParaRPr/>
          </a:p>
        </p:txBody>
      </p:sp>
      <p:sp>
        <p:nvSpPr>
          <p:cNvPr id="746" name="Google Shape;746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grammar expressive enough to capture all XAI questions?</a:t>
            </a:r>
            <a:endParaRPr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Use an </a:t>
            </a:r>
            <a:r>
              <a:rPr lang="en">
                <a:solidFill>
                  <a:schemeClr val="dk2"/>
                </a:solidFill>
              </a:rPr>
              <a:t>XAI question bank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Previous work, informed by design expert interviews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Manually review if grammar can answer questions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30/31 questions can be answered!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More questions deemed out of scope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7" name="Google Shape;74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351802"/>
            <a:ext cx="3789281" cy="3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70"/>
          <p:cNvPicPr preferRelativeResize="0"/>
          <p:nvPr/>
        </p:nvPicPr>
        <p:blipFill rotWithShape="1">
          <a:blip r:embed="rId4">
            <a:alphaModFix/>
          </a:blip>
          <a:srcRect b="31478"/>
          <a:stretch/>
        </p:blipFill>
        <p:spPr>
          <a:xfrm>
            <a:off x="4338050" y="3705663"/>
            <a:ext cx="4850425" cy="3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8050" y="4351800"/>
            <a:ext cx="4418050" cy="3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833" y="3705675"/>
            <a:ext cx="2711292" cy="3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0076" y="-22712"/>
            <a:ext cx="5103849" cy="518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09050" y="526350"/>
            <a:ext cx="83259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9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 Time!</a:t>
            </a:r>
            <a:endParaRPr sz="69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User Experiment</a:t>
            </a:r>
            <a:endParaRPr/>
          </a:p>
        </p:txBody>
      </p:sp>
      <p:sp>
        <p:nvSpPr>
          <p:cNvPr id="761" name="Google Shape;761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86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Diabetes dataset with a gradient-boosted tree model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45 healthcare workers; 12 ML grads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Answer 10 XAI MC questions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Survey user preference vs. </a:t>
            </a:r>
            <a:r>
              <a:rPr lang="en" i="1"/>
              <a:t>explainerdashboard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Ease of use, confidence, speed, and likability</a:t>
            </a:r>
            <a:endParaRPr/>
          </a:p>
        </p:txBody>
      </p:sp>
      <p:pic>
        <p:nvPicPr>
          <p:cNvPr id="762" name="Google Shape;76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650" y="1902635"/>
            <a:ext cx="3902175" cy="1297976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72"/>
          <p:cNvSpPr txBox="1"/>
          <p:nvPr/>
        </p:nvSpPr>
        <p:spPr>
          <a:xfrm>
            <a:off x="5169075" y="1017713"/>
            <a:ext cx="3902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 question: “Is glucose more important than age for the model’s predictions for data point 49?”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4" name="Google Shape;76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075" y="3403037"/>
            <a:ext cx="3937328" cy="10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000"/>
                </a:solidFill>
              </a:rPr>
              <a:t>explainerdashboard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id="770" name="Google Shape;7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388" y="1095775"/>
            <a:ext cx="497321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TalkToModel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76" name="Google Shape;77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737" y="1054525"/>
            <a:ext cx="7112625" cy="35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782" name="Google Shape;782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using TalkToModel (as compared to explainerdashboard)</a:t>
            </a:r>
            <a:endParaRPr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Over 90% accurate compared to 60% otherwise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Got answers in half the time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Consistently preferred it on ease of use, confidence, speed, and likability</a:t>
            </a:r>
            <a:endParaRPr/>
          </a:p>
        </p:txBody>
      </p:sp>
      <p:pic>
        <p:nvPicPr>
          <p:cNvPr id="783" name="Google Shape;78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336" y="3152450"/>
            <a:ext cx="2023325" cy="16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789" name="Google Shape;789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TalkToModel provides an </a:t>
            </a:r>
            <a:r>
              <a:rPr lang="en">
                <a:solidFill>
                  <a:schemeClr val="dk2"/>
                </a:solidFill>
              </a:rPr>
              <a:t>elegant UI</a:t>
            </a:r>
            <a:r>
              <a:rPr lang="en"/>
              <a:t> and conversation tool that makes interpreting models </a:t>
            </a:r>
            <a:r>
              <a:rPr lang="en">
                <a:solidFill>
                  <a:schemeClr val="dk2"/>
                </a:solidFill>
              </a:rPr>
              <a:t>easier</a:t>
            </a:r>
            <a:r>
              <a:rPr lang="en"/>
              <a:t> for laypeople and ML practitioners alike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chemeClr val="dk2"/>
                </a:solidFill>
              </a:rPr>
              <a:t>Highly extensible</a:t>
            </a:r>
            <a:r>
              <a:rPr lang="en"/>
              <a:t> to handle a variety of explainability needs, problem domains, and XAI methods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chemeClr val="dk2"/>
                </a:solidFill>
              </a:rPr>
              <a:t>Reasonably accurate</a:t>
            </a:r>
            <a:r>
              <a:rPr lang="en"/>
              <a:t> at interpreting user intent and provides well-formatted templated responses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 dataset of your own is all you need to use TalkToModel</a:t>
            </a:r>
            <a:endParaRPr/>
          </a:p>
        </p:txBody>
      </p:sp>
      <p:pic>
        <p:nvPicPr>
          <p:cNvPr id="790" name="Google Shape;79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650" y="128267"/>
            <a:ext cx="2590400" cy="10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169" y="194425"/>
            <a:ext cx="1351225" cy="10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797" name="Google Shape;797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Authors do not test the system in </a:t>
            </a:r>
            <a:r>
              <a:rPr lang="en">
                <a:solidFill>
                  <a:schemeClr val="accent5"/>
                </a:solidFill>
              </a:rPr>
              <a:t>real world settings</a:t>
            </a:r>
            <a:endParaRPr>
              <a:solidFill>
                <a:schemeClr val="accent5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Automation of explainability methods gives </a:t>
            </a:r>
            <a:r>
              <a:rPr lang="en">
                <a:solidFill>
                  <a:schemeClr val="accent5"/>
                </a:solidFill>
              </a:rPr>
              <a:t>no flexibility</a:t>
            </a:r>
            <a:r>
              <a:rPr lang="en"/>
              <a:t> on user side (e.g., “what is the most feasible CFE” or “what is the most stable post-hoc explanation”)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No guarantees on </a:t>
            </a:r>
            <a:r>
              <a:rPr lang="en">
                <a:solidFill>
                  <a:schemeClr val="accent5"/>
                </a:solidFill>
              </a:rPr>
              <a:t>data quality</a:t>
            </a:r>
            <a:r>
              <a:rPr lang="en"/>
              <a:t> for both training and fine-tuning, and still requires some manual labor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System possesses no </a:t>
            </a:r>
            <a:r>
              <a:rPr lang="en">
                <a:solidFill>
                  <a:schemeClr val="accent5"/>
                </a:solidFill>
              </a:rPr>
              <a:t>domain knowledge</a:t>
            </a:r>
            <a:r>
              <a:rPr lang="en"/>
              <a:t> besides grammar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>
                <a:solidFill>
                  <a:schemeClr val="accent5"/>
                </a:solidFill>
              </a:rPr>
              <a:t>Accuracy on hard split</a:t>
            </a:r>
            <a:r>
              <a:rPr lang="en"/>
              <a:t> is still very low</a:t>
            </a:r>
            <a:endParaRPr/>
          </a:p>
        </p:txBody>
      </p:sp>
      <p:pic>
        <p:nvPicPr>
          <p:cNvPr id="798" name="Google Shape;79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8000" y="99577"/>
            <a:ext cx="149565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1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Are ML practitioners the most responsible for accessibility of XAI?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Is the TalkToModel LLM itself interpretable?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When is it acceptable to improve XAI with more black box AI?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How much control over the explanation should we give to the user while still being accessible to the layperson?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Does the existence of TalkToModel excuse the need for other XAI methods to be accessible?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Dashboard vs. Dialogue?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5" name="Google Shape;80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7569" y="3609244"/>
            <a:ext cx="1060950" cy="12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5325"/>
            <a:ext cx="3047575" cy="18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790425" y="2961100"/>
            <a:ext cx="20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Lime Illustration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700" y="854975"/>
            <a:ext cx="2789861" cy="18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6272563" y="2723600"/>
            <a:ext cx="20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SHAP Illustration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1025" y="2892900"/>
            <a:ext cx="2627774" cy="164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3939850" y="4541825"/>
            <a:ext cx="20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Counterfactual Illustration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65325"/>
            <a:ext cx="3047575" cy="18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790425" y="2961100"/>
            <a:ext cx="20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Lime Illustration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700" y="854975"/>
            <a:ext cx="2789861" cy="18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6272563" y="2723600"/>
            <a:ext cx="20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SHAP Illustration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1025" y="2892900"/>
            <a:ext cx="2627774" cy="1648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939850" y="4541825"/>
            <a:ext cx="209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Counterfactual Illustration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1847600" y="1167125"/>
            <a:ext cx="5353800" cy="2639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2171400" y="1804975"/>
            <a:ext cx="46956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1  - Which one to choose for my application?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2 - Which one would a nurse\MD trust?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3 - How should a nurse\MD interpret the explanations?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4 - How would a nurse\MD use these methods?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5 - How would a nurse\MD interact with the method?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6 - …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2447</Words>
  <Application>Microsoft Macintosh PowerPoint</Application>
  <PresentationFormat>On-screen Show (16:9)</PresentationFormat>
  <Paragraphs>383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Proxima Nova</vt:lpstr>
      <vt:lpstr>Arial</vt:lpstr>
      <vt:lpstr>Spearmint</vt:lpstr>
      <vt:lpstr>Explaining Machine Learning Models  with Interactive Natural Language Conversations Using TalkToModel</vt:lpstr>
      <vt:lpstr>Motivation</vt:lpstr>
      <vt:lpstr>Related Work</vt:lpstr>
      <vt:lpstr>Problem Statement</vt:lpstr>
      <vt:lpstr>Summary of Contributions</vt:lpstr>
      <vt:lpstr>Demo Time!</vt:lpstr>
      <vt:lpstr>Method</vt:lpstr>
      <vt:lpstr>Background</vt:lpstr>
      <vt:lpstr>Background</vt:lpstr>
      <vt:lpstr>Talking to Model </vt:lpstr>
      <vt:lpstr>Method’s Structure</vt:lpstr>
      <vt:lpstr>Method’s Structure</vt:lpstr>
      <vt:lpstr>Method’s Structure</vt:lpstr>
      <vt:lpstr>Method’s Structure</vt:lpstr>
      <vt:lpstr>Method’s Structure</vt:lpstr>
      <vt:lpstr>Method’s Structure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Dialogue Engine</vt:lpstr>
      <vt:lpstr>Execution Engine</vt:lpstr>
      <vt:lpstr>Execution Engine</vt:lpstr>
      <vt:lpstr>Execution Engine</vt:lpstr>
      <vt:lpstr>Execution Engine</vt:lpstr>
      <vt:lpstr>Execution Engine</vt:lpstr>
      <vt:lpstr>Execution Engine</vt:lpstr>
      <vt:lpstr>Execution Engine</vt:lpstr>
      <vt:lpstr>Execution Engine</vt:lpstr>
      <vt:lpstr>Execution Engine</vt:lpstr>
      <vt:lpstr>Execution Engine</vt:lpstr>
      <vt:lpstr>Results</vt:lpstr>
      <vt:lpstr>Summary of Experiments</vt:lpstr>
      <vt:lpstr>1. LLM Experiment </vt:lpstr>
      <vt:lpstr>1. LLM Experiment </vt:lpstr>
      <vt:lpstr>Data Collection</vt:lpstr>
      <vt:lpstr>Data Collection</vt:lpstr>
      <vt:lpstr>Data Collection</vt:lpstr>
      <vt:lpstr>Data Collection</vt:lpstr>
      <vt:lpstr>Example Paraphrases from TTM’s Open Source Data</vt:lpstr>
      <vt:lpstr>Example Paraphrases from TTM’s Open Source Data</vt:lpstr>
      <vt:lpstr>Domains/Datasets</vt:lpstr>
      <vt:lpstr>Domains/Datasets</vt:lpstr>
      <vt:lpstr>Splits of the Gold Dataset</vt:lpstr>
      <vt:lpstr>PowerPoint Presentation</vt:lpstr>
      <vt:lpstr>PowerPoint Presentation</vt:lpstr>
      <vt:lpstr>PowerPoint Presentation</vt:lpstr>
      <vt:lpstr>2. Grammar Experiment</vt:lpstr>
      <vt:lpstr>2. Grammar Experiment</vt:lpstr>
      <vt:lpstr>PowerPoint Presentation</vt:lpstr>
      <vt:lpstr>3. User Experiment</vt:lpstr>
      <vt:lpstr>explainerdashboard</vt:lpstr>
      <vt:lpstr>TalkToModel</vt:lpstr>
      <vt:lpstr>Findings</vt:lpstr>
      <vt:lpstr>Conclusions</vt:lpstr>
      <vt:lpstr>Limitations</vt:lpstr>
      <vt:lpstr>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Explaining Machine Learning Models  with Interactive Natural Language Conversations Using TalkToModel</dc:title>
  <cp:lastModifiedBy>Wang, Jason</cp:lastModifiedBy>
  <cp:revision>1</cp:revision>
  <dcterms:modified xsi:type="dcterms:W3CDTF">2023-03-22T20:13:16Z</dcterms:modified>
</cp:coreProperties>
</file>