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Roboto Black"/>
      <p:bold r:id="rId31"/>
      <p:boldItalic r:id="rId32"/>
    </p:embeddedFont>
    <p:embeddedFont>
      <p:font typeface="Lexend Light"/>
      <p:regular r:id="rId33"/>
      <p:bold r:id="rId34"/>
    </p:embeddedFont>
    <p:embeddedFont>
      <p:font typeface="Livvic"/>
      <p:regular r:id="rId35"/>
      <p:bold r:id="rId36"/>
      <p:italic r:id="rId37"/>
      <p:boldItalic r:id="rId38"/>
    </p:embeddedFont>
    <p:embeddedFont>
      <p:font typeface="Lexend"/>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exend-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lack-bold.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LexendLight-regular.fntdata"/><Relationship Id="rId10" Type="http://schemas.openxmlformats.org/officeDocument/2006/relationships/slide" Target="slides/slide5.xml"/><Relationship Id="rId32" Type="http://schemas.openxmlformats.org/officeDocument/2006/relationships/font" Target="fonts/RobotoBlack-boldItalic.fntdata"/><Relationship Id="rId13" Type="http://schemas.openxmlformats.org/officeDocument/2006/relationships/slide" Target="slides/slide8.xml"/><Relationship Id="rId35" Type="http://schemas.openxmlformats.org/officeDocument/2006/relationships/font" Target="fonts/Livvic-regular.fntdata"/><Relationship Id="rId12" Type="http://schemas.openxmlformats.org/officeDocument/2006/relationships/slide" Target="slides/slide7.xml"/><Relationship Id="rId34" Type="http://schemas.openxmlformats.org/officeDocument/2006/relationships/font" Target="fonts/LexendLight-bold.fntdata"/><Relationship Id="rId15" Type="http://schemas.openxmlformats.org/officeDocument/2006/relationships/slide" Target="slides/slide10.xml"/><Relationship Id="rId37" Type="http://schemas.openxmlformats.org/officeDocument/2006/relationships/font" Target="fonts/Livvic-italic.fntdata"/><Relationship Id="rId14" Type="http://schemas.openxmlformats.org/officeDocument/2006/relationships/slide" Target="slides/slide9.xml"/><Relationship Id="rId36" Type="http://schemas.openxmlformats.org/officeDocument/2006/relationships/font" Target="fonts/Livvic-bold.fntdata"/><Relationship Id="rId17" Type="http://schemas.openxmlformats.org/officeDocument/2006/relationships/slide" Target="slides/slide12.xml"/><Relationship Id="rId39" Type="http://schemas.openxmlformats.org/officeDocument/2006/relationships/font" Target="fonts/Lexend-regular.fntdata"/><Relationship Id="rId16" Type="http://schemas.openxmlformats.org/officeDocument/2006/relationships/slide" Target="slides/slide11.xml"/><Relationship Id="rId38" Type="http://schemas.openxmlformats.org/officeDocument/2006/relationships/font" Target="fonts/Livvic-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lang="en"/>
            </a:br>
            <a:br>
              <a:rPr lang="en"/>
            </a:br>
            <a:r>
              <a:rPr lang="en"/>
              <a:t>Roadmap of different classes of methods to give big picture: users can define concepts of interest and see how much they matter</a:t>
            </a:r>
            <a:br>
              <a:rPr lang="en"/>
            </a:br>
            <a:r>
              <a:rPr lang="en"/>
              <a:t>Gradient → Attention → Concept Based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15b779b752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15b779b752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a) how to use directional derivatives to quantify the sensitivity of ML model predictions for user-defined concepts,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And 2) compute a final explanation of the relative importance of each concept on the model prediction class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Let’s assume we are dealing with a neural network. We will need to refer to the layer L and a concept C.</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This concept is completely user-defined by selecting a set of examples or images of the concept and a negative set of things that are not of this concept. It is worth noting that this approach does not limit the defining of a concept to engineers, as a normal person can go in and create these sets. It is also worth noting that this does not limit the concept to being something that exists or is represented within the data we plan to train on.</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Next what we do is we try to seek a vector in the space of activations of layer y that represent the concept. We call this the “concept activation vector”, hence CAV, and define it to be normal to any hyperplane separating examples with concepts and without concepts. This approach has efficient implementation complexity because solving for such. Vector is equivalent to training a binary linear classifier distinguishing between layer activations of the two sets.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Here is a visualization of the CAV.</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With this CAV, we can gauge the conceptual sensitivity of our model with respect to a concept at any given neural activation layer. Consider, very briefly, saliency maps, which gauge the sensitivity of the the output class </a:t>
            </a:r>
            <a:r>
              <a:rPr i="1" lang="en" sz="900">
                <a:solidFill>
                  <a:schemeClr val="dk1"/>
                </a:solidFill>
              </a:rPr>
              <a:t>k</a:t>
            </a:r>
            <a:r>
              <a:rPr lang="en" sz="900">
                <a:solidFill>
                  <a:schemeClr val="dk1"/>
                </a:solidFill>
              </a:rPr>
              <a:t> to changes in the magnitude of each pixel. This paper instead gauges sensitivity to model predictions towards a concept by measuring a single score per datapoint. In other words, we are calculating a per-concept metric, not a per-feature metric.</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We now can consider Testing with CAVs, or TCAV, which according to the team working on this paper felt like a major contribution at the time, but in hindsight what we’ve covered so far of the approach was more important.</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TCAV uses directional derivates to compute a models’ concept sensitivity across an entire class of inputs, and is defined as simply the fraction of inputs of a given class had l-layer activations positively influenced by concept C. This metric allows us to interpret global concept sensitivity, for all inputs in a label.</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However, the CAV could very well be completely meaningless and hence can easily be not useful. This paper addresses this concern by proposing a two-sided t-test of the TCAV scores based on multiple samples of CAVs obtained by taking random batches of the concept sets.</a:t>
            </a:r>
            <a:endParaRPr sz="9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1601291c8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1601291c8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15b779b752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15b779b752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1601291c8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1601291c8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15b779b752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15b779b752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1601291c8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1601291c8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1601291c8b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1601291c8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1601291c8b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1601291c8b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1601291c8b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1601291c8b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the points appear one at a time - done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1601291c8b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1601291c8b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1601291c8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1601291c8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High level question at beginning: e.g., So previous approach (network dissection) was “concept based,” how many people would use it real world?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Or how many would prefer over the attention approaches from last class? Which one is more promising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1601291c8b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1601291c8b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1601291c8b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1601291c8b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1601291c8b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1601291c8b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15b779b752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15b779b752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is approach likely to falter</a:t>
            </a:r>
            <a:endParaRPr/>
          </a:p>
          <a:p>
            <a:pPr indent="0" lvl="0" marL="0" rtl="0" algn="l">
              <a:spcBef>
                <a:spcPts val="0"/>
              </a:spcBef>
              <a:spcAft>
                <a:spcPts val="0"/>
              </a:spcAft>
              <a:buNone/>
            </a:pPr>
            <a:r>
              <a:rPr lang="en"/>
              <a:t>Limitations of method and experimental setup</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15b779b752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15b779b752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76200" marR="76200" rtl="0" algn="l">
              <a:lnSpc>
                <a:spcPct val="150001"/>
              </a:lnSpc>
              <a:spcBef>
                <a:spcPts val="300"/>
              </a:spcBef>
              <a:spcAft>
                <a:spcPts val="0"/>
              </a:spcAft>
              <a:buClr>
                <a:schemeClr val="dk1"/>
              </a:buClr>
              <a:buSzPts val="1100"/>
              <a:buFont typeface="Arial"/>
              <a:buNone/>
            </a:pPr>
            <a:r>
              <a:rPr lang="en" sz="900">
                <a:solidFill>
                  <a:srgbClr val="1D1C1D"/>
                </a:solidFill>
                <a:latin typeface="Courier New"/>
                <a:ea typeface="Courier New"/>
                <a:cs typeface="Courier New"/>
                <a:sym typeface="Courier New"/>
              </a:rPr>
              <a:t>TCAV itself can be viewed a little like a feature attribution method. Is it deceptive too? Or are there reasons why it wouldn't be?</a:t>
            </a:r>
            <a:endParaRPr sz="900">
              <a:solidFill>
                <a:srgbClr val="1D1C1D"/>
              </a:solidFill>
              <a:latin typeface="Courier New"/>
              <a:ea typeface="Courier New"/>
              <a:cs typeface="Courier New"/>
              <a:sym typeface="Courier New"/>
            </a:endParaRPr>
          </a:p>
          <a:p>
            <a:pPr indent="0" lvl="0" marL="0" rtl="0" algn="l">
              <a:spcBef>
                <a:spcPts val="30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1601291c8b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1601291c8b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15b779b752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15b779b752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well as helping develop, debug, and design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internal values of models (e.g., the neural activations) are also not easily understood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15b779b752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15b779b752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we’ve seen before, saliency maps are a popular method for assigning importance weights to pixels based on first-order derivatives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if we want to understand the model’s prediction here, we might take a look at this saliency map and ask questions like</a:t>
            </a:r>
            <a:endParaRPr/>
          </a:p>
          <a:p>
            <a:pPr indent="-298450" lvl="0" marL="457200" rtl="0" algn="l">
              <a:spcBef>
                <a:spcPts val="0"/>
              </a:spcBef>
              <a:spcAft>
                <a:spcPts val="0"/>
              </a:spcAft>
              <a:buSzPts val="1100"/>
              <a:buChar char="-"/>
            </a:pPr>
            <a:r>
              <a:rPr lang="en"/>
              <a:t>Human and wheel kind of bright for some reason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methods that describe model predictions in terms of its input features like saliency maps won’t work in this case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15b779b752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15b779b752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users can define concepts of interest </a:t>
            </a:r>
            <a:endParaRPr/>
          </a:p>
          <a:p>
            <a:pPr indent="0" lvl="0" marL="0" rtl="0" algn="l">
              <a:spcBef>
                <a:spcPts val="0"/>
              </a:spcBef>
              <a:spcAft>
                <a:spcPts val="0"/>
              </a:spcAft>
              <a:buNone/>
            </a:pPr>
            <a:r>
              <a:rPr lang="en"/>
              <a:t>CAV for a concept = vector in the direction of the values (e.g., activations)  of that concept’s set of examples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15b779b752_0_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15b779b752_0_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Accessibility: Requires little to no ML expertise of user. </a:t>
            </a:r>
            <a:endParaRPr/>
          </a:p>
          <a:p>
            <a:pPr indent="0" lvl="0" marL="0" rtl="0" algn="l">
              <a:spcBef>
                <a:spcPts val="0"/>
              </a:spcBef>
              <a:spcAft>
                <a:spcPts val="0"/>
              </a:spcAft>
              <a:buNone/>
            </a:pPr>
            <a:r>
              <a:rPr lang="en"/>
              <a:t>Customization: Adapts to any concept (e.g., gender) and is not limited to concepts considered during training.</a:t>
            </a:r>
            <a:endParaRPr/>
          </a:p>
          <a:p>
            <a:pPr indent="0" lvl="0" marL="0" rtl="0" algn="l">
              <a:spcBef>
                <a:spcPts val="0"/>
              </a:spcBef>
              <a:spcAft>
                <a:spcPts val="0"/>
              </a:spcAft>
              <a:buNone/>
            </a:pPr>
            <a:r>
              <a:rPr lang="en"/>
              <a:t> Plug-in readiness: Works without any retraining or modification of the ML model. </a:t>
            </a:r>
            <a:endParaRPr/>
          </a:p>
          <a:p>
            <a:pPr indent="0" lvl="0" marL="0" rtl="0" algn="l">
              <a:spcBef>
                <a:spcPts val="0"/>
              </a:spcBef>
              <a:spcAft>
                <a:spcPts val="0"/>
              </a:spcAft>
              <a:buNone/>
            </a:pPr>
            <a:r>
              <a:rPr lang="en"/>
              <a:t>Global quantification: Can interpret entire classes or sets of examples with a single quantitative measure, and not just explain individual data inputs.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Looked at standard image classification &amp; medical application, also do a crowdsourcing experiment to compare TCAV to feature-based explanations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15b779b752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15b779b752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motivate the growing need for post-hoc methods that can be applied without retraining/modifying networks</a:t>
            </a:r>
            <a:endParaRPr/>
          </a:p>
          <a:p>
            <a:pPr indent="0" lvl="0" marL="0" rtl="0" algn="l">
              <a:spcBef>
                <a:spcPts val="0"/>
              </a:spcBef>
              <a:spcAft>
                <a:spcPts val="0"/>
              </a:spcAft>
              <a:buNone/>
            </a:pPr>
            <a:r>
              <a:rPr lang="en"/>
              <a:t>But discuss that a key challenge is making sure that the explanation correctly reflects the model’s complex internals</a:t>
            </a:r>
            <a:endParaRPr/>
          </a:p>
          <a:p>
            <a:pPr indent="0" lvl="0" marL="0" rtl="0" algn="l">
              <a:spcBef>
                <a:spcPts val="0"/>
              </a:spcBef>
              <a:spcAft>
                <a:spcPts val="0"/>
              </a:spcAft>
              <a:buNone/>
            </a:pPr>
            <a:r>
              <a:rPr lang="en"/>
              <a:t>Use generated explanation as input and check network’s output for </a:t>
            </a:r>
            <a:r>
              <a:rPr lang="en"/>
              <a:t>validation; commonly done through perturbation-based methods like LIME/SHAP where data points or features can be perturbed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They maintain the consistency either locally (i.e., explanation is true for a data point and its neighbors) or globally (i.e., explanation is true for most data points in a class)</a:t>
            </a:r>
            <a:endParaRPr/>
          </a:p>
          <a:p>
            <a:pPr indent="-298450" lvl="0" marL="457200" rtl="0" algn="l">
              <a:spcBef>
                <a:spcPts val="0"/>
              </a:spcBef>
              <a:spcAft>
                <a:spcPts val="0"/>
              </a:spcAft>
              <a:buSzPts val="1100"/>
              <a:buChar char="-"/>
            </a:pPr>
            <a:r>
              <a:rPr lang="en"/>
              <a:t>The authors note that even perturbation based methods can be inconsistent if the explanation is local, so TCAV offers more global explanations that are true for entire classes of points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15b779b752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15b779b752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since a saliency map is given conditioned on only one picture (i.e., local explanation), humans have to manually assess each picture in order to draw a class-wide conclusion, and 2) users have no control over what concepts of interest these maps pick up on (lack of customization).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Saliency maps may also be vulnerable to adversarial attacks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recent work has demonstrated that saliency maps produced by randomized networks are similar to that of the trained network (Adebayo et al., 2018),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15b779b752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15b779b752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Combines these two ideas</a:t>
            </a:r>
            <a:endParaRPr/>
          </a:p>
          <a:p>
            <a:pPr indent="0" lvl="0" marL="0" rtl="0" algn="l">
              <a:spcBef>
                <a:spcPts val="0"/>
              </a:spcBef>
              <a:spcAft>
                <a:spcPts val="0"/>
              </a:spcAft>
              <a:buNone/>
            </a:pPr>
            <a:r>
              <a:rPr lang="en"/>
              <a:t>linear combinations of neurons may encode meaningful, insightful information and meaningful directions can be efficiently learned via simple linear classifiers</a:t>
            </a:r>
            <a:endParaRPr/>
          </a:p>
          <a:p>
            <a:pPr indent="0" lvl="0" marL="0" rtl="0" algn="l">
              <a:spcBef>
                <a:spcPts val="0"/>
              </a:spcBef>
              <a:spcAft>
                <a:spcPts val="0"/>
              </a:spcAft>
              <a:buNone/>
            </a:pPr>
            <a:r>
              <a:rPr lang="en"/>
              <a:t>GANs, words, generative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TCAV</a:t>
            </a:r>
            <a:r>
              <a:rPr lang="en"/>
              <a:t> extends this idea and computes directional derivatives along these learned directions in order to gather the importance of each direction for a model’s prediction.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 name="Google Shape;52;p13"/>
          <p:cNvGrpSpPr/>
          <p:nvPr/>
        </p:nvGrpSpPr>
        <p:grpSpPr>
          <a:xfrm>
            <a:off x="595613" y="2538080"/>
            <a:ext cx="7952774" cy="64502"/>
            <a:chOff x="595675" y="2820050"/>
            <a:chExt cx="7952774" cy="64502"/>
          </a:xfrm>
        </p:grpSpPr>
        <p:sp>
          <p:nvSpPr>
            <p:cNvPr id="53" name="Google Shape;53;p13"/>
            <p:cNvSpPr/>
            <p:nvPr/>
          </p:nvSpPr>
          <p:spPr>
            <a:xfrm>
              <a:off x="2186208" y="2820050"/>
              <a:ext cx="1620000" cy="64500"/>
            </a:xfrm>
            <a:prstGeom prst="rect">
              <a:avLst/>
            </a:prstGeom>
            <a:solidFill>
              <a:srgbClr val="D6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a:off x="3776784" y="2820050"/>
              <a:ext cx="1620000" cy="64500"/>
            </a:xfrm>
            <a:prstGeom prst="rect">
              <a:avLst/>
            </a:prstGeom>
            <a:solidFill>
              <a:srgbClr val="F7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5373056" y="2820052"/>
              <a:ext cx="1596300" cy="64500"/>
            </a:xfrm>
            <a:prstGeom prst="rect">
              <a:avLst/>
            </a:prstGeom>
            <a:solidFill>
              <a:srgbClr val="FCBF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595675" y="2820050"/>
              <a:ext cx="1590600" cy="64500"/>
            </a:xfrm>
            <a:prstGeom prst="rect">
              <a:avLst/>
            </a:prstGeom>
            <a:solidFill>
              <a:srgbClr val="0030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6957849" y="2820050"/>
              <a:ext cx="1590600" cy="64500"/>
            </a:xfrm>
            <a:prstGeom prst="rect">
              <a:avLst/>
            </a:prstGeom>
            <a:solidFill>
              <a:srgbClr val="EAE2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 name="Google Shape;58;p13"/>
          <p:cNvSpPr txBox="1"/>
          <p:nvPr>
            <p:ph type="title"/>
          </p:nvPr>
        </p:nvSpPr>
        <p:spPr>
          <a:xfrm>
            <a:off x="505475" y="1375100"/>
            <a:ext cx="8043000" cy="10869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sz="2400">
                <a:solidFill>
                  <a:srgbClr val="434343"/>
                </a:solidFill>
              </a:defRPr>
            </a:lvl1pPr>
            <a:lvl2pPr lvl="1" algn="l">
              <a:lnSpc>
                <a:spcPct val="100000"/>
              </a:lnSpc>
              <a:spcBef>
                <a:spcPts val="0"/>
              </a:spcBef>
              <a:spcAft>
                <a:spcPts val="0"/>
              </a:spcAft>
              <a:buNone/>
              <a:defRPr sz="2400">
                <a:solidFill>
                  <a:srgbClr val="434343"/>
                </a:solidFill>
              </a:defRPr>
            </a:lvl2pPr>
            <a:lvl3pPr lvl="2" algn="l">
              <a:lnSpc>
                <a:spcPct val="100000"/>
              </a:lnSpc>
              <a:spcBef>
                <a:spcPts val="0"/>
              </a:spcBef>
              <a:spcAft>
                <a:spcPts val="0"/>
              </a:spcAft>
              <a:buNone/>
              <a:defRPr sz="2400">
                <a:solidFill>
                  <a:srgbClr val="434343"/>
                </a:solidFill>
              </a:defRPr>
            </a:lvl3pPr>
            <a:lvl4pPr lvl="3" algn="l">
              <a:lnSpc>
                <a:spcPct val="100000"/>
              </a:lnSpc>
              <a:spcBef>
                <a:spcPts val="0"/>
              </a:spcBef>
              <a:spcAft>
                <a:spcPts val="0"/>
              </a:spcAft>
              <a:buNone/>
              <a:defRPr sz="2400">
                <a:solidFill>
                  <a:srgbClr val="434343"/>
                </a:solidFill>
              </a:defRPr>
            </a:lvl4pPr>
            <a:lvl5pPr lvl="4" algn="l">
              <a:lnSpc>
                <a:spcPct val="100000"/>
              </a:lnSpc>
              <a:spcBef>
                <a:spcPts val="0"/>
              </a:spcBef>
              <a:spcAft>
                <a:spcPts val="0"/>
              </a:spcAft>
              <a:buNone/>
              <a:defRPr sz="2400">
                <a:solidFill>
                  <a:srgbClr val="434343"/>
                </a:solidFill>
              </a:defRPr>
            </a:lvl5pPr>
            <a:lvl6pPr lvl="5" algn="l">
              <a:lnSpc>
                <a:spcPct val="100000"/>
              </a:lnSpc>
              <a:spcBef>
                <a:spcPts val="0"/>
              </a:spcBef>
              <a:spcAft>
                <a:spcPts val="0"/>
              </a:spcAft>
              <a:buNone/>
              <a:defRPr sz="2400">
                <a:solidFill>
                  <a:srgbClr val="434343"/>
                </a:solidFill>
              </a:defRPr>
            </a:lvl6pPr>
            <a:lvl7pPr lvl="6" algn="l">
              <a:lnSpc>
                <a:spcPct val="100000"/>
              </a:lnSpc>
              <a:spcBef>
                <a:spcPts val="0"/>
              </a:spcBef>
              <a:spcAft>
                <a:spcPts val="0"/>
              </a:spcAft>
              <a:buNone/>
              <a:defRPr sz="2400">
                <a:solidFill>
                  <a:srgbClr val="434343"/>
                </a:solidFill>
              </a:defRPr>
            </a:lvl7pPr>
            <a:lvl8pPr lvl="7" algn="l">
              <a:lnSpc>
                <a:spcPct val="100000"/>
              </a:lnSpc>
              <a:spcBef>
                <a:spcPts val="0"/>
              </a:spcBef>
              <a:spcAft>
                <a:spcPts val="0"/>
              </a:spcAft>
              <a:buNone/>
              <a:defRPr sz="2400">
                <a:solidFill>
                  <a:srgbClr val="434343"/>
                </a:solidFill>
              </a:defRPr>
            </a:lvl8pPr>
            <a:lvl9pPr lvl="8" algn="l">
              <a:lnSpc>
                <a:spcPct val="100000"/>
              </a:lnSpc>
              <a:spcBef>
                <a:spcPts val="0"/>
              </a:spcBef>
              <a:spcAft>
                <a:spcPts val="0"/>
              </a:spcAft>
              <a:buNone/>
              <a:defRPr sz="2400">
                <a:solidFill>
                  <a:srgbClr val="434343"/>
                </a:solidFill>
              </a:defRPr>
            </a:lvl9pPr>
          </a:lstStyle>
          <a:p/>
        </p:txBody>
      </p:sp>
      <p:sp>
        <p:nvSpPr>
          <p:cNvPr id="59" name="Google Shape;59;p13"/>
          <p:cNvSpPr txBox="1"/>
          <p:nvPr>
            <p:ph idx="1" type="subTitle"/>
          </p:nvPr>
        </p:nvSpPr>
        <p:spPr>
          <a:xfrm>
            <a:off x="505475" y="2759992"/>
            <a:ext cx="4862400" cy="3624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666666"/>
              </a:buClr>
              <a:buSzPts val="1200"/>
              <a:buNone/>
              <a:defRPr sz="1200">
                <a:solidFill>
                  <a:srgbClr val="666666"/>
                </a:solidFill>
              </a:defRPr>
            </a:lvl1pPr>
            <a:lvl2pPr lvl="1" algn="l">
              <a:lnSpc>
                <a:spcPct val="100000"/>
              </a:lnSpc>
              <a:spcBef>
                <a:spcPts val="0"/>
              </a:spcBef>
              <a:spcAft>
                <a:spcPts val="0"/>
              </a:spcAft>
              <a:buClr>
                <a:srgbClr val="666666"/>
              </a:buClr>
              <a:buSzPts val="1200"/>
              <a:buNone/>
              <a:defRPr sz="1200">
                <a:solidFill>
                  <a:srgbClr val="666666"/>
                </a:solidFill>
              </a:defRPr>
            </a:lvl2pPr>
            <a:lvl3pPr lvl="2" algn="l">
              <a:lnSpc>
                <a:spcPct val="100000"/>
              </a:lnSpc>
              <a:spcBef>
                <a:spcPts val="0"/>
              </a:spcBef>
              <a:spcAft>
                <a:spcPts val="0"/>
              </a:spcAft>
              <a:buClr>
                <a:srgbClr val="666666"/>
              </a:buClr>
              <a:buSzPts val="1200"/>
              <a:buNone/>
              <a:defRPr sz="1200">
                <a:solidFill>
                  <a:srgbClr val="666666"/>
                </a:solidFill>
              </a:defRPr>
            </a:lvl3pPr>
            <a:lvl4pPr lvl="3" algn="l">
              <a:lnSpc>
                <a:spcPct val="100000"/>
              </a:lnSpc>
              <a:spcBef>
                <a:spcPts val="0"/>
              </a:spcBef>
              <a:spcAft>
                <a:spcPts val="0"/>
              </a:spcAft>
              <a:buClr>
                <a:srgbClr val="666666"/>
              </a:buClr>
              <a:buSzPts val="1200"/>
              <a:buNone/>
              <a:defRPr sz="1200">
                <a:solidFill>
                  <a:srgbClr val="666666"/>
                </a:solidFill>
              </a:defRPr>
            </a:lvl4pPr>
            <a:lvl5pPr lvl="4" algn="l">
              <a:lnSpc>
                <a:spcPct val="100000"/>
              </a:lnSpc>
              <a:spcBef>
                <a:spcPts val="0"/>
              </a:spcBef>
              <a:spcAft>
                <a:spcPts val="0"/>
              </a:spcAft>
              <a:buClr>
                <a:srgbClr val="666666"/>
              </a:buClr>
              <a:buSzPts val="1200"/>
              <a:buNone/>
              <a:defRPr sz="1200">
                <a:solidFill>
                  <a:srgbClr val="666666"/>
                </a:solidFill>
              </a:defRPr>
            </a:lvl5pPr>
            <a:lvl6pPr lvl="5" algn="l">
              <a:lnSpc>
                <a:spcPct val="100000"/>
              </a:lnSpc>
              <a:spcBef>
                <a:spcPts val="0"/>
              </a:spcBef>
              <a:spcAft>
                <a:spcPts val="0"/>
              </a:spcAft>
              <a:buClr>
                <a:srgbClr val="666666"/>
              </a:buClr>
              <a:buSzPts val="1200"/>
              <a:buNone/>
              <a:defRPr sz="1200">
                <a:solidFill>
                  <a:srgbClr val="666666"/>
                </a:solidFill>
              </a:defRPr>
            </a:lvl6pPr>
            <a:lvl7pPr lvl="6" algn="l">
              <a:lnSpc>
                <a:spcPct val="100000"/>
              </a:lnSpc>
              <a:spcBef>
                <a:spcPts val="0"/>
              </a:spcBef>
              <a:spcAft>
                <a:spcPts val="0"/>
              </a:spcAft>
              <a:buClr>
                <a:srgbClr val="666666"/>
              </a:buClr>
              <a:buSzPts val="1200"/>
              <a:buNone/>
              <a:defRPr sz="1200">
                <a:solidFill>
                  <a:srgbClr val="666666"/>
                </a:solidFill>
              </a:defRPr>
            </a:lvl7pPr>
            <a:lvl8pPr lvl="7" algn="l">
              <a:lnSpc>
                <a:spcPct val="100000"/>
              </a:lnSpc>
              <a:spcBef>
                <a:spcPts val="0"/>
              </a:spcBef>
              <a:spcAft>
                <a:spcPts val="0"/>
              </a:spcAft>
              <a:buClr>
                <a:srgbClr val="666666"/>
              </a:buClr>
              <a:buSzPts val="1200"/>
              <a:buNone/>
              <a:defRPr sz="1200">
                <a:solidFill>
                  <a:srgbClr val="666666"/>
                </a:solidFill>
              </a:defRPr>
            </a:lvl8pPr>
            <a:lvl9pPr lvl="8" algn="l">
              <a:lnSpc>
                <a:spcPct val="100000"/>
              </a:lnSpc>
              <a:spcBef>
                <a:spcPts val="0"/>
              </a:spcBef>
              <a:spcAft>
                <a:spcPts val="0"/>
              </a:spcAft>
              <a:buClr>
                <a:srgbClr val="666666"/>
              </a:buClr>
              <a:buSzPts val="1200"/>
              <a:buNone/>
              <a:defRPr sz="1200">
                <a:solidFill>
                  <a:srgbClr val="666666"/>
                </a:solidFill>
              </a:defRPr>
            </a:lvl9pPr>
          </a:lstStyle>
          <a:p/>
        </p:txBody>
      </p:sp>
      <p:sp>
        <p:nvSpPr>
          <p:cNvPr id="60" name="Google Shape;60;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
    <p:bg>
      <p:bgPr>
        <a:solidFill>
          <a:srgbClr val="FFFFFF"/>
        </a:solidFill>
      </p:bgPr>
    </p:bg>
    <p:spTree>
      <p:nvGrpSpPr>
        <p:cNvPr id="61" name="Shape 61"/>
        <p:cNvGrpSpPr/>
        <p:nvPr/>
      </p:nvGrpSpPr>
      <p:grpSpPr>
        <a:xfrm>
          <a:off x="0" y="0"/>
          <a:ext cx="0" cy="0"/>
          <a:chOff x="0" y="0"/>
          <a:chExt cx="0" cy="0"/>
        </a:xfrm>
      </p:grpSpPr>
      <p:sp>
        <p:nvSpPr>
          <p:cNvPr id="62" name="Google Shape;62;p14"/>
          <p:cNvSpPr/>
          <p:nvPr/>
        </p:nvSpPr>
        <p:spPr>
          <a:xfrm>
            <a:off x="0" y="0"/>
            <a:ext cx="9144000" cy="5143500"/>
          </a:xfrm>
          <a:prstGeom prst="rect">
            <a:avLst/>
          </a:prstGeom>
          <a:solidFill>
            <a:srgbClr val="424E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 name="Google Shape;63;p14"/>
          <p:cNvCxnSpPr/>
          <p:nvPr/>
        </p:nvCxnSpPr>
        <p:spPr>
          <a:xfrm>
            <a:off x="3293700" y="1293450"/>
            <a:ext cx="2556600" cy="2556600"/>
          </a:xfrm>
          <a:prstGeom prst="straightConnector1">
            <a:avLst/>
          </a:prstGeom>
          <a:noFill/>
          <a:ln cap="flat" cmpd="sng" w="9525">
            <a:solidFill>
              <a:srgbClr val="F6F2D2"/>
            </a:solidFill>
            <a:prstDash val="solid"/>
            <a:round/>
            <a:headEnd len="sm" w="sm" type="none"/>
            <a:tailEnd len="sm" w="sm" type="none"/>
          </a:ln>
        </p:spPr>
      </p:cxnSp>
      <p:sp>
        <p:nvSpPr>
          <p:cNvPr id="64" name="Google Shape;64;p14"/>
          <p:cNvSpPr/>
          <p:nvPr/>
        </p:nvSpPr>
        <p:spPr>
          <a:xfrm>
            <a:off x="311700" y="1832850"/>
            <a:ext cx="8512200" cy="1477800"/>
          </a:xfrm>
          <a:prstGeom prst="rect">
            <a:avLst/>
          </a:prstGeom>
          <a:solidFill>
            <a:srgbClr val="424E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txBox="1"/>
          <p:nvPr>
            <p:ph type="title"/>
          </p:nvPr>
        </p:nvSpPr>
        <p:spPr>
          <a:xfrm>
            <a:off x="311700" y="2077250"/>
            <a:ext cx="8512200" cy="591000"/>
          </a:xfrm>
          <a:prstGeom prst="rect">
            <a:avLst/>
          </a:prstGeom>
          <a:solidFill>
            <a:srgbClr val="424E56"/>
          </a:solidFill>
        </p:spPr>
        <p:txBody>
          <a:bodyPr anchorCtr="0" anchor="ctr" bIns="91425" lIns="91425" spcFirstLastPara="1" rIns="91425" wrap="square" tIns="91425">
            <a:normAutofit/>
          </a:bodyPr>
          <a:lstStyle>
            <a:lvl1pPr lvl="0" algn="ctr">
              <a:lnSpc>
                <a:spcPct val="100000"/>
              </a:lnSpc>
              <a:spcBef>
                <a:spcPts val="0"/>
              </a:spcBef>
              <a:spcAft>
                <a:spcPts val="0"/>
              </a:spcAft>
              <a:buNone/>
              <a:defRPr sz="3600">
                <a:solidFill>
                  <a:srgbClr val="FFFFFF"/>
                </a:solidFill>
              </a:defRPr>
            </a:lvl1pPr>
            <a:lvl2pPr lvl="1" algn="ctr">
              <a:lnSpc>
                <a:spcPct val="100000"/>
              </a:lnSpc>
              <a:spcBef>
                <a:spcPts val="0"/>
              </a:spcBef>
              <a:spcAft>
                <a:spcPts val="0"/>
              </a:spcAft>
              <a:buNone/>
              <a:defRPr sz="3600">
                <a:solidFill>
                  <a:srgbClr val="FFFFFF"/>
                </a:solidFill>
              </a:defRPr>
            </a:lvl2pPr>
            <a:lvl3pPr lvl="2" algn="ctr">
              <a:lnSpc>
                <a:spcPct val="100000"/>
              </a:lnSpc>
              <a:spcBef>
                <a:spcPts val="0"/>
              </a:spcBef>
              <a:spcAft>
                <a:spcPts val="0"/>
              </a:spcAft>
              <a:buNone/>
              <a:defRPr sz="3600">
                <a:solidFill>
                  <a:srgbClr val="FFFFFF"/>
                </a:solidFill>
              </a:defRPr>
            </a:lvl3pPr>
            <a:lvl4pPr lvl="3" algn="ctr">
              <a:lnSpc>
                <a:spcPct val="100000"/>
              </a:lnSpc>
              <a:spcBef>
                <a:spcPts val="0"/>
              </a:spcBef>
              <a:spcAft>
                <a:spcPts val="0"/>
              </a:spcAft>
              <a:buNone/>
              <a:defRPr sz="3600">
                <a:solidFill>
                  <a:srgbClr val="FFFFFF"/>
                </a:solidFill>
              </a:defRPr>
            </a:lvl4pPr>
            <a:lvl5pPr lvl="4" algn="ctr">
              <a:lnSpc>
                <a:spcPct val="100000"/>
              </a:lnSpc>
              <a:spcBef>
                <a:spcPts val="0"/>
              </a:spcBef>
              <a:spcAft>
                <a:spcPts val="0"/>
              </a:spcAft>
              <a:buNone/>
              <a:defRPr sz="3600">
                <a:solidFill>
                  <a:srgbClr val="FFFFFF"/>
                </a:solidFill>
              </a:defRPr>
            </a:lvl5pPr>
            <a:lvl6pPr lvl="5" algn="ctr">
              <a:lnSpc>
                <a:spcPct val="100000"/>
              </a:lnSpc>
              <a:spcBef>
                <a:spcPts val="0"/>
              </a:spcBef>
              <a:spcAft>
                <a:spcPts val="0"/>
              </a:spcAft>
              <a:buNone/>
              <a:defRPr sz="3600">
                <a:solidFill>
                  <a:srgbClr val="FFFFFF"/>
                </a:solidFill>
              </a:defRPr>
            </a:lvl6pPr>
            <a:lvl7pPr lvl="6" algn="ctr">
              <a:lnSpc>
                <a:spcPct val="100000"/>
              </a:lnSpc>
              <a:spcBef>
                <a:spcPts val="0"/>
              </a:spcBef>
              <a:spcAft>
                <a:spcPts val="0"/>
              </a:spcAft>
              <a:buNone/>
              <a:defRPr sz="3600">
                <a:solidFill>
                  <a:srgbClr val="FFFFFF"/>
                </a:solidFill>
              </a:defRPr>
            </a:lvl7pPr>
            <a:lvl8pPr lvl="7" algn="ctr">
              <a:lnSpc>
                <a:spcPct val="100000"/>
              </a:lnSpc>
              <a:spcBef>
                <a:spcPts val="0"/>
              </a:spcBef>
              <a:spcAft>
                <a:spcPts val="0"/>
              </a:spcAft>
              <a:buNone/>
              <a:defRPr sz="3600">
                <a:solidFill>
                  <a:srgbClr val="FFFFFF"/>
                </a:solidFill>
              </a:defRPr>
            </a:lvl8pPr>
            <a:lvl9pPr lvl="8" algn="ctr">
              <a:lnSpc>
                <a:spcPct val="100000"/>
              </a:lnSpc>
              <a:spcBef>
                <a:spcPts val="0"/>
              </a:spcBef>
              <a:spcAft>
                <a:spcPts val="0"/>
              </a:spcAft>
              <a:buNone/>
              <a:defRPr sz="3600">
                <a:solidFill>
                  <a:srgbClr val="FFFFFF"/>
                </a:solidFill>
              </a:defRPr>
            </a:lvl9pPr>
          </a:lstStyle>
          <a:p/>
        </p:txBody>
      </p:sp>
      <p:sp>
        <p:nvSpPr>
          <p:cNvPr id="66" name="Google Shape;66;p14"/>
          <p:cNvSpPr txBox="1"/>
          <p:nvPr>
            <p:ph idx="1" type="subTitle"/>
          </p:nvPr>
        </p:nvSpPr>
        <p:spPr>
          <a:xfrm>
            <a:off x="2450700" y="2778650"/>
            <a:ext cx="4242600" cy="400800"/>
          </a:xfrm>
          <a:prstGeom prst="rect">
            <a:avLst/>
          </a:prstGeom>
          <a:noFill/>
        </p:spPr>
        <p:txBody>
          <a:bodyPr anchorCtr="0" anchor="ctr" bIns="91425" lIns="91425" spcFirstLastPara="1" rIns="91425" wrap="square" tIns="91425">
            <a:normAutofit/>
          </a:bodyPr>
          <a:lstStyle>
            <a:lvl1pPr lvl="0" algn="ctr">
              <a:lnSpc>
                <a:spcPct val="100000"/>
              </a:lnSpc>
              <a:spcBef>
                <a:spcPts val="0"/>
              </a:spcBef>
              <a:spcAft>
                <a:spcPts val="0"/>
              </a:spcAft>
              <a:buNone/>
              <a:defRPr sz="1600">
                <a:solidFill>
                  <a:srgbClr val="F6F2D2"/>
                </a:solidFill>
              </a:defRPr>
            </a:lvl1pPr>
            <a:lvl2pPr lvl="1" algn="ctr">
              <a:lnSpc>
                <a:spcPct val="100000"/>
              </a:lnSpc>
              <a:spcBef>
                <a:spcPts val="0"/>
              </a:spcBef>
              <a:spcAft>
                <a:spcPts val="0"/>
              </a:spcAft>
              <a:buNone/>
              <a:defRPr sz="1600">
                <a:solidFill>
                  <a:srgbClr val="F6F2D2"/>
                </a:solidFill>
              </a:defRPr>
            </a:lvl2pPr>
            <a:lvl3pPr lvl="2" algn="ctr">
              <a:lnSpc>
                <a:spcPct val="100000"/>
              </a:lnSpc>
              <a:spcBef>
                <a:spcPts val="0"/>
              </a:spcBef>
              <a:spcAft>
                <a:spcPts val="0"/>
              </a:spcAft>
              <a:buNone/>
              <a:defRPr sz="1600">
                <a:solidFill>
                  <a:srgbClr val="F6F2D2"/>
                </a:solidFill>
              </a:defRPr>
            </a:lvl3pPr>
            <a:lvl4pPr lvl="3" algn="ctr">
              <a:lnSpc>
                <a:spcPct val="100000"/>
              </a:lnSpc>
              <a:spcBef>
                <a:spcPts val="0"/>
              </a:spcBef>
              <a:spcAft>
                <a:spcPts val="0"/>
              </a:spcAft>
              <a:buNone/>
              <a:defRPr sz="1600">
                <a:solidFill>
                  <a:srgbClr val="F6F2D2"/>
                </a:solidFill>
              </a:defRPr>
            </a:lvl4pPr>
            <a:lvl5pPr lvl="4" algn="ctr">
              <a:lnSpc>
                <a:spcPct val="100000"/>
              </a:lnSpc>
              <a:spcBef>
                <a:spcPts val="0"/>
              </a:spcBef>
              <a:spcAft>
                <a:spcPts val="0"/>
              </a:spcAft>
              <a:buNone/>
              <a:defRPr sz="1600">
                <a:solidFill>
                  <a:srgbClr val="F6F2D2"/>
                </a:solidFill>
              </a:defRPr>
            </a:lvl5pPr>
            <a:lvl6pPr lvl="5" algn="ctr">
              <a:lnSpc>
                <a:spcPct val="100000"/>
              </a:lnSpc>
              <a:spcBef>
                <a:spcPts val="0"/>
              </a:spcBef>
              <a:spcAft>
                <a:spcPts val="0"/>
              </a:spcAft>
              <a:buNone/>
              <a:defRPr sz="1600">
                <a:solidFill>
                  <a:srgbClr val="F6F2D2"/>
                </a:solidFill>
              </a:defRPr>
            </a:lvl6pPr>
            <a:lvl7pPr lvl="6" algn="ctr">
              <a:lnSpc>
                <a:spcPct val="100000"/>
              </a:lnSpc>
              <a:spcBef>
                <a:spcPts val="0"/>
              </a:spcBef>
              <a:spcAft>
                <a:spcPts val="0"/>
              </a:spcAft>
              <a:buNone/>
              <a:defRPr sz="1600">
                <a:solidFill>
                  <a:srgbClr val="F6F2D2"/>
                </a:solidFill>
              </a:defRPr>
            </a:lvl7pPr>
            <a:lvl8pPr lvl="7" algn="ctr">
              <a:lnSpc>
                <a:spcPct val="100000"/>
              </a:lnSpc>
              <a:spcBef>
                <a:spcPts val="0"/>
              </a:spcBef>
              <a:spcAft>
                <a:spcPts val="0"/>
              </a:spcAft>
              <a:buNone/>
              <a:defRPr sz="1600">
                <a:solidFill>
                  <a:srgbClr val="F6F2D2"/>
                </a:solidFill>
              </a:defRPr>
            </a:lvl8pPr>
            <a:lvl9pPr lvl="8" algn="ctr">
              <a:lnSpc>
                <a:spcPct val="100000"/>
              </a:lnSpc>
              <a:spcBef>
                <a:spcPts val="0"/>
              </a:spcBef>
              <a:spcAft>
                <a:spcPts val="0"/>
              </a:spcAft>
              <a:buNone/>
              <a:defRPr sz="1600">
                <a:solidFill>
                  <a:srgbClr val="F6F2D2"/>
                </a:solidFill>
              </a:defRPr>
            </a:lvl9pPr>
          </a:lstStyle>
          <a:p/>
        </p:txBody>
      </p:sp>
      <p:sp>
        <p:nvSpPr>
          <p:cNvPr id="67" name="Google Shape;67;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5.png"/><Relationship Id="rId13" Type="http://schemas.openxmlformats.org/officeDocument/2006/relationships/image" Target="../media/image18.png"/><Relationship Id="rId12"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2.png"/><Relationship Id="rId14" Type="http://schemas.openxmlformats.org/officeDocument/2006/relationships/image" Target="../media/image20.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11.png"/><Relationship Id="rId9" Type="http://schemas.openxmlformats.org/officeDocument/2006/relationships/image" Target="../media/image20.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7.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hyperlink" Target="https://www.slideshare.net/SessionsEvents/interpretability-beyond-feature-attribution-quantitative-testing-with-concept-activation-vectors-tcav-123005780?qid=8d8e6060-a2e6-4194-baf0-93a7f8d1bff5&amp;v&amp;b&amp;from_search=14" TargetMode="External"/><Relationship Id="rId5" Type="http://schemas.openxmlformats.org/officeDocument/2006/relationships/image" Target="../media/image2.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 name="Shape 71"/>
        <p:cNvGrpSpPr/>
        <p:nvPr/>
      </p:nvGrpSpPr>
      <p:grpSpPr>
        <a:xfrm>
          <a:off x="0" y="0"/>
          <a:ext cx="0" cy="0"/>
          <a:chOff x="0" y="0"/>
          <a:chExt cx="0" cy="0"/>
        </a:xfrm>
      </p:grpSpPr>
      <p:sp>
        <p:nvSpPr>
          <p:cNvPr id="72" name="Google Shape;72;p15"/>
          <p:cNvSpPr txBox="1"/>
          <p:nvPr>
            <p:ph type="title"/>
          </p:nvPr>
        </p:nvSpPr>
        <p:spPr>
          <a:xfrm>
            <a:off x="505475" y="1375100"/>
            <a:ext cx="8043000" cy="108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212121"/>
                </a:solidFill>
                <a:latin typeface="Roboto Black"/>
                <a:ea typeface="Roboto Black"/>
                <a:cs typeface="Roboto Black"/>
                <a:sym typeface="Roboto Black"/>
              </a:rPr>
              <a:t>Interpretability Beyond Feature Attribution: Quantitative Testing with Concept Activation Vectors (TCAV)</a:t>
            </a:r>
            <a:endParaRPr>
              <a:solidFill>
                <a:srgbClr val="212121"/>
              </a:solidFill>
              <a:latin typeface="Roboto Black"/>
              <a:ea typeface="Roboto Black"/>
              <a:cs typeface="Roboto Black"/>
              <a:sym typeface="Roboto Black"/>
            </a:endParaRPr>
          </a:p>
        </p:txBody>
      </p:sp>
      <p:sp>
        <p:nvSpPr>
          <p:cNvPr id="73" name="Google Shape;73;p15"/>
          <p:cNvSpPr txBox="1"/>
          <p:nvPr>
            <p:ph idx="1" type="subTitle"/>
          </p:nvPr>
        </p:nvSpPr>
        <p:spPr>
          <a:xfrm>
            <a:off x="505475" y="2759992"/>
            <a:ext cx="4862400" cy="362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latin typeface="Lexend Light"/>
                <a:ea typeface="Lexend Light"/>
                <a:cs typeface="Lexend Light"/>
                <a:sym typeface="Lexend Light"/>
              </a:rPr>
              <a:t>Kim et al. (2018)</a:t>
            </a:r>
            <a:endParaRPr>
              <a:latin typeface="Lexend Light"/>
              <a:ea typeface="Lexend Light"/>
              <a:cs typeface="Lexend Light"/>
              <a:sym typeface="Lexend Light"/>
            </a:endParaRPr>
          </a:p>
        </p:txBody>
      </p:sp>
      <p:sp>
        <p:nvSpPr>
          <p:cNvPr id="74" name="Google Shape;74;p15"/>
          <p:cNvSpPr txBox="1"/>
          <p:nvPr>
            <p:ph idx="1" type="subTitle"/>
          </p:nvPr>
        </p:nvSpPr>
        <p:spPr>
          <a:xfrm>
            <a:off x="3686075" y="2759992"/>
            <a:ext cx="4862400" cy="362400"/>
          </a:xfrm>
          <a:prstGeom prst="rect">
            <a:avLst/>
          </a:prstGeom>
        </p:spPr>
        <p:txBody>
          <a:bodyPr anchorCtr="0" anchor="t" bIns="91425" lIns="91425" spcFirstLastPara="1" rIns="91425" wrap="square" tIns="91425">
            <a:normAutofit lnSpcReduction="10000"/>
          </a:bodyPr>
          <a:lstStyle/>
          <a:p>
            <a:pPr indent="0" lvl="0" marL="0" rtl="0" algn="r">
              <a:spcBef>
                <a:spcPts val="0"/>
              </a:spcBef>
              <a:spcAft>
                <a:spcPts val="0"/>
              </a:spcAft>
              <a:buNone/>
            </a:pPr>
            <a:r>
              <a:rPr lang="en">
                <a:latin typeface="Lexend Light"/>
                <a:ea typeface="Lexend Light"/>
                <a:cs typeface="Lexend Light"/>
                <a:sym typeface="Lexend Light"/>
              </a:rPr>
              <a:t>Presented by Lucia Gordon, Matthew Nazari, Catherine Yeh</a:t>
            </a:r>
            <a:endParaRPr>
              <a:latin typeface="Lexend Light"/>
              <a:ea typeface="Lexend Light"/>
              <a:cs typeface="Lexend Light"/>
              <a:sym typeface="Lexend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4"/>
          <p:cNvSpPr txBox="1"/>
          <p:nvPr>
            <p:ph idx="1" type="body"/>
          </p:nvPr>
        </p:nvSpPr>
        <p:spPr>
          <a:xfrm>
            <a:off x="330375" y="3257625"/>
            <a:ext cx="5568900" cy="1741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rgbClr val="666666"/>
                </a:solidFill>
                <a:latin typeface="Lexend Light"/>
                <a:ea typeface="Lexend Light"/>
                <a:cs typeface="Lexend Light"/>
                <a:sym typeface="Lexend Light"/>
              </a:rPr>
              <a:t>Define the CAV to be a vector orthogonal to a decision boundary between activations                                    and</a:t>
            </a:r>
            <a:endParaRPr sz="1400">
              <a:solidFill>
                <a:srgbClr val="666666"/>
              </a:solidFill>
              <a:latin typeface="Lexend Light"/>
              <a:ea typeface="Lexend Light"/>
              <a:cs typeface="Lexend Light"/>
              <a:sym typeface="Lexend Light"/>
            </a:endParaRPr>
          </a:p>
        </p:txBody>
      </p:sp>
      <p:sp>
        <p:nvSpPr>
          <p:cNvPr id="163" name="Google Shape;163;p24"/>
          <p:cNvSpPr txBox="1"/>
          <p:nvPr>
            <p:ph idx="1" type="body"/>
          </p:nvPr>
        </p:nvSpPr>
        <p:spPr>
          <a:xfrm>
            <a:off x="330375" y="2195475"/>
            <a:ext cx="5568900" cy="1741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rgbClr val="666666"/>
                </a:solidFill>
                <a:latin typeface="Lexend Light"/>
                <a:ea typeface="Lexend Light"/>
                <a:cs typeface="Lexend Light"/>
                <a:sym typeface="Lexend Light"/>
              </a:rPr>
              <a:t>Collect a set of examples         of that concept and a negative set of examples       that don’t</a:t>
            </a:r>
            <a:endParaRPr sz="1400">
              <a:solidFill>
                <a:srgbClr val="666666"/>
              </a:solidFill>
              <a:latin typeface="Lexend Light"/>
              <a:ea typeface="Lexend Light"/>
              <a:cs typeface="Lexend Light"/>
              <a:sym typeface="Lexend Light"/>
            </a:endParaRPr>
          </a:p>
        </p:txBody>
      </p:sp>
      <p:sp>
        <p:nvSpPr>
          <p:cNvPr id="164" name="Google Shape;164;p24"/>
          <p:cNvSpPr txBox="1"/>
          <p:nvPr>
            <p:ph type="title"/>
          </p:nvPr>
        </p:nvSpPr>
        <p:spPr>
          <a:xfrm>
            <a:off x="311700" y="445025"/>
            <a:ext cx="80979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Approach: Defining the CAV</a:t>
            </a:r>
            <a:endParaRPr sz="2420">
              <a:solidFill>
                <a:srgbClr val="212121"/>
              </a:solidFill>
              <a:latin typeface="Roboto Black"/>
              <a:ea typeface="Roboto Black"/>
              <a:cs typeface="Roboto Black"/>
              <a:sym typeface="Roboto Black"/>
            </a:endParaRPr>
          </a:p>
        </p:txBody>
      </p:sp>
      <p:sp>
        <p:nvSpPr>
          <p:cNvPr id="165" name="Google Shape;165;p24"/>
          <p:cNvSpPr txBox="1"/>
          <p:nvPr>
            <p:ph idx="1" type="body"/>
          </p:nvPr>
        </p:nvSpPr>
        <p:spPr>
          <a:xfrm>
            <a:off x="311700" y="1152475"/>
            <a:ext cx="5568900" cy="3127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rgbClr val="666666"/>
                </a:solidFill>
                <a:latin typeface="Lexend Light"/>
                <a:ea typeface="Lexend Light"/>
                <a:cs typeface="Lexend Light"/>
                <a:sym typeface="Lexend Light"/>
              </a:rPr>
              <a:t>Consider the fully connected layer                                        and the concept of interest</a:t>
            </a:r>
            <a:endParaRPr sz="1400">
              <a:solidFill>
                <a:srgbClr val="666666"/>
              </a:solidFill>
              <a:latin typeface="Lexend Light"/>
              <a:ea typeface="Lexend Light"/>
              <a:cs typeface="Lexend Light"/>
              <a:sym typeface="Lexend Light"/>
            </a:endParaRPr>
          </a:p>
        </p:txBody>
      </p:sp>
      <p:pic>
        <p:nvPicPr>
          <p:cNvPr id="166" name="Google Shape;166;p24"/>
          <p:cNvPicPr preferRelativeResize="0"/>
          <p:nvPr/>
        </p:nvPicPr>
        <p:blipFill>
          <a:blip r:embed="rId3">
            <a:alphaModFix/>
          </a:blip>
          <a:stretch>
            <a:fillRect/>
          </a:stretch>
        </p:blipFill>
        <p:spPr>
          <a:xfrm>
            <a:off x="3292342" y="1152475"/>
            <a:ext cx="1879932" cy="415800"/>
          </a:xfrm>
          <a:prstGeom prst="rect">
            <a:avLst/>
          </a:prstGeom>
          <a:noFill/>
          <a:ln>
            <a:noFill/>
          </a:ln>
        </p:spPr>
      </p:pic>
      <p:pic>
        <p:nvPicPr>
          <p:cNvPr id="167" name="Google Shape;167;p24"/>
          <p:cNvPicPr preferRelativeResize="0"/>
          <p:nvPr/>
        </p:nvPicPr>
        <p:blipFill>
          <a:blip r:embed="rId4">
            <a:alphaModFix/>
          </a:blip>
          <a:stretch>
            <a:fillRect/>
          </a:stretch>
        </p:blipFill>
        <p:spPr>
          <a:xfrm>
            <a:off x="6590988" y="964450"/>
            <a:ext cx="958350" cy="885753"/>
          </a:xfrm>
          <a:prstGeom prst="rect">
            <a:avLst/>
          </a:prstGeom>
          <a:noFill/>
          <a:ln>
            <a:noFill/>
          </a:ln>
        </p:spPr>
      </p:pic>
      <p:pic>
        <p:nvPicPr>
          <p:cNvPr id="168" name="Google Shape;168;p24"/>
          <p:cNvPicPr preferRelativeResize="0"/>
          <p:nvPr/>
        </p:nvPicPr>
        <p:blipFill>
          <a:blip r:embed="rId5">
            <a:alphaModFix/>
          </a:blip>
          <a:stretch>
            <a:fillRect/>
          </a:stretch>
        </p:blipFill>
        <p:spPr>
          <a:xfrm>
            <a:off x="6590988" y="1928158"/>
            <a:ext cx="958350" cy="895430"/>
          </a:xfrm>
          <a:prstGeom prst="rect">
            <a:avLst/>
          </a:prstGeom>
          <a:noFill/>
          <a:ln>
            <a:noFill/>
          </a:ln>
        </p:spPr>
      </p:pic>
      <p:pic>
        <p:nvPicPr>
          <p:cNvPr id="169" name="Google Shape;169;p24"/>
          <p:cNvPicPr preferRelativeResize="0"/>
          <p:nvPr/>
        </p:nvPicPr>
        <p:blipFill>
          <a:blip r:embed="rId6">
            <a:alphaModFix/>
          </a:blip>
          <a:stretch>
            <a:fillRect/>
          </a:stretch>
        </p:blipFill>
        <p:spPr>
          <a:xfrm>
            <a:off x="6590988" y="2944991"/>
            <a:ext cx="958350" cy="894459"/>
          </a:xfrm>
          <a:prstGeom prst="rect">
            <a:avLst/>
          </a:prstGeom>
          <a:noFill/>
          <a:ln>
            <a:noFill/>
          </a:ln>
        </p:spPr>
      </p:pic>
      <p:pic>
        <p:nvPicPr>
          <p:cNvPr id="170" name="Google Shape;170;p24"/>
          <p:cNvPicPr preferRelativeResize="0"/>
          <p:nvPr/>
        </p:nvPicPr>
        <p:blipFill>
          <a:blip r:embed="rId7">
            <a:alphaModFix/>
          </a:blip>
          <a:stretch>
            <a:fillRect/>
          </a:stretch>
        </p:blipFill>
        <p:spPr>
          <a:xfrm>
            <a:off x="2538700" y="2271675"/>
            <a:ext cx="320700" cy="245375"/>
          </a:xfrm>
          <a:prstGeom prst="rect">
            <a:avLst/>
          </a:prstGeom>
          <a:noFill/>
          <a:ln>
            <a:noFill/>
          </a:ln>
        </p:spPr>
      </p:pic>
      <p:pic>
        <p:nvPicPr>
          <p:cNvPr id="171" name="Google Shape;171;p24"/>
          <p:cNvPicPr preferRelativeResize="0"/>
          <p:nvPr/>
        </p:nvPicPr>
        <p:blipFill>
          <a:blip r:embed="rId8">
            <a:alphaModFix/>
          </a:blip>
          <a:stretch>
            <a:fillRect/>
          </a:stretch>
        </p:blipFill>
        <p:spPr>
          <a:xfrm>
            <a:off x="1777925" y="2517045"/>
            <a:ext cx="257799" cy="222930"/>
          </a:xfrm>
          <a:prstGeom prst="rect">
            <a:avLst/>
          </a:prstGeom>
          <a:noFill/>
          <a:ln>
            <a:noFill/>
          </a:ln>
        </p:spPr>
      </p:pic>
      <p:pic>
        <p:nvPicPr>
          <p:cNvPr id="172" name="Google Shape;172;p24"/>
          <p:cNvPicPr preferRelativeResize="0"/>
          <p:nvPr/>
        </p:nvPicPr>
        <p:blipFill>
          <a:blip r:embed="rId9">
            <a:alphaModFix/>
          </a:blip>
          <a:stretch>
            <a:fillRect/>
          </a:stretch>
        </p:blipFill>
        <p:spPr>
          <a:xfrm>
            <a:off x="2337175" y="1482425"/>
            <a:ext cx="257800" cy="245375"/>
          </a:xfrm>
          <a:prstGeom prst="rect">
            <a:avLst/>
          </a:prstGeom>
          <a:noFill/>
          <a:ln>
            <a:noFill/>
          </a:ln>
        </p:spPr>
      </p:pic>
      <p:pic>
        <p:nvPicPr>
          <p:cNvPr id="173" name="Google Shape;173;p24"/>
          <p:cNvPicPr preferRelativeResize="0"/>
          <p:nvPr/>
        </p:nvPicPr>
        <p:blipFill>
          <a:blip r:embed="rId10">
            <a:alphaModFix/>
          </a:blip>
          <a:stretch>
            <a:fillRect/>
          </a:stretch>
        </p:blipFill>
        <p:spPr>
          <a:xfrm>
            <a:off x="3047475" y="3577602"/>
            <a:ext cx="1570549" cy="280546"/>
          </a:xfrm>
          <a:prstGeom prst="rect">
            <a:avLst/>
          </a:prstGeom>
          <a:noFill/>
          <a:ln>
            <a:noFill/>
          </a:ln>
        </p:spPr>
      </p:pic>
      <p:pic>
        <p:nvPicPr>
          <p:cNvPr id="174" name="Google Shape;174;p24"/>
          <p:cNvPicPr preferRelativeResize="0"/>
          <p:nvPr/>
        </p:nvPicPr>
        <p:blipFill>
          <a:blip r:embed="rId11">
            <a:alphaModFix/>
          </a:blip>
          <a:stretch>
            <a:fillRect/>
          </a:stretch>
        </p:blipFill>
        <p:spPr>
          <a:xfrm>
            <a:off x="406575" y="3825799"/>
            <a:ext cx="1444049" cy="268059"/>
          </a:xfrm>
          <a:prstGeom prst="rect">
            <a:avLst/>
          </a:prstGeom>
          <a:noFill/>
          <a:ln>
            <a:noFill/>
          </a:ln>
        </p:spPr>
      </p:pic>
      <p:pic>
        <p:nvPicPr>
          <p:cNvPr id="175" name="Google Shape;175;p24"/>
          <p:cNvPicPr preferRelativeResize="0"/>
          <p:nvPr/>
        </p:nvPicPr>
        <p:blipFill>
          <a:blip r:embed="rId12">
            <a:alphaModFix/>
          </a:blip>
          <a:stretch>
            <a:fillRect/>
          </a:stretch>
        </p:blipFill>
        <p:spPr>
          <a:xfrm>
            <a:off x="7814700" y="2945000"/>
            <a:ext cx="880800" cy="894450"/>
          </a:xfrm>
          <a:prstGeom prst="rect">
            <a:avLst/>
          </a:prstGeom>
          <a:noFill/>
          <a:ln>
            <a:noFill/>
          </a:ln>
        </p:spPr>
      </p:pic>
      <p:pic>
        <p:nvPicPr>
          <p:cNvPr id="176" name="Google Shape;176;p24"/>
          <p:cNvPicPr preferRelativeResize="0"/>
          <p:nvPr/>
        </p:nvPicPr>
        <p:blipFill>
          <a:blip r:embed="rId13">
            <a:alphaModFix/>
          </a:blip>
          <a:stretch>
            <a:fillRect/>
          </a:stretch>
        </p:blipFill>
        <p:spPr>
          <a:xfrm>
            <a:off x="7814701" y="1928150"/>
            <a:ext cx="880799" cy="884883"/>
          </a:xfrm>
          <a:prstGeom prst="rect">
            <a:avLst/>
          </a:prstGeom>
          <a:noFill/>
          <a:ln>
            <a:noFill/>
          </a:ln>
        </p:spPr>
      </p:pic>
      <p:pic>
        <p:nvPicPr>
          <p:cNvPr id="177" name="Google Shape;177;p24"/>
          <p:cNvPicPr preferRelativeResize="0"/>
          <p:nvPr/>
        </p:nvPicPr>
        <p:blipFill>
          <a:blip r:embed="rId14">
            <a:alphaModFix/>
          </a:blip>
          <a:stretch>
            <a:fillRect/>
          </a:stretch>
        </p:blipFill>
        <p:spPr>
          <a:xfrm>
            <a:off x="7814699" y="964451"/>
            <a:ext cx="880791" cy="895425"/>
          </a:xfrm>
          <a:prstGeom prst="rect">
            <a:avLst/>
          </a:prstGeom>
          <a:noFill/>
          <a:ln>
            <a:noFill/>
          </a:ln>
        </p:spPr>
      </p:pic>
      <p:pic>
        <p:nvPicPr>
          <p:cNvPr id="178" name="Google Shape;178;p24"/>
          <p:cNvPicPr preferRelativeResize="0"/>
          <p:nvPr/>
        </p:nvPicPr>
        <p:blipFill>
          <a:blip r:embed="rId7">
            <a:alphaModFix/>
          </a:blip>
          <a:stretch>
            <a:fillRect/>
          </a:stretch>
        </p:blipFill>
        <p:spPr>
          <a:xfrm>
            <a:off x="7324600" y="3960879"/>
            <a:ext cx="224725" cy="171950"/>
          </a:xfrm>
          <a:prstGeom prst="rect">
            <a:avLst/>
          </a:prstGeom>
          <a:noFill/>
          <a:ln>
            <a:noFill/>
          </a:ln>
        </p:spPr>
      </p:pic>
      <p:pic>
        <p:nvPicPr>
          <p:cNvPr id="179" name="Google Shape;179;p24"/>
          <p:cNvPicPr preferRelativeResize="0"/>
          <p:nvPr/>
        </p:nvPicPr>
        <p:blipFill>
          <a:blip r:embed="rId8">
            <a:alphaModFix/>
          </a:blip>
          <a:stretch>
            <a:fillRect/>
          </a:stretch>
        </p:blipFill>
        <p:spPr>
          <a:xfrm>
            <a:off x="8496676" y="3917625"/>
            <a:ext cx="198825" cy="171950"/>
          </a:xfrm>
          <a:prstGeom prst="rect">
            <a:avLst/>
          </a:prstGeom>
          <a:noFill/>
          <a:ln>
            <a:noFill/>
          </a:ln>
        </p:spPr>
      </p:pic>
      <p:sp>
        <p:nvSpPr>
          <p:cNvPr id="180" name="Google Shape;180;p24"/>
          <p:cNvSpPr txBox="1"/>
          <p:nvPr>
            <p:ph idx="1" type="body"/>
          </p:nvPr>
        </p:nvSpPr>
        <p:spPr>
          <a:xfrm>
            <a:off x="7738500" y="3826350"/>
            <a:ext cx="780300" cy="339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solidFill>
                  <a:srgbClr val="003049"/>
                </a:solidFill>
                <a:latin typeface="Lexend"/>
                <a:ea typeface="Lexend"/>
                <a:cs typeface="Lexend"/>
                <a:sym typeface="Lexend"/>
              </a:rPr>
              <a:t>Not stripes</a:t>
            </a:r>
            <a:endParaRPr i="1" sz="1200">
              <a:solidFill>
                <a:srgbClr val="666666"/>
              </a:solidFill>
              <a:latin typeface="Lexend Light"/>
              <a:ea typeface="Lexend Light"/>
              <a:cs typeface="Lexend Light"/>
              <a:sym typeface="Lexend Light"/>
            </a:endParaRPr>
          </a:p>
        </p:txBody>
      </p:sp>
      <p:sp>
        <p:nvSpPr>
          <p:cNvPr id="181" name="Google Shape;181;p24"/>
          <p:cNvSpPr txBox="1"/>
          <p:nvPr>
            <p:ph idx="1" type="body"/>
          </p:nvPr>
        </p:nvSpPr>
        <p:spPr>
          <a:xfrm>
            <a:off x="6514800" y="3839450"/>
            <a:ext cx="880800" cy="339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solidFill>
                  <a:srgbClr val="003049"/>
                </a:solidFill>
                <a:latin typeface="Lexend"/>
                <a:ea typeface="Lexend"/>
                <a:cs typeface="Lexend"/>
                <a:sym typeface="Lexend"/>
              </a:rPr>
              <a:t>Stripes</a:t>
            </a:r>
            <a:endParaRPr i="1" sz="1200">
              <a:solidFill>
                <a:srgbClr val="666666"/>
              </a:solidFill>
              <a:latin typeface="Lexend Light"/>
              <a:ea typeface="Lexend Light"/>
              <a:cs typeface="Lexend Light"/>
              <a:sym typeface="Lexend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Approach: Visualizing the CAV</a:t>
            </a:r>
            <a:endParaRPr sz="2420">
              <a:solidFill>
                <a:srgbClr val="212121"/>
              </a:solidFill>
              <a:latin typeface="Roboto Black"/>
              <a:ea typeface="Roboto Black"/>
              <a:cs typeface="Roboto Black"/>
              <a:sym typeface="Roboto Black"/>
            </a:endParaRPr>
          </a:p>
        </p:txBody>
      </p:sp>
      <p:pic>
        <p:nvPicPr>
          <p:cNvPr id="187" name="Google Shape;187;p25"/>
          <p:cNvPicPr preferRelativeResize="0"/>
          <p:nvPr/>
        </p:nvPicPr>
        <p:blipFill>
          <a:blip r:embed="rId3">
            <a:alphaModFix/>
          </a:blip>
          <a:stretch>
            <a:fillRect/>
          </a:stretch>
        </p:blipFill>
        <p:spPr>
          <a:xfrm>
            <a:off x="394350" y="1092075"/>
            <a:ext cx="5107571" cy="3820974"/>
          </a:xfrm>
          <a:prstGeom prst="rect">
            <a:avLst/>
          </a:prstGeom>
          <a:noFill/>
          <a:ln>
            <a:noFill/>
          </a:ln>
        </p:spPr>
      </p:pic>
      <p:pic>
        <p:nvPicPr>
          <p:cNvPr id="188" name="Google Shape;188;p25"/>
          <p:cNvPicPr preferRelativeResize="0"/>
          <p:nvPr/>
        </p:nvPicPr>
        <p:blipFill>
          <a:blip r:embed="rId4">
            <a:alphaModFix/>
          </a:blip>
          <a:stretch>
            <a:fillRect/>
          </a:stretch>
        </p:blipFill>
        <p:spPr>
          <a:xfrm>
            <a:off x="6590988" y="964450"/>
            <a:ext cx="958350" cy="885753"/>
          </a:xfrm>
          <a:prstGeom prst="rect">
            <a:avLst/>
          </a:prstGeom>
          <a:noFill/>
          <a:ln>
            <a:noFill/>
          </a:ln>
        </p:spPr>
      </p:pic>
      <p:pic>
        <p:nvPicPr>
          <p:cNvPr id="189" name="Google Shape;189;p25"/>
          <p:cNvPicPr preferRelativeResize="0"/>
          <p:nvPr/>
        </p:nvPicPr>
        <p:blipFill>
          <a:blip r:embed="rId5">
            <a:alphaModFix/>
          </a:blip>
          <a:stretch>
            <a:fillRect/>
          </a:stretch>
        </p:blipFill>
        <p:spPr>
          <a:xfrm>
            <a:off x="6590988" y="1928158"/>
            <a:ext cx="958350" cy="895430"/>
          </a:xfrm>
          <a:prstGeom prst="rect">
            <a:avLst/>
          </a:prstGeom>
          <a:noFill/>
          <a:ln>
            <a:noFill/>
          </a:ln>
        </p:spPr>
      </p:pic>
      <p:pic>
        <p:nvPicPr>
          <p:cNvPr id="190" name="Google Shape;190;p25"/>
          <p:cNvPicPr preferRelativeResize="0"/>
          <p:nvPr/>
        </p:nvPicPr>
        <p:blipFill>
          <a:blip r:embed="rId6">
            <a:alphaModFix/>
          </a:blip>
          <a:stretch>
            <a:fillRect/>
          </a:stretch>
        </p:blipFill>
        <p:spPr>
          <a:xfrm>
            <a:off x="6590988" y="2944991"/>
            <a:ext cx="958350" cy="894459"/>
          </a:xfrm>
          <a:prstGeom prst="rect">
            <a:avLst/>
          </a:prstGeom>
          <a:noFill/>
          <a:ln>
            <a:noFill/>
          </a:ln>
        </p:spPr>
      </p:pic>
      <p:pic>
        <p:nvPicPr>
          <p:cNvPr id="191" name="Google Shape;191;p25"/>
          <p:cNvPicPr preferRelativeResize="0"/>
          <p:nvPr/>
        </p:nvPicPr>
        <p:blipFill>
          <a:blip r:embed="rId7">
            <a:alphaModFix/>
          </a:blip>
          <a:stretch>
            <a:fillRect/>
          </a:stretch>
        </p:blipFill>
        <p:spPr>
          <a:xfrm>
            <a:off x="7814700" y="2945000"/>
            <a:ext cx="880800" cy="894450"/>
          </a:xfrm>
          <a:prstGeom prst="rect">
            <a:avLst/>
          </a:prstGeom>
          <a:noFill/>
          <a:ln>
            <a:noFill/>
          </a:ln>
        </p:spPr>
      </p:pic>
      <p:pic>
        <p:nvPicPr>
          <p:cNvPr id="192" name="Google Shape;192;p25"/>
          <p:cNvPicPr preferRelativeResize="0"/>
          <p:nvPr/>
        </p:nvPicPr>
        <p:blipFill>
          <a:blip r:embed="rId8">
            <a:alphaModFix/>
          </a:blip>
          <a:stretch>
            <a:fillRect/>
          </a:stretch>
        </p:blipFill>
        <p:spPr>
          <a:xfrm>
            <a:off x="7814701" y="1928150"/>
            <a:ext cx="880799" cy="884883"/>
          </a:xfrm>
          <a:prstGeom prst="rect">
            <a:avLst/>
          </a:prstGeom>
          <a:noFill/>
          <a:ln>
            <a:noFill/>
          </a:ln>
        </p:spPr>
      </p:pic>
      <p:pic>
        <p:nvPicPr>
          <p:cNvPr id="193" name="Google Shape;193;p25"/>
          <p:cNvPicPr preferRelativeResize="0"/>
          <p:nvPr/>
        </p:nvPicPr>
        <p:blipFill>
          <a:blip r:embed="rId9">
            <a:alphaModFix/>
          </a:blip>
          <a:stretch>
            <a:fillRect/>
          </a:stretch>
        </p:blipFill>
        <p:spPr>
          <a:xfrm>
            <a:off x="7814699" y="964451"/>
            <a:ext cx="880791" cy="895425"/>
          </a:xfrm>
          <a:prstGeom prst="rect">
            <a:avLst/>
          </a:prstGeom>
          <a:noFill/>
          <a:ln>
            <a:noFill/>
          </a:ln>
        </p:spPr>
      </p:pic>
      <p:pic>
        <p:nvPicPr>
          <p:cNvPr id="194" name="Google Shape;194;p25"/>
          <p:cNvPicPr preferRelativeResize="0"/>
          <p:nvPr/>
        </p:nvPicPr>
        <p:blipFill>
          <a:blip r:embed="rId10">
            <a:alphaModFix/>
          </a:blip>
          <a:stretch>
            <a:fillRect/>
          </a:stretch>
        </p:blipFill>
        <p:spPr>
          <a:xfrm>
            <a:off x="7324600" y="3960879"/>
            <a:ext cx="224725" cy="171950"/>
          </a:xfrm>
          <a:prstGeom prst="rect">
            <a:avLst/>
          </a:prstGeom>
          <a:noFill/>
          <a:ln>
            <a:noFill/>
          </a:ln>
        </p:spPr>
      </p:pic>
      <p:pic>
        <p:nvPicPr>
          <p:cNvPr id="195" name="Google Shape;195;p25"/>
          <p:cNvPicPr preferRelativeResize="0"/>
          <p:nvPr/>
        </p:nvPicPr>
        <p:blipFill>
          <a:blip r:embed="rId11">
            <a:alphaModFix/>
          </a:blip>
          <a:stretch>
            <a:fillRect/>
          </a:stretch>
        </p:blipFill>
        <p:spPr>
          <a:xfrm>
            <a:off x="8496676" y="3917625"/>
            <a:ext cx="198825" cy="171950"/>
          </a:xfrm>
          <a:prstGeom prst="rect">
            <a:avLst/>
          </a:prstGeom>
          <a:noFill/>
          <a:ln>
            <a:noFill/>
          </a:ln>
        </p:spPr>
      </p:pic>
      <p:sp>
        <p:nvSpPr>
          <p:cNvPr id="196" name="Google Shape;196;p25"/>
          <p:cNvSpPr txBox="1"/>
          <p:nvPr>
            <p:ph idx="1" type="body"/>
          </p:nvPr>
        </p:nvSpPr>
        <p:spPr>
          <a:xfrm>
            <a:off x="7738500" y="3826350"/>
            <a:ext cx="780300" cy="339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solidFill>
                  <a:srgbClr val="003049"/>
                </a:solidFill>
                <a:latin typeface="Lexend"/>
                <a:ea typeface="Lexend"/>
                <a:cs typeface="Lexend"/>
                <a:sym typeface="Lexend"/>
              </a:rPr>
              <a:t>Not stripes</a:t>
            </a:r>
            <a:endParaRPr i="1" sz="1200">
              <a:solidFill>
                <a:srgbClr val="666666"/>
              </a:solidFill>
              <a:latin typeface="Lexend Light"/>
              <a:ea typeface="Lexend Light"/>
              <a:cs typeface="Lexend Light"/>
              <a:sym typeface="Lexend Light"/>
            </a:endParaRPr>
          </a:p>
        </p:txBody>
      </p:sp>
      <p:sp>
        <p:nvSpPr>
          <p:cNvPr id="197" name="Google Shape;197;p25"/>
          <p:cNvSpPr txBox="1"/>
          <p:nvPr>
            <p:ph idx="1" type="body"/>
          </p:nvPr>
        </p:nvSpPr>
        <p:spPr>
          <a:xfrm>
            <a:off x="6514800" y="3839450"/>
            <a:ext cx="880800" cy="339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solidFill>
                  <a:srgbClr val="003049"/>
                </a:solidFill>
                <a:latin typeface="Lexend"/>
                <a:ea typeface="Lexend"/>
                <a:cs typeface="Lexend"/>
                <a:sym typeface="Lexend"/>
              </a:rPr>
              <a:t>Stripes</a:t>
            </a:r>
            <a:endParaRPr i="1" sz="1200">
              <a:solidFill>
                <a:srgbClr val="666666"/>
              </a:solidFill>
              <a:latin typeface="Lexend Light"/>
              <a:ea typeface="Lexend Light"/>
              <a:cs typeface="Lexend Light"/>
              <a:sym typeface="Lexend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Approach: Gauging “concept sensitivity”</a:t>
            </a:r>
            <a:endParaRPr sz="2420">
              <a:solidFill>
                <a:srgbClr val="212121"/>
              </a:solidFill>
              <a:latin typeface="Roboto Black"/>
              <a:ea typeface="Roboto Black"/>
              <a:cs typeface="Roboto Black"/>
              <a:sym typeface="Roboto Black"/>
            </a:endParaRPr>
          </a:p>
        </p:txBody>
      </p:sp>
      <p:sp>
        <p:nvSpPr>
          <p:cNvPr id="203" name="Google Shape;203;p26"/>
          <p:cNvSpPr txBox="1"/>
          <p:nvPr>
            <p:ph idx="1" type="body"/>
          </p:nvPr>
        </p:nvSpPr>
        <p:spPr>
          <a:xfrm>
            <a:off x="311700" y="1152475"/>
            <a:ext cx="8520600" cy="676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rgbClr val="666666"/>
                </a:solidFill>
                <a:latin typeface="Lexend Light"/>
                <a:ea typeface="Lexend Light"/>
                <a:cs typeface="Lexend Light"/>
                <a:sym typeface="Lexend Light"/>
              </a:rPr>
              <a:t>Saliency maps gauge sensitivity of predictions              with respect to per-pixel perturbations</a:t>
            </a:r>
            <a:endParaRPr sz="1400">
              <a:solidFill>
                <a:srgbClr val="666666"/>
              </a:solidFill>
              <a:latin typeface="Lexend Light"/>
              <a:ea typeface="Lexend Light"/>
              <a:cs typeface="Lexend Light"/>
              <a:sym typeface="Lexend Light"/>
            </a:endParaRPr>
          </a:p>
        </p:txBody>
      </p:sp>
      <p:pic>
        <p:nvPicPr>
          <p:cNvPr id="204" name="Google Shape;204;p26"/>
          <p:cNvPicPr preferRelativeResize="0"/>
          <p:nvPr/>
        </p:nvPicPr>
        <p:blipFill>
          <a:blip r:embed="rId3">
            <a:alphaModFix/>
          </a:blip>
          <a:stretch>
            <a:fillRect/>
          </a:stretch>
        </p:blipFill>
        <p:spPr>
          <a:xfrm>
            <a:off x="4389625" y="1225525"/>
            <a:ext cx="562249" cy="251125"/>
          </a:xfrm>
          <a:prstGeom prst="rect">
            <a:avLst/>
          </a:prstGeom>
          <a:noFill/>
          <a:ln>
            <a:noFill/>
          </a:ln>
        </p:spPr>
      </p:pic>
      <p:pic>
        <p:nvPicPr>
          <p:cNvPr id="205" name="Google Shape;205;p26"/>
          <p:cNvPicPr preferRelativeResize="0"/>
          <p:nvPr/>
        </p:nvPicPr>
        <p:blipFill>
          <a:blip r:embed="rId4">
            <a:alphaModFix/>
          </a:blip>
          <a:stretch>
            <a:fillRect/>
          </a:stretch>
        </p:blipFill>
        <p:spPr>
          <a:xfrm>
            <a:off x="4572000" y="2930900"/>
            <a:ext cx="1061500" cy="284975"/>
          </a:xfrm>
          <a:prstGeom prst="rect">
            <a:avLst/>
          </a:prstGeom>
          <a:noFill/>
          <a:ln>
            <a:noFill/>
          </a:ln>
        </p:spPr>
      </p:pic>
      <p:pic>
        <p:nvPicPr>
          <p:cNvPr id="206" name="Google Shape;206;p26"/>
          <p:cNvPicPr preferRelativeResize="0"/>
          <p:nvPr/>
        </p:nvPicPr>
        <p:blipFill>
          <a:blip r:embed="rId5">
            <a:alphaModFix/>
          </a:blip>
          <a:stretch>
            <a:fillRect/>
          </a:stretch>
        </p:blipFill>
        <p:spPr>
          <a:xfrm>
            <a:off x="7480750" y="2930900"/>
            <a:ext cx="337655" cy="284975"/>
          </a:xfrm>
          <a:prstGeom prst="rect">
            <a:avLst/>
          </a:prstGeom>
          <a:noFill/>
          <a:ln>
            <a:noFill/>
          </a:ln>
        </p:spPr>
      </p:pic>
      <p:sp>
        <p:nvSpPr>
          <p:cNvPr id="207" name="Google Shape;207;p26"/>
          <p:cNvSpPr txBox="1"/>
          <p:nvPr>
            <p:ph idx="1" type="body"/>
          </p:nvPr>
        </p:nvSpPr>
        <p:spPr>
          <a:xfrm>
            <a:off x="311700" y="2882276"/>
            <a:ext cx="8520600" cy="382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rgbClr val="666666"/>
                </a:solidFill>
                <a:latin typeface="Lexend Light"/>
                <a:ea typeface="Lexend Light"/>
                <a:cs typeface="Lexend Light"/>
                <a:sym typeface="Lexend Light"/>
              </a:rPr>
              <a:t>With CAV, we can gauge sensitivity of predictions                        </a:t>
            </a:r>
            <a:r>
              <a:rPr b="1" lang="en" sz="1400">
                <a:solidFill>
                  <a:srgbClr val="D62828"/>
                </a:solidFill>
                <a:latin typeface="Lexend"/>
                <a:ea typeface="Lexend"/>
                <a:cs typeface="Lexend"/>
                <a:sym typeface="Lexend"/>
              </a:rPr>
              <a:t>towards a concept</a:t>
            </a:r>
            <a:r>
              <a:rPr lang="en" sz="1400">
                <a:solidFill>
                  <a:srgbClr val="666666"/>
                </a:solidFill>
                <a:latin typeface="Lexend Light"/>
                <a:ea typeface="Lexend Light"/>
                <a:cs typeface="Lexend Light"/>
                <a:sym typeface="Lexend Light"/>
              </a:rPr>
              <a:t>           at an entire layer</a:t>
            </a:r>
            <a:endParaRPr sz="1400">
              <a:solidFill>
                <a:srgbClr val="666666"/>
              </a:solidFill>
              <a:latin typeface="Lexend Light"/>
              <a:ea typeface="Lexend Light"/>
              <a:cs typeface="Lexend Light"/>
              <a:sym typeface="Lexend Light"/>
            </a:endParaRPr>
          </a:p>
        </p:txBody>
      </p:sp>
      <p:pic>
        <p:nvPicPr>
          <p:cNvPr id="208" name="Google Shape;208;p26"/>
          <p:cNvPicPr preferRelativeResize="0"/>
          <p:nvPr/>
        </p:nvPicPr>
        <p:blipFill>
          <a:blip r:embed="rId6">
            <a:alphaModFix/>
          </a:blip>
          <a:stretch>
            <a:fillRect/>
          </a:stretch>
        </p:blipFill>
        <p:spPr>
          <a:xfrm>
            <a:off x="2522925" y="1988375"/>
            <a:ext cx="1205102" cy="428775"/>
          </a:xfrm>
          <a:prstGeom prst="rect">
            <a:avLst/>
          </a:prstGeom>
          <a:noFill/>
          <a:ln>
            <a:noFill/>
          </a:ln>
        </p:spPr>
      </p:pic>
      <p:pic>
        <p:nvPicPr>
          <p:cNvPr id="209" name="Google Shape;209;p26"/>
          <p:cNvPicPr preferRelativeResize="0"/>
          <p:nvPr/>
        </p:nvPicPr>
        <p:blipFill>
          <a:blip r:embed="rId7">
            <a:alphaModFix/>
          </a:blip>
          <a:stretch>
            <a:fillRect/>
          </a:stretch>
        </p:blipFill>
        <p:spPr>
          <a:xfrm>
            <a:off x="3917350" y="1941795"/>
            <a:ext cx="2685074" cy="475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Approach: Testing with CAV (TCAV)</a:t>
            </a:r>
            <a:endParaRPr sz="2420">
              <a:solidFill>
                <a:srgbClr val="212121"/>
              </a:solidFill>
              <a:latin typeface="Roboto Black"/>
              <a:ea typeface="Roboto Black"/>
              <a:cs typeface="Roboto Black"/>
              <a:sym typeface="Roboto Black"/>
            </a:endParaRPr>
          </a:p>
        </p:txBody>
      </p:sp>
      <p:pic>
        <p:nvPicPr>
          <p:cNvPr id="215" name="Google Shape;215;p27"/>
          <p:cNvPicPr preferRelativeResize="0"/>
          <p:nvPr/>
        </p:nvPicPr>
        <p:blipFill>
          <a:blip r:embed="rId3">
            <a:alphaModFix/>
          </a:blip>
          <a:stretch>
            <a:fillRect/>
          </a:stretch>
        </p:blipFill>
        <p:spPr>
          <a:xfrm>
            <a:off x="462350" y="1400949"/>
            <a:ext cx="7918351" cy="1403500"/>
          </a:xfrm>
          <a:prstGeom prst="rect">
            <a:avLst/>
          </a:prstGeom>
          <a:noFill/>
          <a:ln>
            <a:noFill/>
          </a:ln>
        </p:spPr>
      </p:pic>
      <p:sp>
        <p:nvSpPr>
          <p:cNvPr id="216" name="Google Shape;216;p27"/>
          <p:cNvSpPr txBox="1"/>
          <p:nvPr>
            <p:ph idx="1" type="body"/>
          </p:nvPr>
        </p:nvSpPr>
        <p:spPr>
          <a:xfrm>
            <a:off x="462350" y="3870100"/>
            <a:ext cx="7006200" cy="67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666666"/>
                </a:solidFill>
                <a:latin typeface="Lexend Light"/>
                <a:ea typeface="Lexend Light"/>
                <a:cs typeface="Lexend Light"/>
                <a:sym typeface="Lexend Light"/>
              </a:rPr>
              <a:t>This provides </a:t>
            </a:r>
            <a:r>
              <a:rPr lang="en" sz="1400">
                <a:solidFill>
                  <a:srgbClr val="666666"/>
                </a:solidFill>
                <a:latin typeface="Lexend Light"/>
                <a:ea typeface="Lexend Light"/>
                <a:cs typeface="Lexend Light"/>
                <a:sym typeface="Lexend Light"/>
              </a:rPr>
              <a:t>interpretation</a:t>
            </a:r>
            <a:r>
              <a:rPr lang="en" sz="1400">
                <a:solidFill>
                  <a:srgbClr val="666666"/>
                </a:solidFill>
                <a:latin typeface="Lexend Light"/>
                <a:ea typeface="Lexend Light"/>
                <a:cs typeface="Lexend Light"/>
                <a:sym typeface="Lexend Light"/>
              </a:rPr>
              <a:t> global to a particular class</a:t>
            </a:r>
            <a:endParaRPr sz="1400">
              <a:solidFill>
                <a:srgbClr val="666666"/>
              </a:solidFill>
              <a:latin typeface="Lexend Light"/>
              <a:ea typeface="Lexend Light"/>
              <a:cs typeface="Lexend Light"/>
              <a:sym typeface="Lexend Light"/>
            </a:endParaRPr>
          </a:p>
          <a:p>
            <a:pPr indent="0" lvl="0" marL="0" rtl="0" algn="l">
              <a:spcBef>
                <a:spcPts val="1200"/>
              </a:spcBef>
              <a:spcAft>
                <a:spcPts val="1200"/>
              </a:spcAft>
              <a:buNone/>
            </a:pPr>
            <a:r>
              <a:rPr lang="en" sz="1400">
                <a:solidFill>
                  <a:srgbClr val="666666"/>
                </a:solidFill>
                <a:latin typeface="Lexend Light"/>
                <a:ea typeface="Lexend Light"/>
                <a:cs typeface="Lexend Light"/>
                <a:sym typeface="Lexend Light"/>
              </a:rPr>
              <a:t>A </a:t>
            </a:r>
            <a:r>
              <a:rPr i="1" lang="en" sz="1400">
                <a:solidFill>
                  <a:srgbClr val="666666"/>
                </a:solidFill>
                <a:latin typeface="Lexend Light"/>
                <a:ea typeface="Lexend Light"/>
                <a:cs typeface="Lexend Light"/>
                <a:sym typeface="Lexend Light"/>
              </a:rPr>
              <a:t>t</a:t>
            </a:r>
            <a:r>
              <a:rPr lang="en" sz="1400">
                <a:solidFill>
                  <a:srgbClr val="666666"/>
                </a:solidFill>
                <a:latin typeface="Lexend Light"/>
                <a:ea typeface="Lexend Light"/>
                <a:cs typeface="Lexend Light"/>
                <a:sym typeface="Lexend Light"/>
              </a:rPr>
              <a:t>-test can </a:t>
            </a:r>
            <a:r>
              <a:rPr lang="en" sz="1400">
                <a:solidFill>
                  <a:srgbClr val="666666"/>
                </a:solidFill>
                <a:latin typeface="Lexend Light"/>
                <a:ea typeface="Lexend Light"/>
                <a:cs typeface="Lexend Light"/>
                <a:sym typeface="Lexend Light"/>
              </a:rPr>
              <a:t>safeguard</a:t>
            </a:r>
            <a:r>
              <a:rPr lang="en" sz="1400">
                <a:solidFill>
                  <a:srgbClr val="666666"/>
                </a:solidFill>
                <a:latin typeface="Lexend Light"/>
                <a:ea typeface="Lexend Light"/>
                <a:cs typeface="Lexend Light"/>
                <a:sym typeface="Lexend Light"/>
              </a:rPr>
              <a:t> against meaningless CAVs</a:t>
            </a:r>
            <a:endParaRPr sz="1400">
              <a:solidFill>
                <a:srgbClr val="666666"/>
              </a:solidFill>
              <a:latin typeface="Lexend Light"/>
              <a:ea typeface="Lexend Light"/>
              <a:cs typeface="Lexend Light"/>
              <a:sym typeface="Lexend Light"/>
            </a:endParaRPr>
          </a:p>
        </p:txBody>
      </p:sp>
      <p:pic>
        <p:nvPicPr>
          <p:cNvPr id="217" name="Google Shape;217;p27"/>
          <p:cNvPicPr preferRelativeResize="0"/>
          <p:nvPr/>
        </p:nvPicPr>
        <p:blipFill>
          <a:blip r:embed="rId4">
            <a:alphaModFix/>
          </a:blip>
          <a:stretch>
            <a:fillRect/>
          </a:stretch>
        </p:blipFill>
        <p:spPr>
          <a:xfrm>
            <a:off x="462350" y="3208250"/>
            <a:ext cx="1213100" cy="433250"/>
          </a:xfrm>
          <a:prstGeom prst="rect">
            <a:avLst/>
          </a:prstGeom>
          <a:noFill/>
          <a:ln>
            <a:noFill/>
          </a:ln>
        </p:spPr>
      </p:pic>
      <p:sp>
        <p:nvSpPr>
          <p:cNvPr id="218" name="Google Shape;218;p27"/>
          <p:cNvSpPr txBox="1"/>
          <p:nvPr>
            <p:ph idx="1" type="body"/>
          </p:nvPr>
        </p:nvSpPr>
        <p:spPr>
          <a:xfrm>
            <a:off x="1675450" y="3284450"/>
            <a:ext cx="7006200" cy="676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rgbClr val="666666"/>
                </a:solidFill>
                <a:latin typeface="Lexend Light"/>
                <a:ea typeface="Lexend Light"/>
                <a:cs typeface="Lexend Light"/>
                <a:sym typeface="Lexend Light"/>
              </a:rPr>
              <a:t>measures the fraction of inputs whose activations were influenced by a concept</a:t>
            </a:r>
            <a:endParaRPr sz="1400">
              <a:solidFill>
                <a:srgbClr val="666666"/>
              </a:solidFill>
              <a:latin typeface="Lexend Light"/>
              <a:ea typeface="Lexend Light"/>
              <a:cs typeface="Lexend Light"/>
              <a:sym typeface="Lexend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Approach Summary</a:t>
            </a:r>
            <a:endParaRPr sz="2420">
              <a:solidFill>
                <a:srgbClr val="212121"/>
              </a:solidFill>
              <a:latin typeface="Roboto Black"/>
              <a:ea typeface="Roboto Black"/>
              <a:cs typeface="Roboto Black"/>
              <a:sym typeface="Roboto Black"/>
            </a:endParaRPr>
          </a:p>
        </p:txBody>
      </p:sp>
      <p:pic>
        <p:nvPicPr>
          <p:cNvPr id="224" name="Google Shape;224;p28"/>
          <p:cNvPicPr preferRelativeResize="0"/>
          <p:nvPr/>
        </p:nvPicPr>
        <p:blipFill>
          <a:blip r:embed="rId3">
            <a:alphaModFix/>
          </a:blip>
          <a:stretch>
            <a:fillRect/>
          </a:stretch>
        </p:blipFill>
        <p:spPr>
          <a:xfrm>
            <a:off x="152400" y="1170125"/>
            <a:ext cx="8839204" cy="30816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9"/>
          <p:cNvSpPr txBox="1"/>
          <p:nvPr>
            <p:ph type="title"/>
          </p:nvPr>
        </p:nvSpPr>
        <p:spPr>
          <a:xfrm>
            <a:off x="3117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Results: Sorting Images with CAVs</a:t>
            </a:r>
            <a:endParaRPr sz="2420">
              <a:solidFill>
                <a:srgbClr val="212121"/>
              </a:solidFill>
              <a:latin typeface="Roboto Black"/>
              <a:ea typeface="Roboto Black"/>
              <a:cs typeface="Roboto Black"/>
              <a:sym typeface="Roboto Black"/>
            </a:endParaRPr>
          </a:p>
        </p:txBody>
      </p:sp>
      <p:pic>
        <p:nvPicPr>
          <p:cNvPr id="230" name="Google Shape;230;p29"/>
          <p:cNvPicPr preferRelativeResize="0"/>
          <p:nvPr/>
        </p:nvPicPr>
        <p:blipFill>
          <a:blip r:embed="rId3">
            <a:alphaModFix/>
          </a:blip>
          <a:stretch>
            <a:fillRect/>
          </a:stretch>
        </p:blipFill>
        <p:spPr>
          <a:xfrm>
            <a:off x="219075" y="1082775"/>
            <a:ext cx="8705850" cy="3048000"/>
          </a:xfrm>
          <a:prstGeom prst="rect">
            <a:avLst/>
          </a:prstGeom>
          <a:noFill/>
          <a:ln>
            <a:noFill/>
          </a:ln>
        </p:spPr>
      </p:pic>
      <p:sp>
        <p:nvSpPr>
          <p:cNvPr id="231" name="Google Shape;231;p29"/>
          <p:cNvSpPr txBox="1"/>
          <p:nvPr/>
        </p:nvSpPr>
        <p:spPr>
          <a:xfrm>
            <a:off x="1471050" y="406900"/>
            <a:ext cx="1541700" cy="6771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600">
                <a:solidFill>
                  <a:srgbClr val="D62828"/>
                </a:solidFill>
                <a:latin typeface="Livvic"/>
                <a:ea typeface="Livvic"/>
                <a:cs typeface="Livvic"/>
                <a:sym typeface="Livvic"/>
              </a:rPr>
              <a:t>Class: Stripes</a:t>
            </a:r>
            <a:endParaRPr sz="1600">
              <a:solidFill>
                <a:srgbClr val="D62828"/>
              </a:solidFill>
              <a:latin typeface="Livvic"/>
              <a:ea typeface="Livvic"/>
              <a:cs typeface="Livvic"/>
              <a:sym typeface="Livvic"/>
            </a:endParaRPr>
          </a:p>
          <a:p>
            <a:pPr indent="0" lvl="0" marL="0" rtl="0" algn="just">
              <a:spcBef>
                <a:spcPts val="0"/>
              </a:spcBef>
              <a:spcAft>
                <a:spcPts val="0"/>
              </a:spcAft>
              <a:buNone/>
            </a:pPr>
            <a:r>
              <a:rPr lang="en" sz="1600">
                <a:solidFill>
                  <a:srgbClr val="D62828"/>
                </a:solidFill>
                <a:latin typeface="Livvic"/>
                <a:ea typeface="Livvic"/>
                <a:cs typeface="Livvic"/>
                <a:sym typeface="Livvic"/>
              </a:rPr>
              <a:t>Concept: CEO</a:t>
            </a:r>
            <a:endParaRPr sz="1600">
              <a:solidFill>
                <a:srgbClr val="D62828"/>
              </a:solidFill>
              <a:latin typeface="Livvic"/>
              <a:ea typeface="Livvic"/>
              <a:cs typeface="Livvic"/>
              <a:sym typeface="Livvic"/>
            </a:endParaRPr>
          </a:p>
        </p:txBody>
      </p:sp>
      <p:sp>
        <p:nvSpPr>
          <p:cNvPr id="232" name="Google Shape;232;p29"/>
          <p:cNvSpPr txBox="1"/>
          <p:nvPr/>
        </p:nvSpPr>
        <p:spPr>
          <a:xfrm>
            <a:off x="5577600" y="406900"/>
            <a:ext cx="2413200" cy="6771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600">
                <a:solidFill>
                  <a:srgbClr val="D62828"/>
                </a:solidFill>
                <a:latin typeface="Livvic"/>
                <a:ea typeface="Livvic"/>
                <a:cs typeface="Livvic"/>
                <a:sym typeface="Livvic"/>
              </a:rPr>
              <a:t>Class: necktie</a:t>
            </a:r>
            <a:endParaRPr sz="1600">
              <a:solidFill>
                <a:srgbClr val="D62828"/>
              </a:solidFill>
              <a:latin typeface="Livvic"/>
              <a:ea typeface="Livvic"/>
              <a:cs typeface="Livvic"/>
              <a:sym typeface="Livvic"/>
            </a:endParaRPr>
          </a:p>
          <a:p>
            <a:pPr indent="0" lvl="0" marL="0" rtl="0" algn="just">
              <a:spcBef>
                <a:spcPts val="0"/>
              </a:spcBef>
              <a:spcAft>
                <a:spcPts val="0"/>
              </a:spcAft>
              <a:buNone/>
            </a:pPr>
            <a:r>
              <a:rPr lang="en" sz="1600">
                <a:solidFill>
                  <a:srgbClr val="D62828"/>
                </a:solidFill>
                <a:latin typeface="Livvic"/>
                <a:ea typeface="Livvic"/>
                <a:cs typeface="Livvic"/>
                <a:sym typeface="Livvic"/>
              </a:rPr>
              <a:t>Concept: model woman</a:t>
            </a:r>
            <a:endParaRPr sz="1600">
              <a:solidFill>
                <a:srgbClr val="D62828"/>
              </a:solidFill>
              <a:latin typeface="Livvic"/>
              <a:ea typeface="Livvic"/>
              <a:cs typeface="Livvic"/>
              <a:sym typeface="Livvic"/>
            </a:endParaRPr>
          </a:p>
        </p:txBody>
      </p:sp>
      <p:sp>
        <p:nvSpPr>
          <p:cNvPr id="233" name="Google Shape;233;p29"/>
          <p:cNvSpPr txBox="1"/>
          <p:nvPr/>
        </p:nvSpPr>
        <p:spPr>
          <a:xfrm>
            <a:off x="219075" y="4266325"/>
            <a:ext cx="86496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Livvic"/>
              <a:buChar char="●"/>
            </a:pPr>
            <a:r>
              <a:rPr lang="en" sz="1600">
                <a:latin typeface="Livvic"/>
                <a:ea typeface="Livvic"/>
                <a:cs typeface="Livvic"/>
                <a:sym typeface="Livvic"/>
              </a:rPr>
              <a:t>Confirmation that the CAVs correctly reflect the </a:t>
            </a:r>
            <a:r>
              <a:rPr lang="en" sz="1600">
                <a:latin typeface="Livvic"/>
                <a:ea typeface="Livvic"/>
                <a:cs typeface="Livvic"/>
                <a:sym typeface="Livvic"/>
              </a:rPr>
              <a:t>concept</a:t>
            </a:r>
            <a:r>
              <a:rPr lang="en" sz="1600">
                <a:latin typeface="Livvic"/>
                <a:ea typeface="Livvic"/>
                <a:cs typeface="Livvic"/>
                <a:sym typeface="Livvic"/>
              </a:rPr>
              <a:t> of interest</a:t>
            </a:r>
            <a:endParaRPr sz="1600">
              <a:latin typeface="Livvic"/>
              <a:ea typeface="Livvic"/>
              <a:cs typeface="Livvic"/>
              <a:sym typeface="Livvic"/>
            </a:endParaRPr>
          </a:p>
          <a:p>
            <a:pPr indent="-330200" lvl="0" marL="457200" rtl="0" algn="l">
              <a:spcBef>
                <a:spcPts val="0"/>
              </a:spcBef>
              <a:spcAft>
                <a:spcPts val="0"/>
              </a:spcAft>
              <a:buSzPts val="1600"/>
              <a:buFont typeface="Livvic"/>
              <a:buChar char="●"/>
            </a:pPr>
            <a:r>
              <a:rPr lang="en" sz="1600">
                <a:latin typeface="Livvic"/>
                <a:ea typeface="Livvic"/>
                <a:cs typeface="Livvic"/>
                <a:sym typeface="Livvic"/>
              </a:rPr>
              <a:t>Sorting procedure can reveal biases used to learn the CAV</a:t>
            </a:r>
            <a:endParaRPr sz="1600">
              <a:latin typeface="Livvic"/>
              <a:ea typeface="Livvic"/>
              <a:cs typeface="Livvic"/>
              <a:sym typeface="Livv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0" st="0"/>
                                            </p:txEl>
                                          </p:spTgt>
                                        </p:tgtEl>
                                        <p:attrNameLst>
                                          <p:attrName>style.visibility</p:attrName>
                                        </p:attrNameLst>
                                      </p:cBhvr>
                                      <p:to>
                                        <p:strVal val="visible"/>
                                      </p:to>
                                    </p:set>
                                    <p:animEffect filter="fade" transition="in">
                                      <p:cBhvr>
                                        <p:cTn dur="1000"/>
                                        <p:tgtEl>
                                          <p:spTgt spid="2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1" st="1"/>
                                            </p:txEl>
                                          </p:spTgt>
                                        </p:tgtEl>
                                        <p:attrNameLst>
                                          <p:attrName>style.visibility</p:attrName>
                                        </p:attrNameLst>
                                      </p:cBhvr>
                                      <p:to>
                                        <p:strVal val="visible"/>
                                      </p:to>
                                    </p:set>
                                    <p:animEffect filter="fade" transition="in">
                                      <p:cBhvr>
                                        <p:cTn dur="1000"/>
                                        <p:tgtEl>
                                          <p:spTgt spid="23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7" name="Shape 237"/>
        <p:cNvGrpSpPr/>
        <p:nvPr/>
      </p:nvGrpSpPr>
      <p:grpSpPr>
        <a:xfrm>
          <a:off x="0" y="0"/>
          <a:ext cx="0" cy="0"/>
          <a:chOff x="0" y="0"/>
          <a:chExt cx="0" cy="0"/>
        </a:xfrm>
      </p:grpSpPr>
      <p:sp>
        <p:nvSpPr>
          <p:cNvPr id="238" name="Google Shape;238;p30"/>
          <p:cNvSpPr txBox="1"/>
          <p:nvPr>
            <p:ph type="title"/>
          </p:nvPr>
        </p:nvSpPr>
        <p:spPr>
          <a:xfrm>
            <a:off x="3117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Results: Empirical Deep Dream</a:t>
            </a:r>
            <a:endParaRPr sz="2420">
              <a:solidFill>
                <a:srgbClr val="212121"/>
              </a:solidFill>
              <a:latin typeface="Roboto Black"/>
              <a:ea typeface="Roboto Black"/>
              <a:cs typeface="Roboto Black"/>
              <a:sym typeface="Roboto Black"/>
            </a:endParaRPr>
          </a:p>
        </p:txBody>
      </p:sp>
      <p:pic>
        <p:nvPicPr>
          <p:cNvPr id="239" name="Google Shape;239;p30"/>
          <p:cNvPicPr preferRelativeResize="0"/>
          <p:nvPr/>
        </p:nvPicPr>
        <p:blipFill>
          <a:blip r:embed="rId3">
            <a:alphaModFix/>
          </a:blip>
          <a:stretch>
            <a:fillRect/>
          </a:stretch>
        </p:blipFill>
        <p:spPr>
          <a:xfrm>
            <a:off x="200025" y="1714500"/>
            <a:ext cx="8743950" cy="2933700"/>
          </a:xfrm>
          <a:prstGeom prst="rect">
            <a:avLst/>
          </a:prstGeom>
          <a:noFill/>
          <a:ln>
            <a:noFill/>
          </a:ln>
        </p:spPr>
      </p:pic>
      <p:sp>
        <p:nvSpPr>
          <p:cNvPr id="240" name="Google Shape;240;p30"/>
          <p:cNvSpPr txBox="1"/>
          <p:nvPr/>
        </p:nvSpPr>
        <p:spPr>
          <a:xfrm>
            <a:off x="853050" y="4636200"/>
            <a:ext cx="7437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Livvic"/>
                <a:ea typeface="Livvic"/>
                <a:cs typeface="Livvic"/>
                <a:sym typeface="Livvic"/>
              </a:rPr>
              <a:t>CAVs reflect their underlying concept</a:t>
            </a:r>
            <a:endParaRPr sz="1600">
              <a:latin typeface="Livvic"/>
              <a:ea typeface="Livvic"/>
              <a:cs typeface="Livvic"/>
              <a:sym typeface="Livvic"/>
            </a:endParaRPr>
          </a:p>
        </p:txBody>
      </p:sp>
      <p:sp>
        <p:nvSpPr>
          <p:cNvPr id="241" name="Google Shape;241;p30"/>
          <p:cNvSpPr txBox="1"/>
          <p:nvPr/>
        </p:nvSpPr>
        <p:spPr>
          <a:xfrm>
            <a:off x="849225" y="1337550"/>
            <a:ext cx="1541700" cy="4839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600">
                <a:solidFill>
                  <a:srgbClr val="D62828"/>
                </a:solidFill>
                <a:latin typeface="Livvic"/>
                <a:ea typeface="Livvic"/>
                <a:cs typeface="Livvic"/>
                <a:sym typeface="Livvic"/>
              </a:rPr>
              <a:t>Knitted texture</a:t>
            </a:r>
            <a:endParaRPr sz="1600">
              <a:solidFill>
                <a:srgbClr val="D62828"/>
              </a:solidFill>
              <a:latin typeface="Livvic"/>
              <a:ea typeface="Livvic"/>
              <a:cs typeface="Livvic"/>
              <a:sym typeface="Livvic"/>
            </a:endParaRPr>
          </a:p>
        </p:txBody>
      </p:sp>
      <p:sp>
        <p:nvSpPr>
          <p:cNvPr id="242" name="Google Shape;242;p30"/>
          <p:cNvSpPr txBox="1"/>
          <p:nvPr/>
        </p:nvSpPr>
        <p:spPr>
          <a:xfrm>
            <a:off x="3801150" y="1337550"/>
            <a:ext cx="1541700" cy="48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D62828"/>
                </a:solidFill>
                <a:latin typeface="Livvic"/>
                <a:ea typeface="Livvic"/>
                <a:cs typeface="Livvic"/>
                <a:sym typeface="Livvic"/>
              </a:rPr>
              <a:t>Corgis</a:t>
            </a:r>
            <a:endParaRPr sz="1600">
              <a:solidFill>
                <a:srgbClr val="D62828"/>
              </a:solidFill>
              <a:latin typeface="Livvic"/>
              <a:ea typeface="Livvic"/>
              <a:cs typeface="Livvic"/>
              <a:sym typeface="Livvic"/>
            </a:endParaRPr>
          </a:p>
        </p:txBody>
      </p:sp>
      <p:sp>
        <p:nvSpPr>
          <p:cNvPr id="243" name="Google Shape;243;p30"/>
          <p:cNvSpPr txBox="1"/>
          <p:nvPr/>
        </p:nvSpPr>
        <p:spPr>
          <a:xfrm>
            <a:off x="6393025" y="1337550"/>
            <a:ext cx="2177100" cy="48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D62828"/>
                </a:solidFill>
                <a:latin typeface="Livvic"/>
                <a:ea typeface="Livvic"/>
                <a:cs typeface="Livvic"/>
                <a:sym typeface="Livvic"/>
              </a:rPr>
              <a:t>Siberian huskies</a:t>
            </a:r>
            <a:endParaRPr sz="1600">
              <a:solidFill>
                <a:srgbClr val="D62828"/>
              </a:solidFill>
              <a:latin typeface="Livvic"/>
              <a:ea typeface="Livvic"/>
              <a:cs typeface="Livvic"/>
              <a:sym typeface="Livvic"/>
            </a:endParaRPr>
          </a:p>
        </p:txBody>
      </p:sp>
      <p:sp>
        <p:nvSpPr>
          <p:cNvPr id="244" name="Google Shape;244;p30"/>
          <p:cNvSpPr txBox="1"/>
          <p:nvPr/>
        </p:nvSpPr>
        <p:spPr>
          <a:xfrm>
            <a:off x="1426950" y="967200"/>
            <a:ext cx="6290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77F00"/>
                </a:solidFill>
                <a:latin typeface="Livvic"/>
                <a:ea typeface="Livvic"/>
                <a:cs typeface="Livvic"/>
                <a:sym typeface="Livvic"/>
              </a:rPr>
              <a:t>Deep Dream applied to a random image for three different CAVs</a:t>
            </a:r>
            <a:endParaRPr sz="1600">
              <a:solidFill>
                <a:srgbClr val="F77F00"/>
              </a:solidFill>
              <a:latin typeface="Livvic"/>
              <a:ea typeface="Livvic"/>
              <a:cs typeface="Livvic"/>
              <a:sym typeface="Livvic"/>
            </a:endParaRPr>
          </a:p>
        </p:txBody>
      </p:sp>
      <p:sp>
        <p:nvSpPr>
          <p:cNvPr id="245" name="Google Shape;245;p30"/>
          <p:cNvSpPr txBox="1"/>
          <p:nvPr/>
        </p:nvSpPr>
        <p:spPr>
          <a:xfrm>
            <a:off x="464100" y="484325"/>
            <a:ext cx="7437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Livvic"/>
                <a:ea typeface="Livvic"/>
                <a:cs typeface="Livvic"/>
                <a:sym typeface="Livvic"/>
              </a:rPr>
              <a:t>Deep Dream: visualizes patterns by maximizing activations</a:t>
            </a:r>
            <a:endParaRPr sz="1600">
              <a:latin typeface="Livvic"/>
              <a:ea typeface="Livvic"/>
              <a:cs typeface="Livvic"/>
              <a:sym typeface="Livv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1"/>
          <p:cNvSpPr txBox="1"/>
          <p:nvPr>
            <p:ph type="title"/>
          </p:nvPr>
        </p:nvSpPr>
        <p:spPr>
          <a:xfrm>
            <a:off x="3117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Results: Gaining Insights with TCAV</a:t>
            </a:r>
            <a:endParaRPr sz="2420">
              <a:solidFill>
                <a:srgbClr val="212121"/>
              </a:solidFill>
              <a:latin typeface="Roboto Black"/>
              <a:ea typeface="Roboto Black"/>
              <a:cs typeface="Roboto Black"/>
              <a:sym typeface="Roboto Black"/>
            </a:endParaRPr>
          </a:p>
        </p:txBody>
      </p:sp>
      <p:sp>
        <p:nvSpPr>
          <p:cNvPr id="251" name="Google Shape;251;p31"/>
          <p:cNvSpPr txBox="1"/>
          <p:nvPr/>
        </p:nvSpPr>
        <p:spPr>
          <a:xfrm>
            <a:off x="398600" y="701550"/>
            <a:ext cx="366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52" name="Google Shape;252;p31"/>
          <p:cNvSpPr txBox="1"/>
          <p:nvPr/>
        </p:nvSpPr>
        <p:spPr>
          <a:xfrm>
            <a:off x="136050" y="433100"/>
            <a:ext cx="8871900" cy="1169700"/>
          </a:xfrm>
          <a:prstGeom prst="rect">
            <a:avLst/>
          </a:prstGeom>
          <a:noFill/>
          <a:ln>
            <a:noFill/>
          </a:ln>
        </p:spPr>
        <p:txBody>
          <a:bodyPr anchorCtr="0" anchor="t" bIns="91425" lIns="91425" spcFirstLastPara="1" rIns="91425" wrap="square" tIns="91425">
            <a:spAutoFit/>
          </a:bodyPr>
          <a:lstStyle/>
          <a:p>
            <a:pPr indent="-330200" lvl="0" marL="457200" rtl="0" algn="just">
              <a:spcBef>
                <a:spcPts val="0"/>
              </a:spcBef>
              <a:spcAft>
                <a:spcPts val="0"/>
              </a:spcAft>
              <a:buClr>
                <a:srgbClr val="D62828"/>
              </a:buClr>
              <a:buSzPts val="1600"/>
              <a:buFont typeface="Livvic"/>
              <a:buChar char="●"/>
            </a:pPr>
            <a:r>
              <a:rPr lang="en" sz="1600">
                <a:solidFill>
                  <a:srgbClr val="D62828"/>
                </a:solidFill>
                <a:latin typeface="Livvic"/>
                <a:ea typeface="Livvic"/>
                <a:cs typeface="Livvic"/>
                <a:sym typeface="Livvic"/>
              </a:rPr>
              <a:t>x-axis: CAV</a:t>
            </a:r>
            <a:endParaRPr sz="1600">
              <a:solidFill>
                <a:srgbClr val="D62828"/>
              </a:solidFill>
              <a:latin typeface="Livvic"/>
              <a:ea typeface="Livvic"/>
              <a:cs typeface="Livvic"/>
              <a:sym typeface="Livvic"/>
            </a:endParaRPr>
          </a:p>
          <a:p>
            <a:pPr indent="-330200" lvl="0" marL="457200" rtl="0" algn="just">
              <a:spcBef>
                <a:spcPts val="0"/>
              </a:spcBef>
              <a:spcAft>
                <a:spcPts val="0"/>
              </a:spcAft>
              <a:buClr>
                <a:srgbClr val="D62828"/>
              </a:buClr>
              <a:buSzPts val="1600"/>
              <a:buFont typeface="Livvic"/>
              <a:buChar char="●"/>
            </a:pPr>
            <a:r>
              <a:rPr lang="en" sz="1600">
                <a:solidFill>
                  <a:srgbClr val="D62828"/>
                </a:solidFill>
                <a:latin typeface="Livvic"/>
                <a:ea typeface="Livvic"/>
                <a:cs typeface="Livvic"/>
                <a:sym typeface="Livvic"/>
              </a:rPr>
              <a:t>y-axis: TCAV score = conceptual sensitivity of classification to concept</a:t>
            </a:r>
            <a:endParaRPr sz="1600">
              <a:solidFill>
                <a:srgbClr val="D62828"/>
              </a:solidFill>
              <a:latin typeface="Livvic"/>
              <a:ea typeface="Livvic"/>
              <a:cs typeface="Livvic"/>
              <a:sym typeface="Livvic"/>
            </a:endParaRPr>
          </a:p>
          <a:p>
            <a:pPr indent="-330200" lvl="0" marL="457200" rtl="0" algn="just">
              <a:spcBef>
                <a:spcPts val="0"/>
              </a:spcBef>
              <a:spcAft>
                <a:spcPts val="0"/>
              </a:spcAft>
              <a:buClr>
                <a:srgbClr val="D62828"/>
              </a:buClr>
              <a:buSzPts val="1600"/>
              <a:buFont typeface="Livvic"/>
              <a:buChar char="●"/>
            </a:pPr>
            <a:r>
              <a:rPr lang="en" sz="1600">
                <a:solidFill>
                  <a:srgbClr val="D62828"/>
                </a:solidFill>
                <a:latin typeface="Livvic"/>
                <a:ea typeface="Livvic"/>
                <a:cs typeface="Livvic"/>
                <a:sym typeface="Livvic"/>
              </a:rPr>
              <a:t>Each bar is a different layer of the NN with a statistically significant CAV</a:t>
            </a:r>
            <a:endParaRPr sz="1600">
              <a:solidFill>
                <a:srgbClr val="D62828"/>
              </a:solidFill>
              <a:latin typeface="Livvic"/>
              <a:ea typeface="Livvic"/>
              <a:cs typeface="Livvic"/>
              <a:sym typeface="Livvic"/>
            </a:endParaRPr>
          </a:p>
          <a:p>
            <a:pPr indent="-330200" lvl="0" marL="457200" rtl="0" algn="just">
              <a:spcBef>
                <a:spcPts val="0"/>
              </a:spcBef>
              <a:spcAft>
                <a:spcPts val="0"/>
              </a:spcAft>
              <a:buClr>
                <a:srgbClr val="D62828"/>
              </a:buClr>
              <a:buSzPts val="1600"/>
              <a:buFont typeface="Livvic"/>
              <a:buChar char="●"/>
            </a:pPr>
            <a:r>
              <a:rPr lang="en" sz="1600">
                <a:solidFill>
                  <a:srgbClr val="D62828"/>
                </a:solidFill>
                <a:latin typeface="Livvic"/>
                <a:ea typeface="Livvic"/>
                <a:cs typeface="Livvic"/>
                <a:sym typeface="Livvic"/>
              </a:rPr>
              <a:t>Layers closer to logit layer have a greater influence on the prediction</a:t>
            </a:r>
            <a:endParaRPr sz="1600">
              <a:solidFill>
                <a:srgbClr val="D62828"/>
              </a:solidFill>
              <a:latin typeface="Livvic"/>
              <a:ea typeface="Livvic"/>
              <a:cs typeface="Livvic"/>
              <a:sym typeface="Livvic"/>
            </a:endParaRPr>
          </a:p>
        </p:txBody>
      </p:sp>
      <p:pic>
        <p:nvPicPr>
          <p:cNvPr id="253" name="Google Shape;253;p31"/>
          <p:cNvPicPr preferRelativeResize="0"/>
          <p:nvPr/>
        </p:nvPicPr>
        <p:blipFill>
          <a:blip r:embed="rId3">
            <a:alphaModFix/>
          </a:blip>
          <a:stretch>
            <a:fillRect/>
          </a:stretch>
        </p:blipFill>
        <p:spPr>
          <a:xfrm>
            <a:off x="152400" y="1679000"/>
            <a:ext cx="4598706" cy="3464501"/>
          </a:xfrm>
          <a:prstGeom prst="rect">
            <a:avLst/>
          </a:prstGeom>
          <a:noFill/>
          <a:ln>
            <a:noFill/>
          </a:ln>
        </p:spPr>
      </p:pic>
      <p:sp>
        <p:nvSpPr>
          <p:cNvPr id="254" name="Google Shape;254;p31"/>
          <p:cNvSpPr txBox="1"/>
          <p:nvPr/>
        </p:nvSpPr>
        <p:spPr>
          <a:xfrm>
            <a:off x="4870950" y="1718050"/>
            <a:ext cx="4273200" cy="3140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Matches intuition</a:t>
            </a:r>
            <a:endParaRPr sz="1600">
              <a:solidFill>
                <a:srgbClr val="F77F00"/>
              </a:solidFill>
              <a:latin typeface="Livvic"/>
              <a:ea typeface="Livvic"/>
              <a:cs typeface="Livvic"/>
              <a:sym typeface="Livvic"/>
            </a:endParaRPr>
          </a:p>
          <a:p>
            <a:pPr indent="-330200" lvl="1" marL="914400" rtl="0" algn="l">
              <a:spcBef>
                <a:spcPts val="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“Red” is important for “fire engine”</a:t>
            </a:r>
            <a:endParaRPr sz="1600">
              <a:solidFill>
                <a:srgbClr val="F77F00"/>
              </a:solidFill>
              <a:latin typeface="Livvic"/>
              <a:ea typeface="Livvic"/>
              <a:cs typeface="Livvic"/>
              <a:sym typeface="Livvic"/>
            </a:endParaRPr>
          </a:p>
          <a:p>
            <a:pPr indent="-330200" lvl="1" marL="914400" rtl="0" algn="l">
              <a:spcBef>
                <a:spcPts val="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“Striped” is important for “zebra”</a:t>
            </a:r>
            <a:endParaRPr sz="1600">
              <a:solidFill>
                <a:srgbClr val="F77F00"/>
              </a:solidFill>
              <a:latin typeface="Livvic"/>
              <a:ea typeface="Livvic"/>
              <a:cs typeface="Livvic"/>
              <a:sym typeface="Livvic"/>
            </a:endParaRPr>
          </a:p>
          <a:p>
            <a:pPr indent="-330200" lvl="0" marL="457200" rtl="0" algn="l">
              <a:spcBef>
                <a:spcPts val="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Biases</a:t>
            </a:r>
            <a:endParaRPr sz="1600">
              <a:solidFill>
                <a:srgbClr val="F77F00"/>
              </a:solidFill>
              <a:latin typeface="Livvic"/>
              <a:ea typeface="Livvic"/>
              <a:cs typeface="Livvic"/>
              <a:sym typeface="Livvic"/>
            </a:endParaRPr>
          </a:p>
          <a:p>
            <a:pPr indent="-330200" lvl="1" marL="914400" rtl="0" algn="l">
              <a:spcBef>
                <a:spcPts val="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“Caucasian” is important for “rugby ball”</a:t>
            </a:r>
            <a:endParaRPr sz="1600">
              <a:solidFill>
                <a:srgbClr val="F77F00"/>
              </a:solidFill>
              <a:latin typeface="Livvic"/>
              <a:ea typeface="Livvic"/>
              <a:cs typeface="Livvic"/>
              <a:sym typeface="Livvic"/>
            </a:endParaRPr>
          </a:p>
          <a:p>
            <a:pPr indent="-330200" lvl="0" marL="457200" rtl="0" algn="l">
              <a:spcBef>
                <a:spcPts val="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Statistical significance test successfully removed spurious CAVS</a:t>
            </a:r>
            <a:endParaRPr sz="1600">
              <a:solidFill>
                <a:srgbClr val="F77F00"/>
              </a:solidFill>
              <a:latin typeface="Livvic"/>
              <a:ea typeface="Livvic"/>
              <a:cs typeface="Livvic"/>
              <a:sym typeface="Livvic"/>
            </a:endParaRPr>
          </a:p>
          <a:p>
            <a:pPr indent="-330200" lvl="1" marL="914400" rtl="0" algn="l">
              <a:spcBef>
                <a:spcPts val="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“Dotted” is not important for “zebra”</a:t>
            </a:r>
            <a:endParaRPr sz="1600">
              <a:solidFill>
                <a:srgbClr val="F77F00"/>
              </a:solidFill>
              <a:latin typeface="Livvic"/>
              <a:ea typeface="Livvic"/>
              <a:cs typeface="Livvic"/>
              <a:sym typeface="Livvic"/>
            </a:endParaRPr>
          </a:p>
          <a:p>
            <a:pPr indent="-330200" lvl="0" marL="457200" rtl="0" algn="l">
              <a:spcBef>
                <a:spcPts val="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Quantitatively confirm qualitative findings</a:t>
            </a:r>
            <a:endParaRPr sz="1600">
              <a:solidFill>
                <a:srgbClr val="F77F00"/>
              </a:solidFill>
              <a:latin typeface="Livvic"/>
              <a:ea typeface="Livvic"/>
              <a:cs typeface="Livvic"/>
              <a:sym typeface="Livv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xEl>
                                              <p:pRg end="0" st="0"/>
                                            </p:txEl>
                                          </p:spTgt>
                                        </p:tgtEl>
                                        <p:attrNameLst>
                                          <p:attrName>style.visibility</p:attrName>
                                        </p:attrNameLst>
                                      </p:cBhvr>
                                      <p:to>
                                        <p:strVal val="visible"/>
                                      </p:to>
                                    </p:set>
                                    <p:animEffect filter="fade" transition="in">
                                      <p:cBhvr>
                                        <p:cTn dur="1000"/>
                                        <p:tgtEl>
                                          <p:spTgt spid="2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xEl>
                                              <p:pRg end="1" st="1"/>
                                            </p:txEl>
                                          </p:spTgt>
                                        </p:tgtEl>
                                        <p:attrNameLst>
                                          <p:attrName>style.visibility</p:attrName>
                                        </p:attrNameLst>
                                      </p:cBhvr>
                                      <p:to>
                                        <p:strVal val="visible"/>
                                      </p:to>
                                    </p:set>
                                    <p:animEffect filter="fade" transition="in">
                                      <p:cBhvr>
                                        <p:cTn dur="1000"/>
                                        <p:tgtEl>
                                          <p:spTgt spid="2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xEl>
                                              <p:pRg end="2" st="2"/>
                                            </p:txEl>
                                          </p:spTgt>
                                        </p:tgtEl>
                                        <p:attrNameLst>
                                          <p:attrName>style.visibility</p:attrName>
                                        </p:attrNameLst>
                                      </p:cBhvr>
                                      <p:to>
                                        <p:strVal val="visible"/>
                                      </p:to>
                                    </p:set>
                                    <p:animEffect filter="fade" transition="in">
                                      <p:cBhvr>
                                        <p:cTn dur="1000"/>
                                        <p:tgtEl>
                                          <p:spTgt spid="2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xEl>
                                              <p:pRg end="3" st="3"/>
                                            </p:txEl>
                                          </p:spTgt>
                                        </p:tgtEl>
                                        <p:attrNameLst>
                                          <p:attrName>style.visibility</p:attrName>
                                        </p:attrNameLst>
                                      </p:cBhvr>
                                      <p:to>
                                        <p:strVal val="visible"/>
                                      </p:to>
                                    </p:set>
                                    <p:animEffect filter="fade" transition="in">
                                      <p:cBhvr>
                                        <p:cTn dur="1000"/>
                                        <p:tgtEl>
                                          <p:spTgt spid="25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0" st="0"/>
                                            </p:txEl>
                                          </p:spTgt>
                                        </p:tgtEl>
                                        <p:attrNameLst>
                                          <p:attrName>style.visibility</p:attrName>
                                        </p:attrNameLst>
                                      </p:cBhvr>
                                      <p:to>
                                        <p:strVal val="visible"/>
                                      </p:to>
                                    </p:set>
                                    <p:animEffect filter="fade" transition="in">
                                      <p:cBhvr>
                                        <p:cTn dur="1000"/>
                                        <p:tgtEl>
                                          <p:spTgt spid="2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1" st="1"/>
                                            </p:txEl>
                                          </p:spTgt>
                                        </p:tgtEl>
                                        <p:attrNameLst>
                                          <p:attrName>style.visibility</p:attrName>
                                        </p:attrNameLst>
                                      </p:cBhvr>
                                      <p:to>
                                        <p:strVal val="visible"/>
                                      </p:to>
                                    </p:set>
                                    <p:animEffect filter="fade" transition="in">
                                      <p:cBhvr>
                                        <p:cTn dur="1000"/>
                                        <p:tgtEl>
                                          <p:spTgt spid="2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2" st="2"/>
                                            </p:txEl>
                                          </p:spTgt>
                                        </p:tgtEl>
                                        <p:attrNameLst>
                                          <p:attrName>style.visibility</p:attrName>
                                        </p:attrNameLst>
                                      </p:cBhvr>
                                      <p:to>
                                        <p:strVal val="visible"/>
                                      </p:to>
                                    </p:set>
                                    <p:animEffect filter="fade" transition="in">
                                      <p:cBhvr>
                                        <p:cTn dur="1000"/>
                                        <p:tgtEl>
                                          <p:spTgt spid="2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3" st="3"/>
                                            </p:txEl>
                                          </p:spTgt>
                                        </p:tgtEl>
                                        <p:attrNameLst>
                                          <p:attrName>style.visibility</p:attrName>
                                        </p:attrNameLst>
                                      </p:cBhvr>
                                      <p:to>
                                        <p:strVal val="visible"/>
                                      </p:to>
                                    </p:set>
                                    <p:animEffect filter="fade" transition="in">
                                      <p:cBhvr>
                                        <p:cTn dur="1000"/>
                                        <p:tgtEl>
                                          <p:spTgt spid="2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4" st="4"/>
                                            </p:txEl>
                                          </p:spTgt>
                                        </p:tgtEl>
                                        <p:attrNameLst>
                                          <p:attrName>style.visibility</p:attrName>
                                        </p:attrNameLst>
                                      </p:cBhvr>
                                      <p:to>
                                        <p:strVal val="visible"/>
                                      </p:to>
                                    </p:set>
                                    <p:animEffect filter="fade" transition="in">
                                      <p:cBhvr>
                                        <p:cTn dur="1000"/>
                                        <p:tgtEl>
                                          <p:spTgt spid="25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5" st="5"/>
                                            </p:txEl>
                                          </p:spTgt>
                                        </p:tgtEl>
                                        <p:attrNameLst>
                                          <p:attrName>style.visibility</p:attrName>
                                        </p:attrNameLst>
                                      </p:cBhvr>
                                      <p:to>
                                        <p:strVal val="visible"/>
                                      </p:to>
                                    </p:set>
                                    <p:animEffect filter="fade" transition="in">
                                      <p:cBhvr>
                                        <p:cTn dur="1000"/>
                                        <p:tgtEl>
                                          <p:spTgt spid="25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6" st="6"/>
                                            </p:txEl>
                                          </p:spTgt>
                                        </p:tgtEl>
                                        <p:attrNameLst>
                                          <p:attrName>style.visibility</p:attrName>
                                        </p:attrNameLst>
                                      </p:cBhvr>
                                      <p:to>
                                        <p:strVal val="visible"/>
                                      </p:to>
                                    </p:set>
                                    <p:animEffect filter="fade" transition="in">
                                      <p:cBhvr>
                                        <p:cTn dur="1000"/>
                                        <p:tgtEl>
                                          <p:spTgt spid="25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7" st="7"/>
                                            </p:txEl>
                                          </p:spTgt>
                                        </p:tgtEl>
                                        <p:attrNameLst>
                                          <p:attrName>style.visibility</p:attrName>
                                        </p:attrNameLst>
                                      </p:cBhvr>
                                      <p:to>
                                        <p:strVal val="visible"/>
                                      </p:to>
                                    </p:set>
                                    <p:animEffect filter="fade" transition="in">
                                      <p:cBhvr>
                                        <p:cTn dur="1000"/>
                                        <p:tgtEl>
                                          <p:spTgt spid="254">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2"/>
          <p:cNvSpPr txBox="1"/>
          <p:nvPr>
            <p:ph type="title"/>
          </p:nvPr>
        </p:nvSpPr>
        <p:spPr>
          <a:xfrm>
            <a:off x="3117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Results: TCAV for Where Concepts are Learned</a:t>
            </a:r>
            <a:endParaRPr sz="2420">
              <a:solidFill>
                <a:srgbClr val="212121"/>
              </a:solidFill>
              <a:latin typeface="Roboto Black"/>
              <a:ea typeface="Roboto Black"/>
              <a:cs typeface="Roboto Black"/>
              <a:sym typeface="Roboto Black"/>
            </a:endParaRPr>
          </a:p>
        </p:txBody>
      </p:sp>
      <p:pic>
        <p:nvPicPr>
          <p:cNvPr id="260" name="Google Shape;260;p32"/>
          <p:cNvPicPr preferRelativeResize="0"/>
          <p:nvPr/>
        </p:nvPicPr>
        <p:blipFill rotWithShape="1">
          <a:blip r:embed="rId3">
            <a:alphaModFix/>
          </a:blip>
          <a:srcRect b="0" l="5593" r="3604" t="0"/>
          <a:stretch/>
        </p:blipFill>
        <p:spPr>
          <a:xfrm>
            <a:off x="3432525" y="1516325"/>
            <a:ext cx="5711474" cy="2917700"/>
          </a:xfrm>
          <a:prstGeom prst="rect">
            <a:avLst/>
          </a:prstGeom>
          <a:noFill/>
          <a:ln>
            <a:noFill/>
          </a:ln>
        </p:spPr>
      </p:pic>
      <p:sp>
        <p:nvSpPr>
          <p:cNvPr id="261" name="Google Shape;261;p32"/>
          <p:cNvSpPr txBox="1"/>
          <p:nvPr/>
        </p:nvSpPr>
        <p:spPr>
          <a:xfrm>
            <a:off x="39850" y="1523175"/>
            <a:ext cx="3332400" cy="2904000"/>
          </a:xfrm>
          <a:prstGeom prst="rect">
            <a:avLst/>
          </a:prstGeom>
          <a:noFill/>
          <a:ln>
            <a:noFill/>
          </a:ln>
        </p:spPr>
        <p:txBody>
          <a:bodyPr anchorCtr="0" anchor="t" bIns="91425" lIns="91425" spcFirstLastPara="1" rIns="91425" wrap="square" tIns="91425">
            <a:spAutoFit/>
          </a:bodyPr>
          <a:lstStyle/>
          <a:p>
            <a:pPr indent="-330200" lvl="0" marL="457200" rtl="0" algn="just">
              <a:lnSpc>
                <a:spcPct val="100000"/>
              </a:lnSpc>
              <a:spcBef>
                <a:spcPts val="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Simple concepts (ex. colors, patterns) reach a high accuracy at low layers</a:t>
            </a:r>
            <a:endParaRPr sz="1600">
              <a:solidFill>
                <a:srgbClr val="F77F00"/>
              </a:solidFill>
              <a:latin typeface="Livvic"/>
              <a:ea typeface="Livvic"/>
              <a:cs typeface="Livvic"/>
              <a:sym typeface="Livvic"/>
            </a:endParaRPr>
          </a:p>
          <a:p>
            <a:pPr indent="-330200" lvl="0" marL="457200" rtl="0" algn="just">
              <a:lnSpc>
                <a:spcPct val="100000"/>
              </a:lnSpc>
              <a:spcBef>
                <a:spcPts val="100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Complex concepts (ex. age, sex, objects) don’t reach high accuracy until higher layers</a:t>
            </a:r>
            <a:endParaRPr sz="1600">
              <a:solidFill>
                <a:srgbClr val="F77F00"/>
              </a:solidFill>
              <a:latin typeface="Livvic"/>
              <a:ea typeface="Livvic"/>
              <a:cs typeface="Livvic"/>
              <a:sym typeface="Livvic"/>
            </a:endParaRPr>
          </a:p>
          <a:p>
            <a:pPr indent="-330200" lvl="0" marL="457200" rtl="0" algn="just">
              <a:lnSpc>
                <a:spcPct val="100000"/>
              </a:lnSpc>
              <a:spcBef>
                <a:spcPts val="1000"/>
              </a:spcBef>
              <a:spcAft>
                <a:spcPts val="1000"/>
              </a:spcAft>
              <a:buClr>
                <a:srgbClr val="F77F00"/>
              </a:buClr>
              <a:buSzPts val="1600"/>
              <a:buFont typeface="Livvic"/>
              <a:buChar char="●"/>
            </a:pPr>
            <a:r>
              <a:rPr lang="en" sz="1600">
                <a:solidFill>
                  <a:srgbClr val="F77F00"/>
                </a:solidFill>
                <a:latin typeface="Livvic"/>
                <a:ea typeface="Livvic"/>
                <a:cs typeface="Livvic"/>
                <a:sym typeface="Livvic"/>
              </a:rPr>
              <a:t>Confirming past findings that lower layers = feature detectors and higher layers = classifiers</a:t>
            </a:r>
            <a:endParaRPr sz="1600">
              <a:solidFill>
                <a:srgbClr val="F77F00"/>
              </a:solidFill>
              <a:latin typeface="Livvic"/>
              <a:ea typeface="Livvic"/>
              <a:cs typeface="Livvic"/>
              <a:sym typeface="Livvic"/>
            </a:endParaRPr>
          </a:p>
        </p:txBody>
      </p:sp>
      <p:sp>
        <p:nvSpPr>
          <p:cNvPr id="262" name="Google Shape;262;p32"/>
          <p:cNvSpPr txBox="1"/>
          <p:nvPr/>
        </p:nvSpPr>
        <p:spPr>
          <a:xfrm>
            <a:off x="3946200" y="661675"/>
            <a:ext cx="467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63" name="Google Shape;263;p32"/>
          <p:cNvSpPr txBox="1"/>
          <p:nvPr/>
        </p:nvSpPr>
        <p:spPr>
          <a:xfrm>
            <a:off x="4081725" y="839225"/>
            <a:ext cx="4679700" cy="677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1000"/>
              </a:spcAft>
              <a:buNone/>
            </a:pPr>
            <a:r>
              <a:rPr lang="en" sz="1600">
                <a:solidFill>
                  <a:srgbClr val="D62828"/>
                </a:solidFill>
                <a:latin typeface="Livvic"/>
                <a:ea typeface="Livvic"/>
                <a:cs typeface="Livvic"/>
                <a:sym typeface="Livvic"/>
              </a:rPr>
              <a:t>Accuracies of different CAVs at different layers, showing where each concept is learned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0" st="0"/>
                                            </p:txEl>
                                          </p:spTgt>
                                        </p:tgtEl>
                                        <p:attrNameLst>
                                          <p:attrName>style.visibility</p:attrName>
                                        </p:attrNameLst>
                                      </p:cBhvr>
                                      <p:to>
                                        <p:strVal val="visible"/>
                                      </p:to>
                                    </p:set>
                                    <p:animEffect filter="fade" transition="in">
                                      <p:cBhvr>
                                        <p:cTn dur="1000"/>
                                        <p:tgtEl>
                                          <p:spTgt spid="2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1" st="1"/>
                                            </p:txEl>
                                          </p:spTgt>
                                        </p:tgtEl>
                                        <p:attrNameLst>
                                          <p:attrName>style.visibility</p:attrName>
                                        </p:attrNameLst>
                                      </p:cBhvr>
                                      <p:to>
                                        <p:strVal val="visible"/>
                                      </p:to>
                                    </p:set>
                                    <p:animEffect filter="fade" transition="in">
                                      <p:cBhvr>
                                        <p:cTn dur="1000"/>
                                        <p:tgtEl>
                                          <p:spTgt spid="2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2" st="2"/>
                                            </p:txEl>
                                          </p:spTgt>
                                        </p:tgtEl>
                                        <p:attrNameLst>
                                          <p:attrName>style.visibility</p:attrName>
                                        </p:attrNameLst>
                                      </p:cBhvr>
                                      <p:to>
                                        <p:strVal val="visible"/>
                                      </p:to>
                                    </p:set>
                                    <p:animEffect filter="fade" transition="in">
                                      <p:cBhvr>
                                        <p:cTn dur="1000"/>
                                        <p:tgtEl>
                                          <p:spTgt spid="26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3"/>
          <p:cNvSpPr txBox="1"/>
          <p:nvPr>
            <p:ph type="title"/>
          </p:nvPr>
        </p:nvSpPr>
        <p:spPr>
          <a:xfrm>
            <a:off x="3117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Results: Controlled Experiment with Ground Truth</a:t>
            </a:r>
            <a:endParaRPr sz="2420">
              <a:solidFill>
                <a:srgbClr val="212121"/>
              </a:solidFill>
              <a:latin typeface="Roboto Black"/>
              <a:ea typeface="Roboto Black"/>
              <a:cs typeface="Roboto Black"/>
              <a:sym typeface="Roboto Black"/>
            </a:endParaRPr>
          </a:p>
        </p:txBody>
      </p:sp>
      <p:pic>
        <p:nvPicPr>
          <p:cNvPr id="269" name="Google Shape;269;p33"/>
          <p:cNvPicPr preferRelativeResize="0"/>
          <p:nvPr/>
        </p:nvPicPr>
        <p:blipFill>
          <a:blip r:embed="rId3">
            <a:alphaModFix/>
          </a:blip>
          <a:stretch>
            <a:fillRect/>
          </a:stretch>
        </p:blipFill>
        <p:spPr>
          <a:xfrm>
            <a:off x="95675" y="2855275"/>
            <a:ext cx="4975825" cy="1847250"/>
          </a:xfrm>
          <a:prstGeom prst="rect">
            <a:avLst/>
          </a:prstGeom>
          <a:noFill/>
          <a:ln>
            <a:noFill/>
          </a:ln>
        </p:spPr>
      </p:pic>
      <p:pic>
        <p:nvPicPr>
          <p:cNvPr id="270" name="Google Shape;270;p33"/>
          <p:cNvPicPr preferRelativeResize="0"/>
          <p:nvPr/>
        </p:nvPicPr>
        <p:blipFill>
          <a:blip r:embed="rId4">
            <a:alphaModFix/>
          </a:blip>
          <a:stretch>
            <a:fillRect/>
          </a:stretch>
        </p:blipFill>
        <p:spPr>
          <a:xfrm>
            <a:off x="151475" y="761925"/>
            <a:ext cx="3675125" cy="1120175"/>
          </a:xfrm>
          <a:prstGeom prst="rect">
            <a:avLst/>
          </a:prstGeom>
          <a:noFill/>
          <a:ln>
            <a:noFill/>
          </a:ln>
        </p:spPr>
      </p:pic>
      <p:sp>
        <p:nvSpPr>
          <p:cNvPr id="271" name="Google Shape;271;p33"/>
          <p:cNvSpPr txBox="1"/>
          <p:nvPr/>
        </p:nvSpPr>
        <p:spPr>
          <a:xfrm>
            <a:off x="151475" y="1949575"/>
            <a:ext cx="4920000" cy="9234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D62828"/>
              </a:buClr>
              <a:buSzPts val="1600"/>
              <a:buFont typeface="Livvic"/>
              <a:buChar char="●"/>
            </a:pPr>
            <a:r>
              <a:rPr lang="en" sz="1600">
                <a:solidFill>
                  <a:srgbClr val="D62828"/>
                </a:solidFill>
                <a:latin typeface="Livvic"/>
                <a:ea typeface="Livvic"/>
                <a:cs typeface="Livvic"/>
                <a:sym typeface="Livvic"/>
              </a:rPr>
              <a:t>TCAV img → image concept CAV</a:t>
            </a:r>
            <a:endParaRPr sz="1600">
              <a:solidFill>
                <a:srgbClr val="D62828"/>
              </a:solidFill>
              <a:latin typeface="Livvic"/>
              <a:ea typeface="Livvic"/>
              <a:cs typeface="Livvic"/>
              <a:sym typeface="Livvic"/>
            </a:endParaRPr>
          </a:p>
          <a:p>
            <a:pPr indent="-330200" lvl="0" marL="457200" rtl="0" algn="l">
              <a:spcBef>
                <a:spcPts val="0"/>
              </a:spcBef>
              <a:spcAft>
                <a:spcPts val="0"/>
              </a:spcAft>
              <a:buClr>
                <a:srgbClr val="D62828"/>
              </a:buClr>
              <a:buSzPts val="1600"/>
              <a:buFont typeface="Livvic"/>
              <a:buChar char="●"/>
            </a:pPr>
            <a:r>
              <a:rPr lang="en" sz="1600">
                <a:solidFill>
                  <a:srgbClr val="D62828"/>
                </a:solidFill>
                <a:latin typeface="Livvic"/>
                <a:ea typeface="Livvic"/>
                <a:cs typeface="Livvic"/>
                <a:sym typeface="Livvic"/>
              </a:rPr>
              <a:t>TCAV non-img → caption concept CAV</a:t>
            </a:r>
            <a:endParaRPr sz="1600">
              <a:solidFill>
                <a:srgbClr val="D62828"/>
              </a:solidFill>
              <a:latin typeface="Livvic"/>
              <a:ea typeface="Livvic"/>
              <a:cs typeface="Livvic"/>
              <a:sym typeface="Livvic"/>
            </a:endParaRPr>
          </a:p>
          <a:p>
            <a:pPr indent="-330200" lvl="0" marL="457200" rtl="0" algn="l">
              <a:spcBef>
                <a:spcPts val="0"/>
              </a:spcBef>
              <a:spcAft>
                <a:spcPts val="0"/>
              </a:spcAft>
              <a:buClr>
                <a:srgbClr val="D62828"/>
              </a:buClr>
              <a:buSzPts val="1600"/>
              <a:buFont typeface="Livvic"/>
              <a:buChar char="●"/>
            </a:pPr>
            <a:r>
              <a:rPr lang="en" sz="1600">
                <a:solidFill>
                  <a:srgbClr val="D62828"/>
                </a:solidFill>
                <a:latin typeface="Livvic"/>
                <a:ea typeface="Livvic"/>
                <a:cs typeface="Livvic"/>
                <a:sym typeface="Livvic"/>
              </a:rPr>
              <a:t>Accuracy → tested on images without captions</a:t>
            </a:r>
            <a:endParaRPr sz="1600">
              <a:solidFill>
                <a:srgbClr val="D62828"/>
              </a:solidFill>
              <a:latin typeface="Livvic"/>
              <a:ea typeface="Livvic"/>
              <a:cs typeface="Livvic"/>
              <a:sym typeface="Livvic"/>
            </a:endParaRPr>
          </a:p>
        </p:txBody>
      </p:sp>
      <p:sp>
        <p:nvSpPr>
          <p:cNvPr id="272" name="Google Shape;272;p33"/>
          <p:cNvSpPr txBox="1"/>
          <p:nvPr/>
        </p:nvSpPr>
        <p:spPr>
          <a:xfrm>
            <a:off x="5221725" y="1124850"/>
            <a:ext cx="3746700" cy="34068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Cab: image concept more important than caption concept regardless of noise</a:t>
            </a:r>
            <a:endParaRPr sz="1600">
              <a:solidFill>
                <a:srgbClr val="F77F00"/>
              </a:solidFill>
              <a:latin typeface="Livvic"/>
              <a:ea typeface="Livvic"/>
              <a:cs typeface="Livvic"/>
              <a:sym typeface="Livvic"/>
            </a:endParaRPr>
          </a:p>
          <a:p>
            <a:pPr indent="-330200" lvl="0" marL="457200" rtl="0" algn="l">
              <a:spcBef>
                <a:spcPts val="100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Cucumber: caption concept more important when caption is likely to appear</a:t>
            </a:r>
            <a:endParaRPr sz="1600">
              <a:solidFill>
                <a:srgbClr val="F77F00"/>
              </a:solidFill>
              <a:latin typeface="Livvic"/>
              <a:ea typeface="Livvic"/>
              <a:cs typeface="Livvic"/>
              <a:sym typeface="Livvic"/>
            </a:endParaRPr>
          </a:p>
          <a:p>
            <a:pPr indent="-330200" lvl="0" marL="457200" rtl="0" algn="l">
              <a:spcBef>
                <a:spcPts val="100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TCAV reflects ground-truth</a:t>
            </a:r>
            <a:endParaRPr sz="1600">
              <a:solidFill>
                <a:srgbClr val="F77F00"/>
              </a:solidFill>
              <a:latin typeface="Livvic"/>
              <a:ea typeface="Livvic"/>
              <a:cs typeface="Livvic"/>
              <a:sym typeface="Livvic"/>
            </a:endParaRPr>
          </a:p>
          <a:p>
            <a:pPr indent="-330200" lvl="1" marL="914400" rtl="0" algn="l">
              <a:spcBef>
                <a:spcPts val="1000"/>
              </a:spcBef>
              <a:spcAft>
                <a:spcPts val="0"/>
              </a:spcAft>
              <a:buClr>
                <a:srgbClr val="F77F00"/>
              </a:buClr>
              <a:buSzPts val="1600"/>
              <a:buFont typeface="Livvic"/>
              <a:buChar char="○"/>
            </a:pPr>
            <a:r>
              <a:rPr lang="en" sz="1600">
                <a:solidFill>
                  <a:srgbClr val="F77F00"/>
                </a:solidFill>
                <a:latin typeface="Livvic"/>
                <a:ea typeface="Livvic"/>
                <a:cs typeface="Livvic"/>
                <a:sym typeface="Livvic"/>
              </a:rPr>
              <a:t>Only image is important → high accuracy</a:t>
            </a:r>
            <a:endParaRPr sz="1600">
              <a:solidFill>
                <a:srgbClr val="F77F00"/>
              </a:solidFill>
              <a:latin typeface="Livvic"/>
              <a:ea typeface="Livvic"/>
              <a:cs typeface="Livvic"/>
              <a:sym typeface="Livvic"/>
            </a:endParaRPr>
          </a:p>
          <a:p>
            <a:pPr indent="-330200" lvl="1" marL="914400" rtl="0" algn="l">
              <a:spcBef>
                <a:spcPts val="1000"/>
              </a:spcBef>
              <a:spcAft>
                <a:spcPts val="1000"/>
              </a:spcAft>
              <a:buClr>
                <a:srgbClr val="F77F00"/>
              </a:buClr>
              <a:buSzPts val="1600"/>
              <a:buFont typeface="Livvic"/>
              <a:buChar char="○"/>
            </a:pPr>
            <a:r>
              <a:rPr lang="en" sz="1600">
                <a:solidFill>
                  <a:srgbClr val="F77F00"/>
                </a:solidFill>
                <a:latin typeface="Livvic"/>
                <a:ea typeface="Livvic"/>
                <a:cs typeface="Livvic"/>
                <a:sym typeface="Livvic"/>
              </a:rPr>
              <a:t>Only caption is important → low accuracy</a:t>
            </a:r>
            <a:endParaRPr sz="1600">
              <a:solidFill>
                <a:srgbClr val="F77F00"/>
              </a:solidFill>
              <a:latin typeface="Livvic"/>
              <a:ea typeface="Livvic"/>
              <a:cs typeface="Livvic"/>
              <a:sym typeface="Livv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xEl>
                                              <p:pRg end="0" st="0"/>
                                            </p:txEl>
                                          </p:spTgt>
                                        </p:tgtEl>
                                        <p:attrNameLst>
                                          <p:attrName>style.visibility</p:attrName>
                                        </p:attrNameLst>
                                      </p:cBhvr>
                                      <p:to>
                                        <p:strVal val="visible"/>
                                      </p:to>
                                    </p:set>
                                    <p:animEffect filter="fade" transition="in">
                                      <p:cBhvr>
                                        <p:cTn dur="1000"/>
                                        <p:tgtEl>
                                          <p:spTgt spid="2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xEl>
                                              <p:pRg end="1" st="1"/>
                                            </p:txEl>
                                          </p:spTgt>
                                        </p:tgtEl>
                                        <p:attrNameLst>
                                          <p:attrName>style.visibility</p:attrName>
                                        </p:attrNameLst>
                                      </p:cBhvr>
                                      <p:to>
                                        <p:strVal val="visible"/>
                                      </p:to>
                                    </p:set>
                                    <p:animEffect filter="fade" transition="in">
                                      <p:cBhvr>
                                        <p:cTn dur="1000"/>
                                        <p:tgtEl>
                                          <p:spTgt spid="2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xEl>
                                              <p:pRg end="2" st="2"/>
                                            </p:txEl>
                                          </p:spTgt>
                                        </p:tgtEl>
                                        <p:attrNameLst>
                                          <p:attrName>style.visibility</p:attrName>
                                        </p:attrNameLst>
                                      </p:cBhvr>
                                      <p:to>
                                        <p:strVal val="visible"/>
                                      </p:to>
                                    </p:set>
                                    <p:animEffect filter="fade" transition="in">
                                      <p:cBhvr>
                                        <p:cTn dur="1000"/>
                                        <p:tgtEl>
                                          <p:spTgt spid="2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xEl>
                                              <p:pRg end="3" st="3"/>
                                            </p:txEl>
                                          </p:spTgt>
                                        </p:tgtEl>
                                        <p:attrNameLst>
                                          <p:attrName>style.visibility</p:attrName>
                                        </p:attrNameLst>
                                      </p:cBhvr>
                                      <p:to>
                                        <p:strVal val="visible"/>
                                      </p:to>
                                    </p:set>
                                    <p:animEffect filter="fade" transition="in">
                                      <p:cBhvr>
                                        <p:cTn dur="1000"/>
                                        <p:tgtEl>
                                          <p:spTgt spid="2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xEl>
                                              <p:pRg end="4" st="4"/>
                                            </p:txEl>
                                          </p:spTgt>
                                        </p:tgtEl>
                                        <p:attrNameLst>
                                          <p:attrName>style.visibility</p:attrName>
                                        </p:attrNameLst>
                                      </p:cBhvr>
                                      <p:to>
                                        <p:strVal val="visible"/>
                                      </p:to>
                                    </p:set>
                                    <p:animEffect filter="fade" transition="in">
                                      <p:cBhvr>
                                        <p:cTn dur="1000"/>
                                        <p:tgtEl>
                                          <p:spTgt spid="27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5900" y="2276250"/>
            <a:ext cx="8512200" cy="59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440">
                <a:latin typeface="Lexend Light"/>
                <a:ea typeface="Lexend Light"/>
                <a:cs typeface="Lexend Light"/>
                <a:sym typeface="Lexend Light"/>
              </a:rPr>
              <a:t>Thoughts on </a:t>
            </a:r>
            <a:r>
              <a:rPr lang="en" sz="2440">
                <a:solidFill>
                  <a:srgbClr val="FCBF49"/>
                </a:solidFill>
                <a:latin typeface="Lexend Light"/>
                <a:ea typeface="Lexend Light"/>
                <a:cs typeface="Lexend Light"/>
                <a:sym typeface="Lexend Light"/>
              </a:rPr>
              <a:t>Concept-Based</a:t>
            </a:r>
            <a:r>
              <a:rPr lang="en" sz="2440">
                <a:latin typeface="Lexend Light"/>
                <a:ea typeface="Lexend Light"/>
                <a:cs typeface="Lexend Light"/>
                <a:sym typeface="Lexend Light"/>
              </a:rPr>
              <a:t> Explanations </a:t>
            </a:r>
            <a:r>
              <a:rPr lang="en" sz="2440">
                <a:latin typeface="Lexend Light"/>
                <a:ea typeface="Lexend Light"/>
                <a:cs typeface="Lexend Light"/>
                <a:sym typeface="Lexend Light"/>
              </a:rPr>
              <a:t>S</a:t>
            </a:r>
            <a:r>
              <a:rPr lang="en" sz="2440">
                <a:latin typeface="Lexend Light"/>
                <a:ea typeface="Lexend Light"/>
                <a:cs typeface="Lexend Light"/>
                <a:sym typeface="Lexend Light"/>
              </a:rPr>
              <a:t>o </a:t>
            </a:r>
            <a:r>
              <a:rPr lang="en" sz="2440">
                <a:latin typeface="Lexend Light"/>
                <a:ea typeface="Lexend Light"/>
                <a:cs typeface="Lexend Light"/>
                <a:sym typeface="Lexend Light"/>
              </a:rPr>
              <a:t>F</a:t>
            </a:r>
            <a:r>
              <a:rPr lang="en" sz="2440">
                <a:latin typeface="Lexend Light"/>
                <a:ea typeface="Lexend Light"/>
                <a:cs typeface="Lexend Light"/>
                <a:sym typeface="Lexend Light"/>
              </a:rPr>
              <a:t>ar?</a:t>
            </a:r>
            <a:endParaRPr sz="2440">
              <a:latin typeface="Lexend Light"/>
              <a:ea typeface="Lexend Light"/>
              <a:cs typeface="Lexend Light"/>
              <a:sym typeface="Lexend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4"/>
          <p:cNvSpPr txBox="1"/>
          <p:nvPr>
            <p:ph type="title"/>
          </p:nvPr>
        </p:nvSpPr>
        <p:spPr>
          <a:xfrm>
            <a:off x="3117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Results: Evaluation of Saliency Maps</a:t>
            </a:r>
            <a:endParaRPr sz="2420">
              <a:solidFill>
                <a:srgbClr val="212121"/>
              </a:solidFill>
              <a:latin typeface="Roboto Black"/>
              <a:ea typeface="Roboto Black"/>
              <a:cs typeface="Roboto Black"/>
              <a:sym typeface="Roboto Black"/>
            </a:endParaRPr>
          </a:p>
        </p:txBody>
      </p:sp>
      <p:sp>
        <p:nvSpPr>
          <p:cNvPr id="278" name="Google Shape;278;p34"/>
          <p:cNvSpPr txBox="1"/>
          <p:nvPr/>
        </p:nvSpPr>
        <p:spPr>
          <a:xfrm>
            <a:off x="5795725" y="560525"/>
            <a:ext cx="2184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D62828"/>
                </a:solidFill>
                <a:latin typeface="Livvic"/>
                <a:ea typeface="Livvic"/>
                <a:cs typeface="Livvic"/>
                <a:sym typeface="Livvic"/>
              </a:rPr>
              <a:t>Saliency map method</a:t>
            </a:r>
            <a:endParaRPr sz="1600">
              <a:solidFill>
                <a:srgbClr val="D62828"/>
              </a:solidFill>
              <a:latin typeface="Livvic"/>
              <a:ea typeface="Livvic"/>
              <a:cs typeface="Livvic"/>
              <a:sym typeface="Livvic"/>
            </a:endParaRPr>
          </a:p>
        </p:txBody>
      </p:sp>
      <p:sp>
        <p:nvSpPr>
          <p:cNvPr id="279" name="Google Shape;279;p34"/>
          <p:cNvSpPr txBox="1"/>
          <p:nvPr/>
        </p:nvSpPr>
        <p:spPr>
          <a:xfrm>
            <a:off x="168825" y="1768925"/>
            <a:ext cx="37467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77F00"/>
                </a:solidFill>
                <a:latin typeface="Livvic"/>
                <a:ea typeface="Livvic"/>
                <a:cs typeface="Livvic"/>
                <a:sym typeface="Livvic"/>
              </a:rPr>
              <a:t>We know that for “cab” the “image” concept is most important, but this is not reflected in saliency maps → superiority of TCAV interpretability method</a:t>
            </a:r>
            <a:endParaRPr sz="1600">
              <a:solidFill>
                <a:srgbClr val="F77F00"/>
              </a:solidFill>
              <a:latin typeface="Livvic"/>
              <a:ea typeface="Livvic"/>
              <a:cs typeface="Livvic"/>
              <a:sym typeface="Livvic"/>
            </a:endParaRPr>
          </a:p>
        </p:txBody>
      </p:sp>
      <p:pic>
        <p:nvPicPr>
          <p:cNvPr id="280" name="Google Shape;280;p34"/>
          <p:cNvPicPr preferRelativeResize="0"/>
          <p:nvPr/>
        </p:nvPicPr>
        <p:blipFill>
          <a:blip r:embed="rId3">
            <a:alphaModFix/>
          </a:blip>
          <a:stretch>
            <a:fillRect/>
          </a:stretch>
        </p:blipFill>
        <p:spPr>
          <a:xfrm>
            <a:off x="4011426" y="1053675"/>
            <a:ext cx="5043998" cy="33070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5"/>
          <p:cNvSpPr txBox="1"/>
          <p:nvPr>
            <p:ph type="title"/>
          </p:nvPr>
        </p:nvSpPr>
        <p:spPr>
          <a:xfrm>
            <a:off x="3117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Results: Evaluation of Saliency Maps with Human Subjects</a:t>
            </a:r>
            <a:endParaRPr sz="2420">
              <a:solidFill>
                <a:srgbClr val="212121"/>
              </a:solidFill>
              <a:latin typeface="Roboto Black"/>
              <a:ea typeface="Roboto Black"/>
              <a:cs typeface="Roboto Black"/>
              <a:sym typeface="Roboto Black"/>
            </a:endParaRPr>
          </a:p>
        </p:txBody>
      </p:sp>
      <p:sp>
        <p:nvSpPr>
          <p:cNvPr id="286" name="Google Shape;286;p35"/>
          <p:cNvSpPr txBox="1"/>
          <p:nvPr/>
        </p:nvSpPr>
        <p:spPr>
          <a:xfrm>
            <a:off x="5223125" y="1673250"/>
            <a:ext cx="3746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600">
              <a:solidFill>
                <a:srgbClr val="D62828"/>
              </a:solidFill>
              <a:latin typeface="Livvic"/>
              <a:ea typeface="Livvic"/>
              <a:cs typeface="Livvic"/>
              <a:sym typeface="Livvic"/>
            </a:endParaRPr>
          </a:p>
        </p:txBody>
      </p:sp>
      <p:pic>
        <p:nvPicPr>
          <p:cNvPr id="287" name="Google Shape;287;p35"/>
          <p:cNvPicPr preferRelativeResize="0"/>
          <p:nvPr/>
        </p:nvPicPr>
        <p:blipFill>
          <a:blip r:embed="rId3">
            <a:alphaModFix/>
          </a:blip>
          <a:stretch>
            <a:fillRect/>
          </a:stretch>
        </p:blipFill>
        <p:spPr>
          <a:xfrm>
            <a:off x="1880963" y="1673250"/>
            <a:ext cx="5382075" cy="3318224"/>
          </a:xfrm>
          <a:prstGeom prst="rect">
            <a:avLst/>
          </a:prstGeom>
          <a:noFill/>
          <a:ln>
            <a:noFill/>
          </a:ln>
        </p:spPr>
      </p:pic>
      <p:sp>
        <p:nvSpPr>
          <p:cNvPr id="288" name="Google Shape;288;p35"/>
          <p:cNvSpPr txBox="1"/>
          <p:nvPr/>
        </p:nvSpPr>
        <p:spPr>
          <a:xfrm>
            <a:off x="111275" y="789225"/>
            <a:ext cx="1769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D62828"/>
                </a:solidFill>
                <a:latin typeface="Livvic"/>
                <a:ea typeface="Livvic"/>
                <a:cs typeface="Livvic"/>
                <a:sym typeface="Livvic"/>
              </a:rPr>
              <a:t>Subjects incorrectly thought the caption was more important than the image</a:t>
            </a:r>
            <a:endParaRPr sz="1600">
              <a:solidFill>
                <a:srgbClr val="D62828"/>
              </a:solidFill>
              <a:latin typeface="Livvic"/>
              <a:ea typeface="Livvic"/>
              <a:cs typeface="Livvic"/>
              <a:sym typeface="Livvic"/>
            </a:endParaRPr>
          </a:p>
        </p:txBody>
      </p:sp>
      <p:sp>
        <p:nvSpPr>
          <p:cNvPr id="289" name="Google Shape;289;p35"/>
          <p:cNvSpPr txBox="1"/>
          <p:nvPr/>
        </p:nvSpPr>
        <p:spPr>
          <a:xfrm>
            <a:off x="2401450" y="489900"/>
            <a:ext cx="2917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D62828"/>
                </a:solidFill>
                <a:latin typeface="Livvic"/>
                <a:ea typeface="Livvic"/>
                <a:cs typeface="Livvic"/>
                <a:sym typeface="Livvic"/>
              </a:rPr>
              <a:t>Subjects could not discern a difference in importance between the image and caption</a:t>
            </a:r>
            <a:endParaRPr sz="1600">
              <a:solidFill>
                <a:srgbClr val="D62828"/>
              </a:solidFill>
              <a:latin typeface="Livvic"/>
              <a:ea typeface="Livvic"/>
              <a:cs typeface="Livvic"/>
              <a:sym typeface="Livvic"/>
            </a:endParaRPr>
          </a:p>
        </p:txBody>
      </p:sp>
      <p:cxnSp>
        <p:nvCxnSpPr>
          <p:cNvPr id="290" name="Google Shape;290;p35"/>
          <p:cNvCxnSpPr/>
          <p:nvPr/>
        </p:nvCxnSpPr>
        <p:spPr>
          <a:xfrm rot="10800000">
            <a:off x="1640675" y="1395100"/>
            <a:ext cx="1012500" cy="582000"/>
          </a:xfrm>
          <a:prstGeom prst="straightConnector1">
            <a:avLst/>
          </a:prstGeom>
          <a:noFill/>
          <a:ln cap="flat" cmpd="sng" w="28575">
            <a:solidFill>
              <a:srgbClr val="F77F00"/>
            </a:solidFill>
            <a:prstDash val="solid"/>
            <a:round/>
            <a:headEnd len="med" w="med" type="none"/>
            <a:tailEnd len="med" w="med" type="triangle"/>
          </a:ln>
        </p:spPr>
      </p:cxnSp>
      <p:cxnSp>
        <p:nvCxnSpPr>
          <p:cNvPr id="291" name="Google Shape;291;p35"/>
          <p:cNvCxnSpPr/>
          <p:nvPr/>
        </p:nvCxnSpPr>
        <p:spPr>
          <a:xfrm>
            <a:off x="4194275" y="2407500"/>
            <a:ext cx="470400" cy="0"/>
          </a:xfrm>
          <a:prstGeom prst="straightConnector1">
            <a:avLst/>
          </a:prstGeom>
          <a:noFill/>
          <a:ln cap="flat" cmpd="sng" w="28575">
            <a:solidFill>
              <a:srgbClr val="F77F00"/>
            </a:solidFill>
            <a:prstDash val="solid"/>
            <a:round/>
            <a:headEnd len="med" w="med" type="none"/>
            <a:tailEnd len="med" w="med" type="none"/>
          </a:ln>
        </p:spPr>
      </p:cxnSp>
      <p:sp>
        <p:nvSpPr>
          <p:cNvPr id="292" name="Google Shape;292;p35"/>
          <p:cNvSpPr txBox="1"/>
          <p:nvPr/>
        </p:nvSpPr>
        <p:spPr>
          <a:xfrm>
            <a:off x="7200125" y="789225"/>
            <a:ext cx="17697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D62828"/>
                </a:solidFill>
                <a:latin typeface="Livvic"/>
                <a:ea typeface="Livvic"/>
                <a:cs typeface="Livvic"/>
                <a:sym typeface="Livvic"/>
              </a:rPr>
              <a:t>TCAV score correctly reflects which concept is most important</a:t>
            </a:r>
            <a:endParaRPr sz="1600">
              <a:solidFill>
                <a:srgbClr val="D62828"/>
              </a:solidFill>
              <a:latin typeface="Livvic"/>
              <a:ea typeface="Livvic"/>
              <a:cs typeface="Livvic"/>
              <a:sym typeface="Livvic"/>
            </a:endParaRPr>
          </a:p>
        </p:txBody>
      </p:sp>
      <p:cxnSp>
        <p:nvCxnSpPr>
          <p:cNvPr id="293" name="Google Shape;293;p35"/>
          <p:cNvCxnSpPr/>
          <p:nvPr/>
        </p:nvCxnSpPr>
        <p:spPr>
          <a:xfrm flipH="1" rot="10800000">
            <a:off x="6905075" y="1872450"/>
            <a:ext cx="892800" cy="765300"/>
          </a:xfrm>
          <a:prstGeom prst="straightConnector1">
            <a:avLst/>
          </a:prstGeom>
          <a:noFill/>
          <a:ln cap="flat" cmpd="sng" w="28575">
            <a:solidFill>
              <a:srgbClr val="F77F00"/>
            </a:solidFill>
            <a:prstDash val="solid"/>
            <a:round/>
            <a:headEnd len="med" w="med" type="none"/>
            <a:tailEnd len="med" w="med" type="triangle"/>
          </a:ln>
        </p:spPr>
      </p:cxnSp>
      <p:sp>
        <p:nvSpPr>
          <p:cNvPr id="294" name="Google Shape;294;p35"/>
          <p:cNvSpPr txBox="1"/>
          <p:nvPr/>
        </p:nvSpPr>
        <p:spPr>
          <a:xfrm>
            <a:off x="6449425" y="3777125"/>
            <a:ext cx="17697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D62828"/>
                </a:solidFill>
                <a:latin typeface="Livvic"/>
                <a:ea typeface="Livvic"/>
                <a:cs typeface="Livvic"/>
                <a:sym typeface="Livvic"/>
              </a:rPr>
              <a:t>Saliency maps are misleading!</a:t>
            </a:r>
            <a:endParaRPr sz="1600">
              <a:solidFill>
                <a:srgbClr val="D62828"/>
              </a:solidFill>
              <a:latin typeface="Livvic"/>
              <a:ea typeface="Livvic"/>
              <a:cs typeface="Livvic"/>
              <a:sym typeface="Livvic"/>
            </a:endParaRPr>
          </a:p>
        </p:txBody>
      </p:sp>
      <p:cxnSp>
        <p:nvCxnSpPr>
          <p:cNvPr id="295" name="Google Shape;295;p35"/>
          <p:cNvCxnSpPr/>
          <p:nvPr/>
        </p:nvCxnSpPr>
        <p:spPr>
          <a:xfrm flipH="1" rot="10800000">
            <a:off x="5652325" y="4134875"/>
            <a:ext cx="964500" cy="31800"/>
          </a:xfrm>
          <a:prstGeom prst="straightConnector1">
            <a:avLst/>
          </a:prstGeom>
          <a:noFill/>
          <a:ln cap="flat" cmpd="sng" w="28575">
            <a:solidFill>
              <a:srgbClr val="F77F00"/>
            </a:solidFill>
            <a:prstDash val="solid"/>
            <a:round/>
            <a:headEnd len="med" w="med" type="none"/>
            <a:tailEnd len="med" w="med" type="triangle"/>
          </a:ln>
        </p:spPr>
      </p:cxnSp>
      <p:cxnSp>
        <p:nvCxnSpPr>
          <p:cNvPr id="296" name="Google Shape;296;p35"/>
          <p:cNvCxnSpPr/>
          <p:nvPr/>
        </p:nvCxnSpPr>
        <p:spPr>
          <a:xfrm rot="10800000">
            <a:off x="4540975" y="1318175"/>
            <a:ext cx="113400" cy="1091400"/>
          </a:xfrm>
          <a:prstGeom prst="straightConnector1">
            <a:avLst/>
          </a:prstGeom>
          <a:noFill/>
          <a:ln cap="flat" cmpd="sng" w="28575">
            <a:solidFill>
              <a:srgbClr val="F77F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6"/>
          <p:cNvSpPr txBox="1"/>
          <p:nvPr>
            <p:ph type="title"/>
          </p:nvPr>
        </p:nvSpPr>
        <p:spPr>
          <a:xfrm>
            <a:off x="3117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Results: TCAV for a Medical Application</a:t>
            </a:r>
            <a:endParaRPr sz="2420">
              <a:solidFill>
                <a:srgbClr val="212121"/>
              </a:solidFill>
              <a:latin typeface="Roboto Black"/>
              <a:ea typeface="Roboto Black"/>
              <a:cs typeface="Roboto Black"/>
              <a:sym typeface="Roboto Black"/>
            </a:endParaRPr>
          </a:p>
        </p:txBody>
      </p:sp>
      <p:pic>
        <p:nvPicPr>
          <p:cNvPr id="302" name="Google Shape;302;p36"/>
          <p:cNvPicPr preferRelativeResize="0"/>
          <p:nvPr/>
        </p:nvPicPr>
        <p:blipFill>
          <a:blip r:embed="rId3">
            <a:alphaModFix/>
          </a:blip>
          <a:stretch>
            <a:fillRect/>
          </a:stretch>
        </p:blipFill>
        <p:spPr>
          <a:xfrm>
            <a:off x="231964" y="902100"/>
            <a:ext cx="4001010" cy="4201550"/>
          </a:xfrm>
          <a:prstGeom prst="rect">
            <a:avLst/>
          </a:prstGeom>
          <a:noFill/>
          <a:ln>
            <a:noFill/>
          </a:ln>
        </p:spPr>
      </p:pic>
      <p:sp>
        <p:nvSpPr>
          <p:cNvPr id="303" name="Google Shape;303;p36"/>
          <p:cNvSpPr txBox="1"/>
          <p:nvPr/>
        </p:nvSpPr>
        <p:spPr>
          <a:xfrm>
            <a:off x="904800" y="471000"/>
            <a:ext cx="7334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8761D"/>
                </a:solidFill>
                <a:latin typeface="Livvic"/>
                <a:ea typeface="Livvic"/>
                <a:cs typeface="Livvic"/>
                <a:sym typeface="Livvic"/>
              </a:rPr>
              <a:t>Green = relevant concept					</a:t>
            </a:r>
            <a:r>
              <a:rPr lang="en" sz="1600">
                <a:solidFill>
                  <a:srgbClr val="D62828"/>
                </a:solidFill>
                <a:latin typeface="Livvic"/>
                <a:ea typeface="Livvic"/>
                <a:cs typeface="Livvic"/>
                <a:sym typeface="Livvic"/>
              </a:rPr>
              <a:t>Red = irrelevant concept</a:t>
            </a:r>
            <a:endParaRPr sz="1600">
              <a:solidFill>
                <a:srgbClr val="D62828"/>
              </a:solidFill>
              <a:latin typeface="Livvic"/>
              <a:ea typeface="Livvic"/>
              <a:cs typeface="Livvic"/>
              <a:sym typeface="Livvic"/>
            </a:endParaRPr>
          </a:p>
        </p:txBody>
      </p:sp>
      <p:sp>
        <p:nvSpPr>
          <p:cNvPr id="304" name="Google Shape;304;p36"/>
          <p:cNvSpPr txBox="1"/>
          <p:nvPr/>
        </p:nvSpPr>
        <p:spPr>
          <a:xfrm>
            <a:off x="4815150" y="2590925"/>
            <a:ext cx="318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5" name="Google Shape;305;p36"/>
          <p:cNvSpPr txBox="1"/>
          <p:nvPr/>
        </p:nvSpPr>
        <p:spPr>
          <a:xfrm>
            <a:off x="4894875" y="1221675"/>
            <a:ext cx="31890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77F00"/>
                </a:solidFill>
                <a:latin typeface="Livvic"/>
                <a:ea typeface="Livvic"/>
                <a:cs typeface="Livvic"/>
                <a:sym typeface="Livvic"/>
              </a:rPr>
              <a:t>TCAV score shows model successfully distinguishes relevant and irrelevant concepts for level 4 diagnosis</a:t>
            </a:r>
            <a:endParaRPr sz="1600">
              <a:solidFill>
                <a:srgbClr val="F77F00"/>
              </a:solidFill>
              <a:latin typeface="Livvic"/>
              <a:ea typeface="Livvic"/>
              <a:cs typeface="Livvic"/>
              <a:sym typeface="Livvic"/>
            </a:endParaRPr>
          </a:p>
        </p:txBody>
      </p:sp>
      <p:sp>
        <p:nvSpPr>
          <p:cNvPr id="306" name="Google Shape;306;p36"/>
          <p:cNvSpPr txBox="1"/>
          <p:nvPr/>
        </p:nvSpPr>
        <p:spPr>
          <a:xfrm>
            <a:off x="4572000" y="3052525"/>
            <a:ext cx="42603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77F00"/>
                </a:solidFill>
                <a:latin typeface="Livvic"/>
                <a:ea typeface="Livvic"/>
                <a:cs typeface="Livvic"/>
                <a:sym typeface="Livvic"/>
              </a:rPr>
              <a:t>TCAV score shows model is giving too much importance to HMA concept for level 1 diagnosis; HMA is relevant to level 2 not level 1 → use this to debug model</a:t>
            </a:r>
            <a:endParaRPr sz="1600">
              <a:solidFill>
                <a:srgbClr val="F77F00"/>
              </a:solidFill>
              <a:latin typeface="Livvic"/>
              <a:ea typeface="Livvic"/>
              <a:cs typeface="Livvic"/>
              <a:sym typeface="Livv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Conclusions</a:t>
            </a:r>
            <a:endParaRPr sz="2420">
              <a:solidFill>
                <a:srgbClr val="212121"/>
              </a:solidFill>
              <a:latin typeface="Roboto Black"/>
              <a:ea typeface="Roboto Black"/>
              <a:cs typeface="Roboto Black"/>
              <a:sym typeface="Roboto Black"/>
            </a:endParaRPr>
          </a:p>
        </p:txBody>
      </p:sp>
      <p:sp>
        <p:nvSpPr>
          <p:cNvPr id="312" name="Google Shape;312;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D62828"/>
              </a:buClr>
              <a:buSzPts val="1400"/>
              <a:buFont typeface="Lexend"/>
              <a:buChar char="●"/>
            </a:pPr>
            <a:r>
              <a:rPr b="1" lang="en" sz="1400">
                <a:solidFill>
                  <a:srgbClr val="D62828"/>
                </a:solidFill>
                <a:latin typeface="Lexend"/>
                <a:ea typeface="Lexend"/>
                <a:cs typeface="Lexend"/>
                <a:sym typeface="Lexend"/>
              </a:rPr>
              <a:t>Roadmap: </a:t>
            </a:r>
            <a:r>
              <a:rPr lang="en" sz="1400">
                <a:solidFill>
                  <a:srgbClr val="666666"/>
                </a:solidFill>
                <a:latin typeface="Lexend Light"/>
                <a:ea typeface="Lexend Light"/>
                <a:cs typeface="Lexend Light"/>
                <a:sym typeface="Lexend Light"/>
              </a:rPr>
              <a:t>Gradient → Attention → Concept based approaches </a:t>
            </a:r>
            <a:r>
              <a:rPr lang="en" sz="1400">
                <a:solidFill>
                  <a:srgbClr val="F77F00"/>
                </a:solidFill>
                <a:latin typeface="Lexend Light"/>
                <a:ea typeface="Lexend Light"/>
                <a:cs typeface="Lexend Light"/>
                <a:sym typeface="Lexend Light"/>
              </a:rPr>
              <a:t>(TCAV</a:t>
            </a:r>
            <a:r>
              <a:rPr lang="en" sz="1400">
                <a:solidFill>
                  <a:srgbClr val="F77F00"/>
                </a:solidFill>
                <a:latin typeface="Lexend Light"/>
                <a:ea typeface="Lexend Light"/>
                <a:cs typeface="Lexend Light"/>
                <a:sym typeface="Lexend Light"/>
              </a:rPr>
              <a:t>!</a:t>
            </a:r>
            <a:r>
              <a:rPr lang="en" sz="1400">
                <a:solidFill>
                  <a:srgbClr val="F77F00"/>
                </a:solidFill>
                <a:latin typeface="Lexend Light"/>
                <a:ea typeface="Lexend Light"/>
                <a:cs typeface="Lexend Light"/>
                <a:sym typeface="Lexend Light"/>
              </a:rPr>
              <a:t>)</a:t>
            </a:r>
            <a:endParaRPr sz="1400">
              <a:solidFill>
                <a:srgbClr val="F77F00"/>
              </a:solidFill>
              <a:latin typeface="Lexend Light"/>
              <a:ea typeface="Lexend Light"/>
              <a:cs typeface="Lexend Light"/>
              <a:sym typeface="Lexend Light"/>
            </a:endParaRPr>
          </a:p>
          <a:p>
            <a:pPr indent="-317500" lvl="0" marL="457200" rtl="0" algn="l">
              <a:spcBef>
                <a:spcPts val="1000"/>
              </a:spcBef>
              <a:spcAft>
                <a:spcPts val="0"/>
              </a:spcAft>
              <a:buClr>
                <a:srgbClr val="D62828"/>
              </a:buClr>
              <a:buSzPts val="1400"/>
              <a:buFont typeface="Lexend"/>
              <a:buChar char="●"/>
            </a:pPr>
            <a:r>
              <a:rPr b="1" lang="en" sz="1400">
                <a:solidFill>
                  <a:srgbClr val="D62828"/>
                </a:solidFill>
                <a:latin typeface="Lexend"/>
                <a:ea typeface="Lexend"/>
                <a:cs typeface="Lexend"/>
                <a:sym typeface="Lexend"/>
              </a:rPr>
              <a:t>Limitations</a:t>
            </a:r>
            <a:endParaRPr b="1" sz="1400">
              <a:solidFill>
                <a:srgbClr val="D62828"/>
              </a:solidFill>
              <a:latin typeface="Lexend"/>
              <a:ea typeface="Lexend"/>
              <a:cs typeface="Lexend"/>
              <a:sym typeface="Lexend"/>
            </a:endParaRPr>
          </a:p>
          <a:p>
            <a:pPr indent="-317500" lvl="1" marL="914400" rtl="0" algn="l">
              <a:spcBef>
                <a:spcPts val="0"/>
              </a:spcBef>
              <a:spcAft>
                <a:spcPts val="0"/>
              </a:spcAft>
              <a:buClr>
                <a:srgbClr val="666666"/>
              </a:buClr>
              <a:buSzPts val="1400"/>
              <a:buFont typeface="Lexend Light"/>
              <a:buChar char="○"/>
            </a:pPr>
            <a:r>
              <a:rPr lang="en">
                <a:solidFill>
                  <a:srgbClr val="666666"/>
                </a:solidFill>
                <a:latin typeface="Lexend Light"/>
                <a:ea typeface="Lexend Light"/>
                <a:cs typeface="Lexend Light"/>
                <a:sym typeface="Lexend Light"/>
              </a:rPr>
              <a:t>Evaluated only on computer vision tasks</a:t>
            </a:r>
            <a:endParaRPr>
              <a:solidFill>
                <a:srgbClr val="666666"/>
              </a:solidFill>
              <a:latin typeface="Lexend Light"/>
              <a:ea typeface="Lexend Light"/>
              <a:cs typeface="Lexend Light"/>
              <a:sym typeface="Lexend Light"/>
            </a:endParaRPr>
          </a:p>
          <a:p>
            <a:pPr indent="-317500" lvl="1" marL="914400" rtl="0" algn="l">
              <a:spcBef>
                <a:spcPts val="0"/>
              </a:spcBef>
              <a:spcAft>
                <a:spcPts val="0"/>
              </a:spcAft>
              <a:buClr>
                <a:srgbClr val="666666"/>
              </a:buClr>
              <a:buSzPts val="1400"/>
              <a:buFont typeface="Lexend Light"/>
              <a:buChar char="○"/>
            </a:pPr>
            <a:r>
              <a:rPr lang="en">
                <a:solidFill>
                  <a:srgbClr val="666666"/>
                </a:solidFill>
                <a:latin typeface="Lexend Light"/>
                <a:ea typeface="Lexend Light"/>
                <a:cs typeface="Lexend Light"/>
                <a:sym typeface="Lexend Light"/>
              </a:rPr>
              <a:t>Statistical significance testing — is this rigorous?</a:t>
            </a:r>
            <a:endParaRPr>
              <a:solidFill>
                <a:srgbClr val="666666"/>
              </a:solidFill>
              <a:latin typeface="Lexend Light"/>
              <a:ea typeface="Lexend Light"/>
              <a:cs typeface="Lexend Light"/>
              <a:sym typeface="Lexend Light"/>
            </a:endParaRPr>
          </a:p>
        </p:txBody>
      </p:sp>
      <p:pic>
        <p:nvPicPr>
          <p:cNvPr id="313" name="Google Shape;313;p37"/>
          <p:cNvPicPr preferRelativeResize="0"/>
          <p:nvPr/>
        </p:nvPicPr>
        <p:blipFill>
          <a:blip r:embed="rId3">
            <a:alphaModFix/>
          </a:blip>
          <a:stretch>
            <a:fillRect/>
          </a:stretch>
        </p:blipFill>
        <p:spPr>
          <a:xfrm>
            <a:off x="1906288" y="2756580"/>
            <a:ext cx="5331425" cy="1858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xEl>
                                              <p:pRg end="0" st="0"/>
                                            </p:txEl>
                                          </p:spTgt>
                                        </p:tgtEl>
                                        <p:attrNameLst>
                                          <p:attrName>style.visibility</p:attrName>
                                        </p:attrNameLst>
                                      </p:cBhvr>
                                      <p:to>
                                        <p:strVal val="visible"/>
                                      </p:to>
                                    </p:set>
                                    <p:animEffect filter="fade" transition="in">
                                      <p:cBhvr>
                                        <p:cTn dur="500"/>
                                        <p:tgtEl>
                                          <p:spTgt spid="3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xEl>
                                              <p:pRg end="1" st="1"/>
                                            </p:txEl>
                                          </p:spTgt>
                                        </p:tgtEl>
                                        <p:attrNameLst>
                                          <p:attrName>style.visibility</p:attrName>
                                        </p:attrNameLst>
                                      </p:cBhvr>
                                      <p:to>
                                        <p:strVal val="visible"/>
                                      </p:to>
                                    </p:set>
                                    <p:animEffect filter="fade" transition="in">
                                      <p:cBhvr>
                                        <p:cTn dur="500"/>
                                        <p:tgtEl>
                                          <p:spTgt spid="3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xEl>
                                              <p:pRg end="2" st="2"/>
                                            </p:txEl>
                                          </p:spTgt>
                                        </p:tgtEl>
                                        <p:attrNameLst>
                                          <p:attrName>style.visibility</p:attrName>
                                        </p:attrNameLst>
                                      </p:cBhvr>
                                      <p:to>
                                        <p:strVal val="visible"/>
                                      </p:to>
                                    </p:set>
                                    <p:animEffect filter="fade" transition="in">
                                      <p:cBhvr>
                                        <p:cTn dur="500"/>
                                        <p:tgtEl>
                                          <p:spTgt spid="3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xEl>
                                              <p:pRg end="3" st="3"/>
                                            </p:txEl>
                                          </p:spTgt>
                                        </p:tgtEl>
                                        <p:attrNameLst>
                                          <p:attrName>style.visibility</p:attrName>
                                        </p:attrNameLst>
                                      </p:cBhvr>
                                      <p:to>
                                        <p:strVal val="visible"/>
                                      </p:to>
                                    </p:set>
                                    <p:animEffect filter="fade" transition="in">
                                      <p:cBhvr>
                                        <p:cTn dur="500"/>
                                        <p:tgtEl>
                                          <p:spTgt spid="31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Discussion Questions</a:t>
            </a:r>
            <a:endParaRPr sz="2420">
              <a:solidFill>
                <a:srgbClr val="212121"/>
              </a:solidFill>
              <a:latin typeface="Roboto Black"/>
              <a:ea typeface="Roboto Black"/>
              <a:cs typeface="Roboto Black"/>
              <a:sym typeface="Roboto Black"/>
            </a:endParaRPr>
          </a:p>
        </p:txBody>
      </p:sp>
      <p:sp>
        <p:nvSpPr>
          <p:cNvPr id="319" name="Google Shape;319;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How does this method compare to e.g., saliency maps?</a:t>
            </a:r>
            <a:endParaRPr sz="1400">
              <a:solidFill>
                <a:srgbClr val="666666"/>
              </a:solidFill>
              <a:latin typeface="Lexend Light"/>
              <a:ea typeface="Lexend Light"/>
              <a:cs typeface="Lexend Light"/>
              <a:sym typeface="Lexend Light"/>
            </a:endParaRPr>
          </a:p>
          <a:p>
            <a:pPr indent="-317500" lvl="0" marL="457200" rtl="0" algn="l">
              <a:spcBef>
                <a:spcPts val="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How would you adapt TCAV for other types of data (e.g., audio/video) and what would that look like?</a:t>
            </a:r>
            <a:endParaRPr sz="1400">
              <a:solidFill>
                <a:srgbClr val="666666"/>
              </a:solidFill>
              <a:latin typeface="Lexend Light"/>
              <a:ea typeface="Lexend Light"/>
              <a:cs typeface="Lexend Light"/>
              <a:sym typeface="Lexend Light"/>
            </a:endParaRPr>
          </a:p>
          <a:p>
            <a:pPr indent="-317500" lvl="0" marL="457200" rtl="0" algn="l">
              <a:spcBef>
                <a:spcPts val="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Thoughts on TCAV for adversarial example identification (Appendix A)?</a:t>
            </a:r>
            <a:endParaRPr sz="1400">
              <a:solidFill>
                <a:srgbClr val="666666"/>
              </a:solidFill>
              <a:latin typeface="Lexend Light"/>
              <a:ea typeface="Lexend Light"/>
              <a:cs typeface="Lexend Light"/>
              <a:sym typeface="Lexend Light"/>
            </a:endParaRPr>
          </a:p>
          <a:p>
            <a:pPr indent="-317500" lvl="0" marL="457200" rtl="0" algn="l">
              <a:spcBef>
                <a:spcPts val="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Do you think there could be adversarial images that allow meaningless CAVs to pass the statistical significance test?</a:t>
            </a:r>
            <a:endParaRPr sz="1400">
              <a:solidFill>
                <a:srgbClr val="666666"/>
              </a:solidFill>
              <a:latin typeface="Lexend Light"/>
              <a:ea typeface="Lexend Light"/>
              <a:cs typeface="Lexend Light"/>
              <a:sym typeface="Lexend Light"/>
            </a:endParaRPr>
          </a:p>
        </p:txBody>
      </p:sp>
      <p:pic>
        <p:nvPicPr>
          <p:cNvPr id="320" name="Google Shape;320;p38"/>
          <p:cNvPicPr preferRelativeResize="0"/>
          <p:nvPr/>
        </p:nvPicPr>
        <p:blipFill>
          <a:blip r:embed="rId3">
            <a:alphaModFix/>
          </a:blip>
          <a:stretch>
            <a:fillRect/>
          </a:stretch>
        </p:blipFill>
        <p:spPr>
          <a:xfrm>
            <a:off x="6032975" y="2806200"/>
            <a:ext cx="2704025" cy="19870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4" name="Shape 324"/>
        <p:cNvGrpSpPr/>
        <p:nvPr/>
      </p:nvGrpSpPr>
      <p:grpSpPr>
        <a:xfrm>
          <a:off x="0" y="0"/>
          <a:ext cx="0" cy="0"/>
          <a:chOff x="0" y="0"/>
          <a:chExt cx="0" cy="0"/>
        </a:xfrm>
      </p:grpSpPr>
      <p:sp>
        <p:nvSpPr>
          <p:cNvPr id="325" name="Google Shape;325;p39"/>
          <p:cNvSpPr txBox="1"/>
          <p:nvPr>
            <p:ph type="title"/>
          </p:nvPr>
        </p:nvSpPr>
        <p:spPr>
          <a:xfrm>
            <a:off x="3117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Results: Gaining Insights with TCAV</a:t>
            </a:r>
            <a:endParaRPr sz="2420">
              <a:solidFill>
                <a:srgbClr val="212121"/>
              </a:solidFill>
              <a:latin typeface="Roboto Black"/>
              <a:ea typeface="Roboto Black"/>
              <a:cs typeface="Roboto Black"/>
              <a:sym typeface="Roboto Black"/>
            </a:endParaRPr>
          </a:p>
        </p:txBody>
      </p:sp>
      <p:sp>
        <p:nvSpPr>
          <p:cNvPr id="326" name="Google Shape;326;p39"/>
          <p:cNvSpPr txBox="1"/>
          <p:nvPr/>
        </p:nvSpPr>
        <p:spPr>
          <a:xfrm>
            <a:off x="398600" y="701550"/>
            <a:ext cx="366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27" name="Google Shape;327;p39"/>
          <p:cNvSpPr txBox="1"/>
          <p:nvPr/>
        </p:nvSpPr>
        <p:spPr>
          <a:xfrm>
            <a:off x="542100" y="661675"/>
            <a:ext cx="408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Livvic"/>
                <a:ea typeface="Livvic"/>
                <a:cs typeface="Livvic"/>
                <a:sym typeface="Livvic"/>
              </a:rPr>
              <a:t>Each bar is a different layer of the NN</a:t>
            </a:r>
            <a:endParaRPr sz="1600">
              <a:latin typeface="Livvic"/>
              <a:ea typeface="Livvic"/>
              <a:cs typeface="Livvic"/>
              <a:sym typeface="Livvic"/>
            </a:endParaRPr>
          </a:p>
        </p:txBody>
      </p:sp>
      <p:pic>
        <p:nvPicPr>
          <p:cNvPr id="328" name="Google Shape;328;p39"/>
          <p:cNvPicPr preferRelativeResize="0"/>
          <p:nvPr/>
        </p:nvPicPr>
        <p:blipFill>
          <a:blip r:embed="rId3">
            <a:alphaModFix/>
          </a:blip>
          <a:stretch>
            <a:fillRect/>
          </a:stretch>
        </p:blipFill>
        <p:spPr>
          <a:xfrm>
            <a:off x="5368779" y="2187775"/>
            <a:ext cx="3726447" cy="27066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Motivation + Problem Statement</a:t>
            </a:r>
            <a:endParaRPr sz="2420">
              <a:solidFill>
                <a:srgbClr val="212121"/>
              </a:solidFill>
              <a:latin typeface="Roboto Black"/>
              <a:ea typeface="Roboto Black"/>
              <a:cs typeface="Roboto Black"/>
              <a:sym typeface="Roboto Black"/>
            </a:endParaRPr>
          </a:p>
        </p:txBody>
      </p:sp>
      <p:sp>
        <p:nvSpPr>
          <p:cNvPr id="85" name="Google Shape;85;p17"/>
          <p:cNvSpPr txBox="1"/>
          <p:nvPr>
            <p:ph idx="1" type="body"/>
          </p:nvPr>
        </p:nvSpPr>
        <p:spPr>
          <a:xfrm>
            <a:off x="139200" y="1136775"/>
            <a:ext cx="85206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Interpreting deep learning models is crucial to understanding their behavior, ensuring accurate predictions, and reflecting our values</a:t>
            </a:r>
            <a:endParaRPr sz="1400">
              <a:solidFill>
                <a:srgbClr val="666666"/>
              </a:solidFill>
              <a:latin typeface="Lexend Light"/>
              <a:ea typeface="Lexend Light"/>
              <a:cs typeface="Lexend Light"/>
              <a:sym typeface="Lexend Light"/>
            </a:endParaRPr>
          </a:p>
          <a:p>
            <a:pPr indent="-317500" lvl="0" marL="457200" rtl="0" algn="l">
              <a:spcBef>
                <a:spcPts val="100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But remains a big challenge due to size, complexity, and opacity of ML models</a:t>
            </a:r>
            <a:endParaRPr sz="1400">
              <a:solidFill>
                <a:srgbClr val="666666"/>
              </a:solidFill>
              <a:latin typeface="Lexend Light"/>
              <a:ea typeface="Lexend Light"/>
              <a:cs typeface="Lexend Light"/>
              <a:sym typeface="Lexend Light"/>
            </a:endParaRPr>
          </a:p>
          <a:p>
            <a:pPr indent="-317500" lvl="0" marL="457200" rtl="0" algn="l">
              <a:spcBef>
                <a:spcPts val="1000"/>
              </a:spcBef>
              <a:spcAft>
                <a:spcPts val="100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Additionally, many systems operate on </a:t>
            </a:r>
            <a:r>
              <a:rPr b="1" lang="en" sz="1400">
                <a:solidFill>
                  <a:srgbClr val="003049"/>
                </a:solidFill>
                <a:latin typeface="Lexend"/>
                <a:ea typeface="Lexend"/>
                <a:cs typeface="Lexend"/>
                <a:sym typeface="Lexend"/>
              </a:rPr>
              <a:t>low-level features</a:t>
            </a:r>
            <a:r>
              <a:rPr lang="en" sz="1400">
                <a:solidFill>
                  <a:srgbClr val="666666"/>
                </a:solidFill>
                <a:latin typeface="Lexend Light"/>
                <a:ea typeface="Lexend Light"/>
                <a:cs typeface="Lexend Light"/>
                <a:sym typeface="Lexend Light"/>
              </a:rPr>
              <a:t> (e.g., pixel values) rather than </a:t>
            </a:r>
            <a:r>
              <a:rPr b="1" lang="en" sz="1400">
                <a:solidFill>
                  <a:srgbClr val="D62828"/>
                </a:solidFill>
                <a:latin typeface="Lexend"/>
                <a:ea typeface="Lexend"/>
                <a:cs typeface="Lexend"/>
                <a:sym typeface="Lexend"/>
              </a:rPr>
              <a:t>high-level concepts</a:t>
            </a:r>
            <a:r>
              <a:rPr lang="en" sz="1400">
                <a:solidFill>
                  <a:srgbClr val="666666"/>
                </a:solidFill>
                <a:latin typeface="Lexend Light"/>
                <a:ea typeface="Lexend Light"/>
                <a:cs typeface="Lexend Light"/>
                <a:sym typeface="Lexend Light"/>
              </a:rPr>
              <a:t> (e.g., face) that are human-interpretable</a:t>
            </a:r>
            <a:endParaRPr sz="1400">
              <a:solidFill>
                <a:srgbClr val="666666"/>
              </a:solidFill>
              <a:latin typeface="Lexend Light"/>
              <a:ea typeface="Lexend Light"/>
              <a:cs typeface="Lexend Light"/>
              <a:sym typeface="Lexend Light"/>
            </a:endParaRPr>
          </a:p>
        </p:txBody>
      </p:sp>
      <p:pic>
        <p:nvPicPr>
          <p:cNvPr id="86" name="Google Shape;86;p17"/>
          <p:cNvPicPr preferRelativeResize="0"/>
          <p:nvPr/>
        </p:nvPicPr>
        <p:blipFill rotWithShape="1">
          <a:blip r:embed="rId3">
            <a:alphaModFix/>
          </a:blip>
          <a:srcRect b="21771" l="0" r="0" t="0"/>
          <a:stretch/>
        </p:blipFill>
        <p:spPr>
          <a:xfrm>
            <a:off x="2040188" y="2960525"/>
            <a:ext cx="5063625" cy="1391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xEl>
                                              <p:pRg end="0" st="0"/>
                                            </p:txEl>
                                          </p:spTgt>
                                        </p:tgtEl>
                                        <p:attrNameLst>
                                          <p:attrName>style.visibility</p:attrName>
                                        </p:attrNameLst>
                                      </p:cBhvr>
                                      <p:to>
                                        <p:strVal val="visible"/>
                                      </p:to>
                                    </p:set>
                                    <p:animEffect filter="fade" transition="in">
                                      <p:cBhvr>
                                        <p:cTn dur="500"/>
                                        <p:tgtEl>
                                          <p:spTgt spid="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xEl>
                                              <p:pRg end="1" st="1"/>
                                            </p:txEl>
                                          </p:spTgt>
                                        </p:tgtEl>
                                        <p:attrNameLst>
                                          <p:attrName>style.visibility</p:attrName>
                                        </p:attrNameLst>
                                      </p:cBhvr>
                                      <p:to>
                                        <p:strVal val="visible"/>
                                      </p:to>
                                    </p:set>
                                    <p:animEffect filter="fade" transition="in">
                                      <p:cBhvr>
                                        <p:cTn dur="500"/>
                                        <p:tgtEl>
                                          <p:spTgt spid="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xEl>
                                              <p:pRg end="2" st="2"/>
                                            </p:txEl>
                                          </p:spTgt>
                                        </p:tgtEl>
                                        <p:attrNameLst>
                                          <p:attrName>style.visibility</p:attrName>
                                        </p:attrNameLst>
                                      </p:cBhvr>
                                      <p:to>
                                        <p:strVal val="visible"/>
                                      </p:to>
                                    </p:set>
                                    <p:animEffect filter="fade" transition="in">
                                      <p:cBhvr>
                                        <p:cTn dur="500"/>
                                        <p:tgtEl>
                                          <p:spTgt spid="85">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5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Motivation + Problem Statement</a:t>
            </a:r>
            <a:endParaRPr sz="2420">
              <a:solidFill>
                <a:srgbClr val="212121"/>
              </a:solidFill>
              <a:latin typeface="Roboto Black"/>
              <a:ea typeface="Roboto Black"/>
              <a:cs typeface="Roboto Black"/>
              <a:sym typeface="Roboto Black"/>
            </a:endParaRPr>
          </a:p>
        </p:txBody>
      </p:sp>
      <p:pic>
        <p:nvPicPr>
          <p:cNvPr id="92" name="Google Shape;92;p18"/>
          <p:cNvPicPr preferRelativeResize="0"/>
          <p:nvPr/>
        </p:nvPicPr>
        <p:blipFill>
          <a:blip r:embed="rId3">
            <a:alphaModFix/>
          </a:blip>
          <a:stretch>
            <a:fillRect/>
          </a:stretch>
        </p:blipFill>
        <p:spPr>
          <a:xfrm>
            <a:off x="311700" y="1017725"/>
            <a:ext cx="2808900" cy="3764050"/>
          </a:xfrm>
          <a:prstGeom prst="rect">
            <a:avLst/>
          </a:prstGeom>
          <a:noFill/>
          <a:ln>
            <a:noFill/>
          </a:ln>
        </p:spPr>
      </p:pic>
      <p:sp>
        <p:nvSpPr>
          <p:cNvPr id="93" name="Google Shape;93;p18"/>
          <p:cNvSpPr txBox="1"/>
          <p:nvPr>
            <p:ph idx="4294967295" type="subTitle"/>
          </p:nvPr>
        </p:nvSpPr>
        <p:spPr>
          <a:xfrm>
            <a:off x="3351713" y="4419375"/>
            <a:ext cx="2458500" cy="362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SzPts val="688"/>
              <a:buNone/>
            </a:pPr>
            <a:r>
              <a:rPr lang="en" sz="1025">
                <a:latin typeface="Lexend Light"/>
                <a:ea typeface="Lexend Light"/>
                <a:cs typeface="Lexend Light"/>
                <a:sym typeface="Lexend Light"/>
              </a:rPr>
              <a:t>Image from </a:t>
            </a:r>
            <a:r>
              <a:rPr lang="en" sz="1025" u="sng">
                <a:solidFill>
                  <a:srgbClr val="F77F00"/>
                </a:solidFill>
                <a:latin typeface="Lexend Light"/>
                <a:ea typeface="Lexend Light"/>
                <a:cs typeface="Lexend Light"/>
                <a:sym typeface="Lexend Light"/>
                <a:hlinkClick r:id="rId4">
                  <a:extLst>
                    <a:ext uri="{A12FA001-AC4F-418D-AE19-62706E023703}">
                      <ahyp:hlinkClr val="tx"/>
                    </a:ext>
                  </a:extLst>
                </a:hlinkClick>
              </a:rPr>
              <a:t>Been Kim</a:t>
            </a:r>
            <a:endParaRPr sz="1025">
              <a:solidFill>
                <a:srgbClr val="F77F00"/>
              </a:solidFill>
              <a:latin typeface="Lexend Light"/>
              <a:ea typeface="Lexend Light"/>
              <a:cs typeface="Lexend Light"/>
              <a:sym typeface="Lexend Light"/>
            </a:endParaRPr>
          </a:p>
        </p:txBody>
      </p:sp>
      <p:pic>
        <p:nvPicPr>
          <p:cNvPr id="94" name="Google Shape;94;p18"/>
          <p:cNvPicPr preferRelativeResize="0"/>
          <p:nvPr/>
        </p:nvPicPr>
        <p:blipFill>
          <a:blip r:embed="rId5">
            <a:alphaModFix/>
          </a:blip>
          <a:stretch>
            <a:fillRect/>
          </a:stretch>
        </p:blipFill>
        <p:spPr>
          <a:xfrm>
            <a:off x="3273000" y="1170125"/>
            <a:ext cx="2615924" cy="1597650"/>
          </a:xfrm>
          <a:prstGeom prst="rect">
            <a:avLst/>
          </a:prstGeom>
          <a:noFill/>
          <a:ln>
            <a:noFill/>
          </a:ln>
        </p:spPr>
      </p:pic>
      <p:sp>
        <p:nvSpPr>
          <p:cNvPr id="95" name="Google Shape;95;p18"/>
          <p:cNvSpPr/>
          <p:nvPr/>
        </p:nvSpPr>
        <p:spPr>
          <a:xfrm rot="7776949">
            <a:off x="2631758" y="3236943"/>
            <a:ext cx="266766" cy="213298"/>
          </a:xfrm>
          <a:prstGeom prst="rightArrow">
            <a:avLst>
              <a:gd fmla="val 50000" name="adj1"/>
              <a:gd fmla="val 50000" name="adj2"/>
            </a:avLst>
          </a:prstGeom>
          <a:solidFill>
            <a:srgbClr val="F8E3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8"/>
          <p:cNvSpPr/>
          <p:nvPr/>
        </p:nvSpPr>
        <p:spPr>
          <a:xfrm rot="-2697265">
            <a:off x="1906052" y="4181307"/>
            <a:ext cx="266650" cy="213405"/>
          </a:xfrm>
          <a:prstGeom prst="rightArrow">
            <a:avLst>
              <a:gd fmla="val 50000" name="adj1"/>
              <a:gd fmla="val 50000" name="adj2"/>
            </a:avLst>
          </a:prstGeom>
          <a:solidFill>
            <a:srgbClr val="F8E3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 name="Google Shape;97;p18"/>
          <p:cNvPicPr preferRelativeResize="0"/>
          <p:nvPr/>
        </p:nvPicPr>
        <p:blipFill>
          <a:blip r:embed="rId6">
            <a:alphaModFix/>
          </a:blip>
          <a:stretch>
            <a:fillRect/>
          </a:stretch>
        </p:blipFill>
        <p:spPr>
          <a:xfrm>
            <a:off x="3273000" y="2767775"/>
            <a:ext cx="2458549" cy="1112875"/>
          </a:xfrm>
          <a:prstGeom prst="rect">
            <a:avLst/>
          </a:prstGeom>
          <a:noFill/>
          <a:ln>
            <a:noFill/>
          </a:ln>
        </p:spPr>
      </p:pic>
      <p:sp>
        <p:nvSpPr>
          <p:cNvPr id="98" name="Google Shape;98;p18"/>
          <p:cNvSpPr txBox="1"/>
          <p:nvPr>
            <p:ph idx="1" type="body"/>
          </p:nvPr>
        </p:nvSpPr>
        <p:spPr>
          <a:xfrm>
            <a:off x="6373800" y="1504425"/>
            <a:ext cx="2458500" cy="19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3049"/>
                </a:solidFill>
                <a:latin typeface="Lexend"/>
                <a:ea typeface="Lexend"/>
                <a:cs typeface="Lexend"/>
                <a:sym typeface="Lexend"/>
              </a:rPr>
              <a:t>Problem: </a:t>
            </a:r>
            <a:endParaRPr b="1" sz="1400">
              <a:solidFill>
                <a:srgbClr val="003049"/>
              </a:solidFill>
              <a:latin typeface="Lexend"/>
              <a:ea typeface="Lexend"/>
              <a:cs typeface="Lexend"/>
              <a:sym typeface="Lexend"/>
            </a:endParaRPr>
          </a:p>
          <a:p>
            <a:pPr indent="-317500" lvl="0" marL="457200" rtl="0" algn="l">
              <a:spcBef>
                <a:spcPts val="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We can’t express these concepts as pixels</a:t>
            </a:r>
            <a:endParaRPr sz="1400">
              <a:solidFill>
                <a:srgbClr val="666666"/>
              </a:solidFill>
              <a:latin typeface="Lexend Light"/>
              <a:ea typeface="Lexend Light"/>
              <a:cs typeface="Lexend Light"/>
              <a:sym typeface="Lexend Light"/>
            </a:endParaRPr>
          </a:p>
          <a:p>
            <a:pPr indent="-317500" lvl="0" marL="457200" rtl="0" algn="l">
              <a:spcBef>
                <a:spcPts val="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And they weren’t our input features</a:t>
            </a:r>
            <a:endParaRPr sz="1400">
              <a:solidFill>
                <a:srgbClr val="666666"/>
              </a:solidFill>
              <a:latin typeface="Lexend Light"/>
              <a:ea typeface="Lexend Light"/>
              <a:cs typeface="Lexend Light"/>
              <a:sym typeface="Lexend Light"/>
            </a:endParaRPr>
          </a:p>
        </p:txBody>
      </p:sp>
      <p:sp>
        <p:nvSpPr>
          <p:cNvPr id="99" name="Google Shape;99;p18"/>
          <p:cNvSpPr/>
          <p:nvPr/>
        </p:nvSpPr>
        <p:spPr>
          <a:xfrm>
            <a:off x="5848975" y="1082025"/>
            <a:ext cx="407400" cy="2798700"/>
          </a:xfrm>
          <a:prstGeom prst="rightBrace">
            <a:avLst>
              <a:gd fmla="val 50000" name="adj1"/>
              <a:gd fmla="val 50000" name="adj2"/>
            </a:avLst>
          </a:prstGeom>
          <a:noFill/>
          <a:ln cap="flat" cmpd="sng" w="28575">
            <a:solidFill>
              <a:srgbClr val="0030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5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par>
                                <p:cTn fill="hold" nodeType="withEffect" presetClass="exit" presetID="10" presetSubtype="0">
                                  <p:stCondLst>
                                    <p:cond delay="0"/>
                                  </p:stCondLst>
                                  <p:childTnLst>
                                    <p:animEffect filter="fade" transition="out">
                                      <p:cBhvr>
                                        <p:cTn dur="500"/>
                                        <p:tgtEl>
                                          <p:spTgt spid="95"/>
                                        </p:tgtEl>
                                      </p:cBhvr>
                                    </p:animEffect>
                                    <p:set>
                                      <p:cBhvr>
                                        <p:cTn dur="1" fill="hold">
                                          <p:stCondLst>
                                            <p:cond delay="500"/>
                                          </p:stCondLst>
                                        </p:cTn>
                                        <p:tgtEl>
                                          <p:spTgt spid="9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6"/>
                                        </p:tgtEl>
                                      </p:cBhvr>
                                    </p:animEffect>
                                    <p:set>
                                      <p:cBhvr>
                                        <p:cTn dur="1" fill="hold">
                                          <p:stCondLst>
                                            <p:cond delay="500"/>
                                          </p:stCondLst>
                                        </p:cTn>
                                        <p:tgtEl>
                                          <p:spTgt spid="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6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Summary of Contributions</a:t>
            </a:r>
            <a:endParaRPr sz="2420">
              <a:solidFill>
                <a:srgbClr val="212121"/>
              </a:solidFill>
              <a:latin typeface="Roboto Black"/>
              <a:ea typeface="Roboto Black"/>
              <a:cs typeface="Roboto Black"/>
              <a:sym typeface="Roboto Black"/>
            </a:endParaRPr>
          </a:p>
        </p:txBody>
      </p:sp>
      <p:sp>
        <p:nvSpPr>
          <p:cNvPr id="105" name="Google Shape;105;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Introduce </a:t>
            </a:r>
            <a:r>
              <a:rPr b="1" lang="en" sz="1400">
                <a:solidFill>
                  <a:srgbClr val="D62828"/>
                </a:solidFill>
                <a:latin typeface="Lexend"/>
                <a:ea typeface="Lexend"/>
                <a:cs typeface="Lexend"/>
                <a:sym typeface="Lexend"/>
              </a:rPr>
              <a:t>Concept Activation Vectors (CAVs):</a:t>
            </a:r>
            <a:r>
              <a:rPr b="1" lang="en" sz="1400">
                <a:solidFill>
                  <a:srgbClr val="666666"/>
                </a:solidFill>
                <a:latin typeface="Lexend"/>
                <a:ea typeface="Lexend"/>
                <a:cs typeface="Lexend"/>
                <a:sym typeface="Lexend"/>
              </a:rPr>
              <a:t> </a:t>
            </a:r>
            <a:r>
              <a:rPr lang="en" sz="1400">
                <a:solidFill>
                  <a:srgbClr val="666666"/>
                </a:solidFill>
                <a:latin typeface="Lexend Light"/>
                <a:ea typeface="Lexend Light"/>
                <a:cs typeface="Lexend Light"/>
                <a:sym typeface="Lexend Light"/>
              </a:rPr>
              <a:t>way to interpret a neural network’s internal state in terms of human-friendly concepts</a:t>
            </a:r>
            <a:endParaRPr sz="1400">
              <a:solidFill>
                <a:srgbClr val="666666"/>
              </a:solidFill>
              <a:latin typeface="Lexend Light"/>
              <a:ea typeface="Lexend Light"/>
              <a:cs typeface="Lexend Light"/>
              <a:sym typeface="Lexend Light"/>
            </a:endParaRPr>
          </a:p>
          <a:p>
            <a:pPr indent="-317500" lvl="0" marL="457200" rtl="0" algn="l">
              <a:spcBef>
                <a:spcPts val="120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Key idea is to use </a:t>
            </a:r>
            <a:r>
              <a:rPr lang="en" sz="1400">
                <a:solidFill>
                  <a:srgbClr val="666666"/>
                </a:solidFill>
                <a:latin typeface="Lexend Light"/>
                <a:ea typeface="Lexend Light"/>
                <a:cs typeface="Lexend Light"/>
                <a:sym typeface="Lexend Light"/>
              </a:rPr>
              <a:t>the </a:t>
            </a:r>
            <a:r>
              <a:rPr lang="en" sz="1400">
                <a:solidFill>
                  <a:srgbClr val="666666"/>
                </a:solidFill>
                <a:latin typeface="Lexend Light"/>
                <a:ea typeface="Lexend Light"/>
                <a:cs typeface="Lexend Light"/>
                <a:sym typeface="Lexend Light"/>
              </a:rPr>
              <a:t>high-dimensional internal state of a neural net as an aid not an obstacle</a:t>
            </a:r>
            <a:endParaRPr sz="1400">
              <a:solidFill>
                <a:srgbClr val="666666"/>
              </a:solidFill>
              <a:latin typeface="Lexend Light"/>
              <a:ea typeface="Lexend Light"/>
              <a:cs typeface="Lexend Light"/>
              <a:sym typeface="Lexend Light"/>
            </a:endParaRPr>
          </a:p>
          <a:p>
            <a:pPr indent="-317500" lvl="0" marL="457200" rtl="0" algn="l">
              <a:spcBef>
                <a:spcPts val="1200"/>
              </a:spcBef>
              <a:spcAft>
                <a:spcPts val="120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Main contribution is a new linear interpretability method, </a:t>
            </a:r>
            <a:r>
              <a:rPr b="1" lang="en" sz="1400">
                <a:solidFill>
                  <a:srgbClr val="F77F00"/>
                </a:solidFill>
                <a:latin typeface="Lexend"/>
                <a:ea typeface="Lexend"/>
                <a:cs typeface="Lexend"/>
                <a:sym typeface="Lexend"/>
              </a:rPr>
              <a:t>Testing with CAV (TCAV)</a:t>
            </a:r>
            <a:r>
              <a:rPr lang="en" sz="1400">
                <a:solidFill>
                  <a:srgbClr val="666666"/>
                </a:solidFill>
                <a:latin typeface="Lexend Light"/>
                <a:ea typeface="Lexend Light"/>
                <a:cs typeface="Lexend Light"/>
                <a:sym typeface="Lexend Light"/>
              </a:rPr>
              <a:t>, that quantifies model </a:t>
            </a:r>
            <a:r>
              <a:rPr lang="en" sz="1400">
                <a:solidFill>
                  <a:srgbClr val="666666"/>
                </a:solidFill>
                <a:latin typeface="Lexend Light"/>
                <a:ea typeface="Lexend Light"/>
                <a:cs typeface="Lexend Light"/>
                <a:sym typeface="Lexend Light"/>
              </a:rPr>
              <a:t>sensitivity</a:t>
            </a:r>
            <a:r>
              <a:rPr lang="en" sz="1400">
                <a:solidFill>
                  <a:srgbClr val="666666"/>
                </a:solidFill>
                <a:latin typeface="Lexend Light"/>
                <a:ea typeface="Lexend Light"/>
                <a:cs typeface="Lexend Light"/>
                <a:sym typeface="Lexend Light"/>
              </a:rPr>
              <a:t> to a high-level concept learned by a CAV for a particular class</a:t>
            </a:r>
            <a:endParaRPr sz="1400">
              <a:solidFill>
                <a:srgbClr val="666666"/>
              </a:solidFill>
              <a:latin typeface="Lexend Light"/>
              <a:ea typeface="Lexend Light"/>
              <a:cs typeface="Lexend Light"/>
              <a:sym typeface="Lexend Light"/>
            </a:endParaRPr>
          </a:p>
        </p:txBody>
      </p:sp>
      <p:pic>
        <p:nvPicPr>
          <p:cNvPr id="106" name="Google Shape;106;p19"/>
          <p:cNvPicPr preferRelativeResize="0"/>
          <p:nvPr/>
        </p:nvPicPr>
        <p:blipFill rotWithShape="1">
          <a:blip r:embed="rId3">
            <a:alphaModFix/>
          </a:blip>
          <a:srcRect b="54519" l="1027" r="73602" t="3497"/>
          <a:stretch/>
        </p:blipFill>
        <p:spPr>
          <a:xfrm>
            <a:off x="791900" y="3456399"/>
            <a:ext cx="2242452" cy="1293725"/>
          </a:xfrm>
          <a:prstGeom prst="rect">
            <a:avLst/>
          </a:prstGeom>
          <a:noFill/>
          <a:ln>
            <a:noFill/>
          </a:ln>
        </p:spPr>
      </p:pic>
      <p:pic>
        <p:nvPicPr>
          <p:cNvPr id="107" name="Google Shape;107;p19"/>
          <p:cNvPicPr preferRelativeResize="0"/>
          <p:nvPr/>
        </p:nvPicPr>
        <p:blipFill rotWithShape="1">
          <a:blip r:embed="rId3">
            <a:alphaModFix/>
          </a:blip>
          <a:srcRect b="22061" l="542" r="71071" t="45481"/>
          <a:stretch/>
        </p:blipFill>
        <p:spPr>
          <a:xfrm>
            <a:off x="6209825" y="3749950"/>
            <a:ext cx="2509051" cy="1000175"/>
          </a:xfrm>
          <a:prstGeom prst="rect">
            <a:avLst/>
          </a:prstGeom>
          <a:noFill/>
          <a:ln>
            <a:noFill/>
          </a:ln>
        </p:spPr>
      </p:pic>
      <p:cxnSp>
        <p:nvCxnSpPr>
          <p:cNvPr id="108" name="Google Shape;108;p19"/>
          <p:cNvCxnSpPr/>
          <p:nvPr/>
        </p:nvCxnSpPr>
        <p:spPr>
          <a:xfrm>
            <a:off x="3580975" y="3073550"/>
            <a:ext cx="1546800" cy="0"/>
          </a:xfrm>
          <a:prstGeom prst="straightConnector1">
            <a:avLst/>
          </a:prstGeom>
          <a:noFill/>
          <a:ln cap="flat" cmpd="sng" w="38100">
            <a:solidFill>
              <a:srgbClr val="F77F00"/>
            </a:solidFill>
            <a:prstDash val="solid"/>
            <a:round/>
            <a:headEnd len="med" w="med" type="none"/>
            <a:tailEnd len="med" w="med" type="none"/>
          </a:ln>
        </p:spPr>
      </p:cxnSp>
      <p:cxnSp>
        <p:nvCxnSpPr>
          <p:cNvPr id="109" name="Google Shape;109;p19"/>
          <p:cNvCxnSpPr/>
          <p:nvPr/>
        </p:nvCxnSpPr>
        <p:spPr>
          <a:xfrm>
            <a:off x="7098075" y="3073550"/>
            <a:ext cx="1273800" cy="0"/>
          </a:xfrm>
          <a:prstGeom prst="straightConnector1">
            <a:avLst/>
          </a:prstGeom>
          <a:noFill/>
          <a:ln cap="flat" cmpd="sng" w="38100">
            <a:solidFill>
              <a:srgbClr val="F77F00"/>
            </a:solidFill>
            <a:prstDash val="solid"/>
            <a:round/>
            <a:headEnd len="med" w="med" type="none"/>
            <a:tailEnd len="med" w="med" type="none"/>
          </a:ln>
        </p:spPr>
      </p:cxnSp>
      <p:sp>
        <p:nvSpPr>
          <p:cNvPr id="110" name="Google Shape;110;p19"/>
          <p:cNvSpPr txBox="1"/>
          <p:nvPr>
            <p:ph idx="4294967295" type="subTitle"/>
          </p:nvPr>
        </p:nvSpPr>
        <p:spPr>
          <a:xfrm>
            <a:off x="3468475" y="3094000"/>
            <a:ext cx="1771800" cy="362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SzPts val="688"/>
              <a:buNone/>
            </a:pPr>
            <a:r>
              <a:rPr i="1" lang="en" sz="1025">
                <a:solidFill>
                  <a:srgbClr val="F77F00"/>
                </a:solidFill>
                <a:latin typeface="Lexend Light"/>
                <a:ea typeface="Lexend Light"/>
                <a:cs typeface="Lexend Light"/>
                <a:sym typeface="Lexend Light"/>
              </a:rPr>
              <a:t>E.g., “striped”</a:t>
            </a:r>
            <a:endParaRPr i="1" sz="1025">
              <a:solidFill>
                <a:srgbClr val="F77F00"/>
              </a:solidFill>
              <a:latin typeface="Lexend Light"/>
              <a:ea typeface="Lexend Light"/>
              <a:cs typeface="Lexend Light"/>
              <a:sym typeface="Lexend Light"/>
            </a:endParaRPr>
          </a:p>
        </p:txBody>
      </p:sp>
      <p:sp>
        <p:nvSpPr>
          <p:cNvPr id="111" name="Google Shape;111;p19"/>
          <p:cNvSpPr txBox="1"/>
          <p:nvPr>
            <p:ph idx="4294967295" type="subTitle"/>
          </p:nvPr>
        </p:nvSpPr>
        <p:spPr>
          <a:xfrm>
            <a:off x="6849075" y="3094000"/>
            <a:ext cx="1771800" cy="362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SzPts val="688"/>
              <a:buNone/>
            </a:pPr>
            <a:r>
              <a:rPr i="1" lang="en" sz="1025">
                <a:solidFill>
                  <a:srgbClr val="F77F00"/>
                </a:solidFill>
                <a:latin typeface="Lexend Light"/>
                <a:ea typeface="Lexend Light"/>
                <a:cs typeface="Lexend Light"/>
                <a:sym typeface="Lexend Light"/>
              </a:rPr>
              <a:t>E.g., “zebras”</a:t>
            </a:r>
            <a:endParaRPr i="1" sz="1025">
              <a:solidFill>
                <a:srgbClr val="F77F00"/>
              </a:solidFill>
              <a:latin typeface="Lexend Light"/>
              <a:ea typeface="Lexend Light"/>
              <a:cs typeface="Lexend Light"/>
              <a:sym typeface="Lexend Light"/>
            </a:endParaRPr>
          </a:p>
        </p:txBody>
      </p:sp>
      <p:cxnSp>
        <p:nvCxnSpPr>
          <p:cNvPr id="112" name="Google Shape;112;p19"/>
          <p:cNvCxnSpPr>
            <a:stCxn id="110" idx="2"/>
            <a:endCxn id="106" idx="3"/>
          </p:cNvCxnSpPr>
          <p:nvPr/>
        </p:nvCxnSpPr>
        <p:spPr>
          <a:xfrm flipH="1">
            <a:off x="3034375" y="3456400"/>
            <a:ext cx="1320000" cy="646800"/>
          </a:xfrm>
          <a:prstGeom prst="straightConnector1">
            <a:avLst/>
          </a:prstGeom>
          <a:noFill/>
          <a:ln cap="flat" cmpd="sng" w="9525">
            <a:solidFill>
              <a:srgbClr val="F77F00"/>
            </a:solidFill>
            <a:prstDash val="solid"/>
            <a:round/>
            <a:headEnd len="med" w="med" type="none"/>
            <a:tailEnd len="med" w="med" type="triangle"/>
          </a:ln>
        </p:spPr>
      </p:cxnSp>
      <p:cxnSp>
        <p:nvCxnSpPr>
          <p:cNvPr id="113" name="Google Shape;113;p19"/>
          <p:cNvCxnSpPr>
            <a:stCxn id="111" idx="2"/>
          </p:cNvCxnSpPr>
          <p:nvPr/>
        </p:nvCxnSpPr>
        <p:spPr>
          <a:xfrm flipH="1">
            <a:off x="6829275" y="3456400"/>
            <a:ext cx="905700" cy="620700"/>
          </a:xfrm>
          <a:prstGeom prst="straightConnector1">
            <a:avLst/>
          </a:prstGeom>
          <a:noFill/>
          <a:ln cap="flat" cmpd="sng" w="9525">
            <a:solidFill>
              <a:srgbClr val="F77F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0" st="0"/>
                                            </p:txEl>
                                          </p:spTgt>
                                        </p:tgtEl>
                                        <p:attrNameLst>
                                          <p:attrName>style.visibility</p:attrName>
                                        </p:attrNameLst>
                                      </p:cBhvr>
                                      <p:to>
                                        <p:strVal val="visible"/>
                                      </p:to>
                                    </p:set>
                                    <p:animEffect filter="fade" transition="in">
                                      <p:cBhvr>
                                        <p:cTn dur="500"/>
                                        <p:tgtEl>
                                          <p:spTgt spid="1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1" st="1"/>
                                            </p:txEl>
                                          </p:spTgt>
                                        </p:tgtEl>
                                        <p:attrNameLst>
                                          <p:attrName>style.visibility</p:attrName>
                                        </p:attrNameLst>
                                      </p:cBhvr>
                                      <p:to>
                                        <p:strVal val="visible"/>
                                      </p:to>
                                    </p:set>
                                    <p:animEffect filter="fade" transition="in">
                                      <p:cBhvr>
                                        <p:cTn dur="500"/>
                                        <p:tgtEl>
                                          <p:spTgt spid="1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2" st="2"/>
                                            </p:txEl>
                                          </p:spTgt>
                                        </p:tgtEl>
                                        <p:attrNameLst>
                                          <p:attrName>style.visibility</p:attrName>
                                        </p:attrNameLst>
                                      </p:cBhvr>
                                      <p:to>
                                        <p:strVal val="visible"/>
                                      </p:to>
                                    </p:set>
                                    <p:animEffect filter="fade" transition="in">
                                      <p:cBhvr>
                                        <p:cTn dur="500"/>
                                        <p:tgtEl>
                                          <p:spTgt spid="1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par>
                                <p:cTn fill="hold" nodeType="with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Goals of TCAV</a:t>
            </a:r>
            <a:endParaRPr sz="2420">
              <a:solidFill>
                <a:srgbClr val="212121"/>
              </a:solidFill>
              <a:latin typeface="Roboto Black"/>
              <a:ea typeface="Roboto Black"/>
              <a:cs typeface="Roboto Black"/>
              <a:sym typeface="Roboto Black"/>
            </a:endParaRPr>
          </a:p>
        </p:txBody>
      </p:sp>
      <p:sp>
        <p:nvSpPr>
          <p:cNvPr id="119" name="Google Shape;119;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666666"/>
              </a:buClr>
              <a:buSzPts val="1400"/>
              <a:buFont typeface="Lexend Light"/>
              <a:buChar char="●"/>
            </a:pPr>
            <a:r>
              <a:rPr b="1" lang="en" sz="1400">
                <a:solidFill>
                  <a:srgbClr val="003049"/>
                </a:solidFill>
                <a:latin typeface="Lexend"/>
                <a:ea typeface="Lexend"/>
                <a:cs typeface="Lexend"/>
                <a:sym typeface="Lexend"/>
              </a:rPr>
              <a:t>Accessibility: </a:t>
            </a:r>
            <a:r>
              <a:rPr lang="en" sz="1400">
                <a:solidFill>
                  <a:srgbClr val="666666"/>
                </a:solidFill>
                <a:latin typeface="Lexend Light"/>
                <a:ea typeface="Lexend Light"/>
                <a:cs typeface="Lexend Light"/>
                <a:sym typeface="Lexend Light"/>
              </a:rPr>
              <a:t>requires little to no ML expertise</a:t>
            </a:r>
            <a:endParaRPr sz="1400">
              <a:solidFill>
                <a:srgbClr val="666666"/>
              </a:solidFill>
              <a:latin typeface="Lexend Light"/>
              <a:ea typeface="Lexend Light"/>
              <a:cs typeface="Lexend Light"/>
              <a:sym typeface="Lexend Light"/>
            </a:endParaRPr>
          </a:p>
          <a:p>
            <a:pPr indent="-317500" lvl="0" marL="457200" rtl="0" algn="l">
              <a:spcBef>
                <a:spcPts val="1000"/>
              </a:spcBef>
              <a:spcAft>
                <a:spcPts val="0"/>
              </a:spcAft>
              <a:buClr>
                <a:srgbClr val="666666"/>
              </a:buClr>
              <a:buSzPts val="1400"/>
              <a:buFont typeface="Lexend Light"/>
              <a:buChar char="●"/>
            </a:pPr>
            <a:r>
              <a:rPr b="1" lang="en" sz="1400">
                <a:solidFill>
                  <a:srgbClr val="D62828"/>
                </a:solidFill>
                <a:latin typeface="Lexend"/>
                <a:ea typeface="Lexend"/>
                <a:cs typeface="Lexend"/>
                <a:sym typeface="Lexend"/>
              </a:rPr>
              <a:t>Customization: </a:t>
            </a:r>
            <a:r>
              <a:rPr lang="en" sz="1400">
                <a:solidFill>
                  <a:srgbClr val="666666"/>
                </a:solidFill>
                <a:latin typeface="Lexend Light"/>
                <a:ea typeface="Lexend Light"/>
                <a:cs typeface="Lexend Light"/>
                <a:sym typeface="Lexend Light"/>
              </a:rPr>
              <a:t>adaptable to any concept, even outside of training</a:t>
            </a:r>
            <a:endParaRPr sz="1400">
              <a:solidFill>
                <a:srgbClr val="666666"/>
              </a:solidFill>
              <a:latin typeface="Lexend Light"/>
              <a:ea typeface="Lexend Light"/>
              <a:cs typeface="Lexend Light"/>
              <a:sym typeface="Lexend Light"/>
            </a:endParaRPr>
          </a:p>
          <a:p>
            <a:pPr indent="-317500" lvl="0" marL="457200" rtl="0" algn="l">
              <a:spcBef>
                <a:spcPts val="1200"/>
              </a:spcBef>
              <a:spcAft>
                <a:spcPts val="0"/>
              </a:spcAft>
              <a:buClr>
                <a:srgbClr val="666666"/>
              </a:buClr>
              <a:buSzPts val="1400"/>
              <a:buFont typeface="Lexend Light"/>
              <a:buChar char="●"/>
            </a:pPr>
            <a:r>
              <a:rPr b="1" lang="en" sz="1400">
                <a:solidFill>
                  <a:srgbClr val="F77F00"/>
                </a:solidFill>
                <a:latin typeface="Lexend"/>
                <a:ea typeface="Lexend"/>
                <a:cs typeface="Lexend"/>
                <a:sym typeface="Lexend"/>
              </a:rPr>
              <a:t>Plug-in readiness: </a:t>
            </a:r>
            <a:r>
              <a:rPr lang="en" sz="1400">
                <a:solidFill>
                  <a:srgbClr val="666666"/>
                </a:solidFill>
                <a:latin typeface="Lexend Light"/>
                <a:ea typeface="Lexend Light"/>
                <a:cs typeface="Lexend Light"/>
                <a:sym typeface="Lexend Light"/>
              </a:rPr>
              <a:t>works without retraining/modifying ML models</a:t>
            </a:r>
            <a:endParaRPr sz="1400">
              <a:solidFill>
                <a:srgbClr val="666666"/>
              </a:solidFill>
              <a:latin typeface="Lexend Light"/>
              <a:ea typeface="Lexend Light"/>
              <a:cs typeface="Lexend Light"/>
              <a:sym typeface="Lexend Light"/>
            </a:endParaRPr>
          </a:p>
          <a:p>
            <a:pPr indent="-317500" lvl="0" marL="457200" rtl="0" algn="l">
              <a:spcBef>
                <a:spcPts val="1200"/>
              </a:spcBef>
              <a:spcAft>
                <a:spcPts val="1200"/>
              </a:spcAft>
              <a:buClr>
                <a:srgbClr val="666666"/>
              </a:buClr>
              <a:buSzPts val="1400"/>
              <a:buFont typeface="Lexend Light"/>
              <a:buChar char="●"/>
            </a:pPr>
            <a:r>
              <a:rPr b="1" lang="en" sz="1400">
                <a:solidFill>
                  <a:srgbClr val="FCBF49"/>
                </a:solidFill>
                <a:latin typeface="Lexend"/>
                <a:ea typeface="Lexend"/>
                <a:cs typeface="Lexend"/>
                <a:sym typeface="Lexend"/>
              </a:rPr>
              <a:t>Global quantification: </a:t>
            </a:r>
            <a:r>
              <a:rPr lang="en" sz="1400">
                <a:solidFill>
                  <a:srgbClr val="666666"/>
                </a:solidFill>
                <a:latin typeface="Lexend Light"/>
                <a:ea typeface="Lexend Light"/>
                <a:cs typeface="Lexend Light"/>
                <a:sym typeface="Lexend Light"/>
              </a:rPr>
              <a:t>can interpret entire classes with a single quantitative measure</a:t>
            </a:r>
            <a:endParaRPr sz="1400">
              <a:solidFill>
                <a:srgbClr val="666666"/>
              </a:solidFill>
              <a:latin typeface="Lexend Light"/>
              <a:ea typeface="Lexend Light"/>
              <a:cs typeface="Lexend Light"/>
              <a:sym typeface="Lexend Light"/>
            </a:endParaRPr>
          </a:p>
        </p:txBody>
      </p:sp>
      <p:sp>
        <p:nvSpPr>
          <p:cNvPr id="120" name="Google Shape;120;p20"/>
          <p:cNvSpPr txBox="1"/>
          <p:nvPr>
            <p:ph idx="1" type="body"/>
          </p:nvPr>
        </p:nvSpPr>
        <p:spPr>
          <a:xfrm>
            <a:off x="1598550" y="3619675"/>
            <a:ext cx="5946900" cy="949200"/>
          </a:xfrm>
          <a:prstGeom prst="rect">
            <a:avLst/>
          </a:prstGeom>
        </p:spPr>
        <p:txBody>
          <a:bodyPr anchorCtr="0" anchor="t" bIns="91425" lIns="91425" spcFirstLastPara="1" rIns="91425" wrap="square" tIns="91425">
            <a:normAutofit/>
          </a:bodyPr>
          <a:lstStyle/>
          <a:p>
            <a:pPr indent="0" lvl="0" marL="0" rtl="0" algn="ctr">
              <a:spcBef>
                <a:spcPts val="0"/>
              </a:spcBef>
              <a:spcAft>
                <a:spcPts val="1000"/>
              </a:spcAft>
              <a:buNone/>
            </a:pPr>
            <a:r>
              <a:rPr b="1" lang="en" sz="1400">
                <a:solidFill>
                  <a:srgbClr val="003049"/>
                </a:solidFill>
                <a:latin typeface="Lexend"/>
                <a:ea typeface="Lexend"/>
                <a:cs typeface="Lexend"/>
                <a:sym typeface="Lexend"/>
              </a:rPr>
              <a:t>Assessed with experiments + human evaluation</a:t>
            </a:r>
            <a:endParaRPr b="1" sz="1400">
              <a:solidFill>
                <a:srgbClr val="666666"/>
              </a:solidFill>
              <a:latin typeface="Lexend"/>
              <a:ea typeface="Lexend"/>
              <a:cs typeface="Lexend"/>
              <a:sym typeface="Lexend"/>
            </a:endParaRPr>
          </a:p>
        </p:txBody>
      </p:sp>
      <p:sp>
        <p:nvSpPr>
          <p:cNvPr id="121" name="Google Shape;121;p20"/>
          <p:cNvSpPr/>
          <p:nvPr/>
        </p:nvSpPr>
        <p:spPr>
          <a:xfrm rot="5403790">
            <a:off x="4299910" y="2998066"/>
            <a:ext cx="544200" cy="435300"/>
          </a:xfrm>
          <a:prstGeom prst="rightArrow">
            <a:avLst>
              <a:gd fmla="val 50000" name="adj1"/>
              <a:gd fmla="val 50000" name="adj2"/>
            </a:avLst>
          </a:prstGeom>
          <a:solidFill>
            <a:srgbClr val="0030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xEl>
                                              <p:pRg end="0" st="0"/>
                                            </p:txEl>
                                          </p:spTgt>
                                        </p:tgtEl>
                                        <p:attrNameLst>
                                          <p:attrName>style.visibility</p:attrName>
                                        </p:attrNameLst>
                                      </p:cBhvr>
                                      <p:to>
                                        <p:strVal val="visible"/>
                                      </p:to>
                                    </p:set>
                                    <p:animEffect filter="fade" transition="in">
                                      <p:cBhvr>
                                        <p:cTn dur="500"/>
                                        <p:tgtEl>
                                          <p:spTgt spid="1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xEl>
                                              <p:pRg end="1" st="1"/>
                                            </p:txEl>
                                          </p:spTgt>
                                        </p:tgtEl>
                                        <p:attrNameLst>
                                          <p:attrName>style.visibility</p:attrName>
                                        </p:attrNameLst>
                                      </p:cBhvr>
                                      <p:to>
                                        <p:strVal val="visible"/>
                                      </p:to>
                                    </p:set>
                                    <p:animEffect filter="fade" transition="in">
                                      <p:cBhvr>
                                        <p:cTn dur="500"/>
                                        <p:tgtEl>
                                          <p:spTgt spid="1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xEl>
                                              <p:pRg end="2" st="2"/>
                                            </p:txEl>
                                          </p:spTgt>
                                        </p:tgtEl>
                                        <p:attrNameLst>
                                          <p:attrName>style.visibility</p:attrName>
                                        </p:attrNameLst>
                                      </p:cBhvr>
                                      <p:to>
                                        <p:strVal val="visible"/>
                                      </p:to>
                                    </p:set>
                                    <p:animEffect filter="fade" transition="in">
                                      <p:cBhvr>
                                        <p:cTn dur="500"/>
                                        <p:tgtEl>
                                          <p:spTgt spid="1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xEl>
                                              <p:pRg end="3" st="3"/>
                                            </p:txEl>
                                          </p:spTgt>
                                        </p:tgtEl>
                                        <p:attrNameLst>
                                          <p:attrName>style.visibility</p:attrName>
                                        </p:attrNameLst>
                                      </p:cBhvr>
                                      <p:to>
                                        <p:strVal val="visible"/>
                                      </p:to>
                                    </p:set>
                                    <p:animEffect filter="fade" transition="in">
                                      <p:cBhvr>
                                        <p:cTn dur="500"/>
                                        <p:tgtEl>
                                          <p:spTgt spid="11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Related Work</a:t>
            </a:r>
            <a:endParaRPr sz="2420">
              <a:solidFill>
                <a:srgbClr val="212121"/>
              </a:solidFill>
              <a:latin typeface="Roboto Black"/>
              <a:ea typeface="Roboto Black"/>
              <a:cs typeface="Roboto Black"/>
              <a:sym typeface="Roboto Black"/>
            </a:endParaRPr>
          </a:p>
        </p:txBody>
      </p:sp>
      <p:sp>
        <p:nvSpPr>
          <p:cNvPr id="127" name="Google Shape;127;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3049"/>
                </a:solidFill>
                <a:latin typeface="Lexend"/>
                <a:ea typeface="Lexend"/>
                <a:cs typeface="Lexend"/>
                <a:sym typeface="Lexend"/>
              </a:rPr>
              <a:t>Interpretability methods:</a:t>
            </a:r>
            <a:endParaRPr b="1" sz="1400">
              <a:solidFill>
                <a:srgbClr val="003049"/>
              </a:solidFill>
              <a:latin typeface="Lexend"/>
              <a:ea typeface="Lexend"/>
              <a:cs typeface="Lexend"/>
              <a:sym typeface="Lexend"/>
            </a:endParaRPr>
          </a:p>
          <a:p>
            <a:pPr indent="-317500" lvl="0" marL="457200" rtl="0" algn="l">
              <a:spcBef>
                <a:spcPts val="0"/>
              </a:spcBef>
              <a:spcAft>
                <a:spcPts val="2000"/>
              </a:spcAft>
              <a:buClr>
                <a:srgbClr val="666666"/>
              </a:buClr>
              <a:buSzPts val="1400"/>
              <a:buFont typeface="Lexend Light"/>
              <a:buChar char="●"/>
            </a:pPr>
            <a:r>
              <a:rPr i="1" lang="en" sz="1400">
                <a:solidFill>
                  <a:srgbClr val="666666"/>
                </a:solidFill>
                <a:latin typeface="Lexend Light"/>
                <a:ea typeface="Lexend Light"/>
                <a:cs typeface="Lexend Light"/>
                <a:sym typeface="Lexend Light"/>
              </a:rPr>
              <a:t>Inherently interpretable</a:t>
            </a:r>
            <a:r>
              <a:rPr lang="en" sz="1400">
                <a:solidFill>
                  <a:srgbClr val="666666"/>
                </a:solidFill>
                <a:latin typeface="Lexend Light"/>
                <a:ea typeface="Lexend Light"/>
                <a:cs typeface="Lexend Light"/>
                <a:sym typeface="Lexend Light"/>
              </a:rPr>
              <a:t> models vs. </a:t>
            </a:r>
            <a:r>
              <a:rPr i="1" lang="en" sz="1400">
                <a:solidFill>
                  <a:srgbClr val="F77F00"/>
                </a:solidFill>
                <a:latin typeface="Lexend Light"/>
                <a:ea typeface="Lexend Light"/>
                <a:cs typeface="Lexend Light"/>
                <a:sym typeface="Lexend Light"/>
              </a:rPr>
              <a:t>post-hoc</a:t>
            </a:r>
            <a:r>
              <a:rPr i="1" lang="en" sz="1400">
                <a:solidFill>
                  <a:srgbClr val="666666"/>
                </a:solidFill>
                <a:latin typeface="Lexend Light"/>
                <a:ea typeface="Lexend Light"/>
                <a:cs typeface="Lexend Light"/>
                <a:sym typeface="Lexend Light"/>
              </a:rPr>
              <a:t> explanations </a:t>
            </a:r>
            <a:endParaRPr sz="1400">
              <a:solidFill>
                <a:srgbClr val="F77F00"/>
              </a:solidFill>
              <a:latin typeface="Lexend Light"/>
              <a:ea typeface="Lexend Light"/>
              <a:cs typeface="Lexend Light"/>
              <a:sym typeface="Lexend Light"/>
            </a:endParaRPr>
          </a:p>
        </p:txBody>
      </p:sp>
      <p:sp>
        <p:nvSpPr>
          <p:cNvPr id="128" name="Google Shape;128;p21"/>
          <p:cNvSpPr txBox="1"/>
          <p:nvPr>
            <p:ph idx="4294967295" type="subTitle"/>
          </p:nvPr>
        </p:nvSpPr>
        <p:spPr>
          <a:xfrm>
            <a:off x="700700" y="1651300"/>
            <a:ext cx="2373000" cy="362400"/>
          </a:xfrm>
          <a:prstGeom prst="rect">
            <a:avLst/>
          </a:prstGeom>
        </p:spPr>
        <p:txBody>
          <a:bodyPr anchorCtr="0" anchor="t" bIns="91425" lIns="91425" spcFirstLastPara="1" rIns="91425" wrap="square" tIns="91425">
            <a:normAutofit fontScale="62500"/>
          </a:bodyPr>
          <a:lstStyle/>
          <a:p>
            <a:pPr indent="0" lvl="0" marL="0" rtl="0" algn="ctr">
              <a:spcBef>
                <a:spcPts val="0"/>
              </a:spcBef>
              <a:spcAft>
                <a:spcPts val="1200"/>
              </a:spcAft>
              <a:buSzPct val="51115"/>
              <a:buNone/>
            </a:pPr>
            <a:r>
              <a:rPr lang="en" sz="1345">
                <a:solidFill>
                  <a:srgbClr val="F77F00"/>
                </a:solidFill>
                <a:latin typeface="Lexend Light"/>
                <a:ea typeface="Lexend Light"/>
                <a:cs typeface="Lexend Light"/>
                <a:sym typeface="Lexend Light"/>
              </a:rPr>
              <a:t>(Kim et al., 2014; Doshi-Velez et al., 2015)</a:t>
            </a:r>
            <a:endParaRPr sz="1345">
              <a:solidFill>
                <a:srgbClr val="F77F00"/>
              </a:solidFill>
              <a:latin typeface="Lexend Light"/>
              <a:ea typeface="Lexend Light"/>
              <a:cs typeface="Lexend Light"/>
              <a:sym typeface="Lexend Light"/>
            </a:endParaRPr>
          </a:p>
        </p:txBody>
      </p:sp>
      <p:sp>
        <p:nvSpPr>
          <p:cNvPr id="129" name="Google Shape;129;p21"/>
          <p:cNvSpPr txBox="1"/>
          <p:nvPr>
            <p:ph idx="4294967295" type="subTitle"/>
          </p:nvPr>
        </p:nvSpPr>
        <p:spPr>
          <a:xfrm>
            <a:off x="3581675" y="1228675"/>
            <a:ext cx="2373000" cy="362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SzPts val="584"/>
              <a:buNone/>
            </a:pPr>
            <a:r>
              <a:rPr lang="en" sz="843">
                <a:solidFill>
                  <a:srgbClr val="F77F00"/>
                </a:solidFill>
                <a:latin typeface="Lexend Light"/>
                <a:ea typeface="Lexend Light"/>
                <a:cs typeface="Lexend Light"/>
                <a:sym typeface="Lexend Light"/>
              </a:rPr>
              <a:t>(Goodman &amp; Flaxman, 2016)</a:t>
            </a:r>
            <a:endParaRPr sz="843">
              <a:solidFill>
                <a:srgbClr val="F77F00"/>
              </a:solidFill>
              <a:latin typeface="Lexend Light"/>
              <a:ea typeface="Lexend Light"/>
              <a:cs typeface="Lexend Light"/>
              <a:sym typeface="Lexend Light"/>
            </a:endParaRPr>
          </a:p>
        </p:txBody>
      </p:sp>
      <p:sp>
        <p:nvSpPr>
          <p:cNvPr id="130" name="Google Shape;130;p21"/>
          <p:cNvSpPr txBox="1"/>
          <p:nvPr>
            <p:ph idx="1" type="body"/>
          </p:nvPr>
        </p:nvSpPr>
        <p:spPr>
          <a:xfrm>
            <a:off x="311700" y="1937500"/>
            <a:ext cx="85206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b="1" lang="en" sz="1400">
                <a:solidFill>
                  <a:srgbClr val="D62828"/>
                </a:solidFill>
                <a:latin typeface="Lexend"/>
                <a:ea typeface="Lexend"/>
                <a:cs typeface="Lexend"/>
                <a:sym typeface="Lexend"/>
              </a:rPr>
              <a:t>Perturbation-based methods:</a:t>
            </a:r>
            <a:r>
              <a:rPr b="1" lang="en" sz="1400">
                <a:solidFill>
                  <a:srgbClr val="666666"/>
                </a:solidFill>
                <a:latin typeface="Lexend"/>
                <a:ea typeface="Lexend"/>
                <a:cs typeface="Lexend"/>
                <a:sym typeface="Lexend"/>
              </a:rPr>
              <a:t> </a:t>
            </a:r>
            <a:r>
              <a:rPr lang="en" sz="1400">
                <a:solidFill>
                  <a:srgbClr val="666666"/>
                </a:solidFill>
                <a:latin typeface="Lexend Light"/>
                <a:ea typeface="Lexend Light"/>
                <a:cs typeface="Lexend Light"/>
                <a:sym typeface="Lexend Light"/>
              </a:rPr>
              <a:t>e.g., LIME/SHAP</a:t>
            </a:r>
            <a:endParaRPr i="1">
              <a:solidFill>
                <a:srgbClr val="666666"/>
              </a:solidFill>
              <a:latin typeface="Lexend Light"/>
              <a:ea typeface="Lexend Light"/>
              <a:cs typeface="Lexend Light"/>
              <a:sym typeface="Lexend Light"/>
            </a:endParaRPr>
          </a:p>
          <a:p>
            <a:pPr indent="-317500" lvl="1" marL="914400" rtl="0" algn="l">
              <a:spcBef>
                <a:spcPts val="0"/>
              </a:spcBef>
              <a:spcAft>
                <a:spcPts val="2000"/>
              </a:spcAft>
              <a:buClr>
                <a:srgbClr val="666666"/>
              </a:buClr>
              <a:buSzPts val="1400"/>
              <a:buFont typeface="Lexend Light"/>
              <a:buChar char="○"/>
            </a:pPr>
            <a:r>
              <a:rPr i="1" lang="en" sz="1400">
                <a:solidFill>
                  <a:srgbClr val="666666"/>
                </a:solidFill>
                <a:latin typeface="Lexend Light"/>
                <a:ea typeface="Lexend Light"/>
                <a:cs typeface="Lexend Light"/>
                <a:sym typeface="Lexend Light"/>
              </a:rPr>
              <a:t>local </a:t>
            </a:r>
            <a:r>
              <a:rPr lang="en" sz="1400">
                <a:solidFill>
                  <a:srgbClr val="666666"/>
                </a:solidFill>
                <a:latin typeface="Lexend Light"/>
                <a:ea typeface="Lexend Light"/>
                <a:cs typeface="Lexend Light"/>
                <a:sym typeface="Lexend Light"/>
              </a:rPr>
              <a:t>vs. </a:t>
            </a:r>
            <a:r>
              <a:rPr i="1" lang="en" sz="1400">
                <a:solidFill>
                  <a:srgbClr val="F77F00"/>
                </a:solidFill>
                <a:latin typeface="Lexend Light"/>
                <a:ea typeface="Lexend Light"/>
                <a:cs typeface="Lexend Light"/>
                <a:sym typeface="Lexend Light"/>
              </a:rPr>
              <a:t>global</a:t>
            </a:r>
            <a:r>
              <a:rPr lang="en" sz="1400">
                <a:solidFill>
                  <a:srgbClr val="F77F00"/>
                </a:solidFill>
                <a:latin typeface="Lexend Light"/>
                <a:ea typeface="Lexend Light"/>
                <a:cs typeface="Lexend Light"/>
                <a:sym typeface="Lexend Light"/>
              </a:rPr>
              <a:t> </a:t>
            </a:r>
            <a:endParaRPr sz="1400">
              <a:solidFill>
                <a:srgbClr val="F77F00"/>
              </a:solidFill>
              <a:latin typeface="Lexend Light"/>
              <a:ea typeface="Lexend Light"/>
              <a:cs typeface="Lexend Light"/>
              <a:sym typeface="Lexend Light"/>
            </a:endParaRPr>
          </a:p>
        </p:txBody>
      </p:sp>
      <p:sp>
        <p:nvSpPr>
          <p:cNvPr id="131" name="Google Shape;131;p21"/>
          <p:cNvSpPr txBox="1"/>
          <p:nvPr>
            <p:ph idx="4294967295" type="subTitle"/>
          </p:nvPr>
        </p:nvSpPr>
        <p:spPr>
          <a:xfrm>
            <a:off x="3233250" y="2216850"/>
            <a:ext cx="2373000" cy="362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SzPts val="584"/>
              <a:buNone/>
            </a:pPr>
            <a:r>
              <a:rPr lang="en" sz="843">
                <a:solidFill>
                  <a:srgbClr val="F77F00"/>
                </a:solidFill>
                <a:latin typeface="Lexend Light"/>
                <a:ea typeface="Lexend Light"/>
                <a:cs typeface="Lexend Light"/>
                <a:sym typeface="Lexend Light"/>
              </a:rPr>
              <a:t>(Ribeiro et al, 2016; Lundberg &amp; Lee, 2017)</a:t>
            </a:r>
            <a:endParaRPr sz="843">
              <a:solidFill>
                <a:srgbClr val="F77F00"/>
              </a:solidFill>
              <a:latin typeface="Lexend Light"/>
              <a:ea typeface="Lexend Light"/>
              <a:cs typeface="Lexend Light"/>
              <a:sym typeface="Lexend Light"/>
            </a:endParaRPr>
          </a:p>
        </p:txBody>
      </p:sp>
      <p:pic>
        <p:nvPicPr>
          <p:cNvPr id="132" name="Google Shape;132;p21"/>
          <p:cNvPicPr preferRelativeResize="0"/>
          <p:nvPr/>
        </p:nvPicPr>
        <p:blipFill rotWithShape="1">
          <a:blip r:embed="rId3">
            <a:alphaModFix/>
          </a:blip>
          <a:srcRect b="19710" l="0" r="0" t="0"/>
          <a:stretch/>
        </p:blipFill>
        <p:spPr>
          <a:xfrm>
            <a:off x="2396813" y="2647275"/>
            <a:ext cx="4350375" cy="188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Related Work</a:t>
            </a:r>
            <a:endParaRPr sz="2420">
              <a:solidFill>
                <a:srgbClr val="212121"/>
              </a:solidFill>
              <a:latin typeface="Roboto Black"/>
              <a:ea typeface="Roboto Black"/>
              <a:cs typeface="Roboto Black"/>
              <a:sym typeface="Roboto Black"/>
            </a:endParaRPr>
          </a:p>
        </p:txBody>
      </p:sp>
      <p:sp>
        <p:nvSpPr>
          <p:cNvPr id="138" name="Google Shape;138;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3049"/>
                </a:solidFill>
                <a:latin typeface="Lexend"/>
                <a:ea typeface="Lexend"/>
                <a:cs typeface="Lexend"/>
                <a:sym typeface="Lexend"/>
              </a:rPr>
              <a:t>Interpretability methods in neural networks</a:t>
            </a:r>
            <a:endParaRPr b="1" sz="1400">
              <a:solidFill>
                <a:srgbClr val="003049"/>
              </a:solidFill>
              <a:latin typeface="Lexend"/>
              <a:ea typeface="Lexend"/>
              <a:cs typeface="Lexend"/>
              <a:sym typeface="Lexend"/>
            </a:endParaRPr>
          </a:p>
          <a:p>
            <a:pPr indent="-317500" lvl="0" marL="457200" rtl="0" algn="l">
              <a:spcBef>
                <a:spcPts val="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Limitations w/ </a:t>
            </a:r>
            <a:r>
              <a:rPr b="1" lang="en" sz="1400">
                <a:solidFill>
                  <a:srgbClr val="D62828"/>
                </a:solidFill>
                <a:latin typeface="Lexend"/>
                <a:ea typeface="Lexend"/>
                <a:cs typeface="Lexend"/>
                <a:sym typeface="Lexend"/>
              </a:rPr>
              <a:t>s</a:t>
            </a:r>
            <a:r>
              <a:rPr b="1" lang="en" sz="1400">
                <a:solidFill>
                  <a:srgbClr val="D62828"/>
                </a:solidFill>
                <a:latin typeface="Lexend"/>
                <a:ea typeface="Lexend"/>
                <a:cs typeface="Lexend"/>
                <a:sym typeface="Lexend"/>
              </a:rPr>
              <a:t>aliency methods</a:t>
            </a:r>
            <a:endParaRPr b="1" sz="800">
              <a:solidFill>
                <a:srgbClr val="D62828"/>
              </a:solidFill>
              <a:latin typeface="Lexend"/>
              <a:ea typeface="Lexend"/>
              <a:cs typeface="Lexend"/>
              <a:sym typeface="Lexend"/>
            </a:endParaRPr>
          </a:p>
          <a:p>
            <a:pPr indent="-317500" lvl="1" marL="914400" rtl="0" algn="l">
              <a:spcBef>
                <a:spcPts val="0"/>
              </a:spcBef>
              <a:spcAft>
                <a:spcPts val="0"/>
              </a:spcAft>
              <a:buClr>
                <a:srgbClr val="666666"/>
              </a:buClr>
              <a:buSzPts val="1400"/>
              <a:buFont typeface="Lexend Light"/>
              <a:buChar char="○"/>
            </a:pPr>
            <a:r>
              <a:rPr lang="en">
                <a:solidFill>
                  <a:srgbClr val="666666"/>
                </a:solidFill>
                <a:latin typeface="Lexend Light"/>
                <a:ea typeface="Lexend Light"/>
                <a:cs typeface="Lexend Light"/>
                <a:sym typeface="Lexend Light"/>
              </a:rPr>
              <a:t>Local explanation </a:t>
            </a:r>
            <a:endParaRPr>
              <a:solidFill>
                <a:srgbClr val="666666"/>
              </a:solidFill>
              <a:latin typeface="Lexend Light"/>
              <a:ea typeface="Lexend Light"/>
              <a:cs typeface="Lexend Light"/>
              <a:sym typeface="Lexend Light"/>
            </a:endParaRPr>
          </a:p>
          <a:p>
            <a:pPr indent="-317500" lvl="1" marL="914400" rtl="0" algn="l">
              <a:spcBef>
                <a:spcPts val="0"/>
              </a:spcBef>
              <a:spcAft>
                <a:spcPts val="0"/>
              </a:spcAft>
              <a:buClr>
                <a:srgbClr val="666666"/>
              </a:buClr>
              <a:buSzPts val="1400"/>
              <a:buFont typeface="Lexend Light"/>
              <a:buChar char="○"/>
            </a:pPr>
            <a:r>
              <a:rPr lang="en">
                <a:solidFill>
                  <a:srgbClr val="666666"/>
                </a:solidFill>
                <a:latin typeface="Lexend Light"/>
                <a:ea typeface="Lexend Light"/>
                <a:cs typeface="Lexend Light"/>
                <a:sym typeface="Lexend Light"/>
              </a:rPr>
              <a:t>Lack customization</a:t>
            </a:r>
            <a:endParaRPr>
              <a:solidFill>
                <a:srgbClr val="666666"/>
              </a:solidFill>
              <a:latin typeface="Lexend Light"/>
              <a:ea typeface="Lexend Light"/>
              <a:cs typeface="Lexend Light"/>
              <a:sym typeface="Lexend Light"/>
            </a:endParaRPr>
          </a:p>
          <a:p>
            <a:pPr indent="-317500" lvl="1" marL="914400" rtl="0" algn="l">
              <a:spcBef>
                <a:spcPts val="0"/>
              </a:spcBef>
              <a:spcAft>
                <a:spcPts val="0"/>
              </a:spcAft>
              <a:buClr>
                <a:srgbClr val="666666"/>
              </a:buClr>
              <a:buSzPts val="1400"/>
              <a:buFont typeface="Lexend Light"/>
              <a:buChar char="○"/>
            </a:pPr>
            <a:r>
              <a:rPr lang="en">
                <a:solidFill>
                  <a:srgbClr val="666666"/>
                </a:solidFill>
                <a:latin typeface="Lexend Light"/>
                <a:ea typeface="Lexend Light"/>
                <a:cs typeface="Lexend Light"/>
                <a:sym typeface="Lexend Light"/>
              </a:rPr>
              <a:t>Vulnerable to adversarial attacks </a:t>
            </a:r>
            <a:endParaRPr>
              <a:solidFill>
                <a:srgbClr val="666666"/>
              </a:solidFill>
              <a:latin typeface="Lexend Light"/>
              <a:ea typeface="Lexend Light"/>
              <a:cs typeface="Lexend Light"/>
              <a:sym typeface="Lexend Light"/>
            </a:endParaRPr>
          </a:p>
          <a:p>
            <a:pPr indent="-317500" lvl="1" marL="914400" rtl="0" algn="l">
              <a:spcBef>
                <a:spcPts val="0"/>
              </a:spcBef>
              <a:spcAft>
                <a:spcPts val="0"/>
              </a:spcAft>
              <a:buClr>
                <a:srgbClr val="666666"/>
              </a:buClr>
              <a:buSzPts val="1400"/>
              <a:buFont typeface="Lexend Light"/>
              <a:buChar char="○"/>
            </a:pPr>
            <a:r>
              <a:rPr lang="en">
                <a:solidFill>
                  <a:srgbClr val="666666"/>
                </a:solidFill>
                <a:latin typeface="Lexend Light"/>
                <a:ea typeface="Lexend Light"/>
                <a:cs typeface="Lexend Light"/>
                <a:sym typeface="Lexend Light"/>
              </a:rPr>
              <a:t>Insensitivity to randomization </a:t>
            </a:r>
            <a:endParaRPr>
              <a:solidFill>
                <a:srgbClr val="666666"/>
              </a:solidFill>
              <a:latin typeface="Lexend Light"/>
              <a:ea typeface="Lexend Light"/>
              <a:cs typeface="Lexend Light"/>
              <a:sym typeface="Lexend Light"/>
            </a:endParaRPr>
          </a:p>
        </p:txBody>
      </p:sp>
      <p:pic>
        <p:nvPicPr>
          <p:cNvPr id="139" name="Google Shape;139;p22"/>
          <p:cNvPicPr preferRelativeResize="0"/>
          <p:nvPr/>
        </p:nvPicPr>
        <p:blipFill>
          <a:blip r:embed="rId3">
            <a:alphaModFix/>
          </a:blip>
          <a:stretch>
            <a:fillRect/>
          </a:stretch>
        </p:blipFill>
        <p:spPr>
          <a:xfrm>
            <a:off x="4469200" y="2902750"/>
            <a:ext cx="4363100" cy="1666125"/>
          </a:xfrm>
          <a:prstGeom prst="rect">
            <a:avLst/>
          </a:prstGeom>
          <a:noFill/>
          <a:ln>
            <a:noFill/>
          </a:ln>
        </p:spPr>
      </p:pic>
      <p:sp>
        <p:nvSpPr>
          <p:cNvPr id="140" name="Google Shape;140;p22"/>
          <p:cNvSpPr txBox="1"/>
          <p:nvPr>
            <p:ph idx="4294967295" type="subTitle"/>
          </p:nvPr>
        </p:nvSpPr>
        <p:spPr>
          <a:xfrm>
            <a:off x="3111075" y="1726363"/>
            <a:ext cx="1232400" cy="3624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365"/>
              <a:buNone/>
            </a:pPr>
            <a:r>
              <a:rPr lang="en" sz="827">
                <a:solidFill>
                  <a:srgbClr val="F77F00"/>
                </a:solidFill>
                <a:latin typeface="Lexend Light"/>
                <a:ea typeface="Lexend Light"/>
                <a:cs typeface="Lexend Light"/>
                <a:sym typeface="Lexend Light"/>
              </a:rPr>
              <a:t>(Erhan et al., 2009; Smilkov et al., 2017)</a:t>
            </a:r>
            <a:endParaRPr sz="827">
              <a:solidFill>
                <a:srgbClr val="F77F00"/>
              </a:solidFill>
              <a:latin typeface="Lexend Light"/>
              <a:ea typeface="Lexend Light"/>
              <a:cs typeface="Lexend Light"/>
              <a:sym typeface="Lexend Light"/>
            </a:endParaRPr>
          </a:p>
        </p:txBody>
      </p:sp>
      <p:sp>
        <p:nvSpPr>
          <p:cNvPr id="141" name="Google Shape;141;p22"/>
          <p:cNvSpPr txBox="1"/>
          <p:nvPr>
            <p:ph idx="4294967295" type="subTitle"/>
          </p:nvPr>
        </p:nvSpPr>
        <p:spPr>
          <a:xfrm>
            <a:off x="3653450" y="2172813"/>
            <a:ext cx="2373000" cy="362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SzPts val="584"/>
              <a:buNone/>
            </a:pPr>
            <a:r>
              <a:rPr lang="en" sz="843">
                <a:solidFill>
                  <a:srgbClr val="F77F00"/>
                </a:solidFill>
                <a:latin typeface="Lexend Light"/>
                <a:ea typeface="Lexend Light"/>
                <a:cs typeface="Lexend Light"/>
                <a:sym typeface="Lexend Light"/>
              </a:rPr>
              <a:t>(Ghorbani et al., 2017)</a:t>
            </a:r>
            <a:endParaRPr sz="843">
              <a:solidFill>
                <a:srgbClr val="F77F00"/>
              </a:solidFill>
              <a:latin typeface="Lexend Light"/>
              <a:ea typeface="Lexend Light"/>
              <a:cs typeface="Lexend Light"/>
              <a:sym typeface="Lexend Light"/>
            </a:endParaRPr>
          </a:p>
        </p:txBody>
      </p:sp>
      <p:sp>
        <p:nvSpPr>
          <p:cNvPr id="142" name="Google Shape;142;p22"/>
          <p:cNvSpPr txBox="1"/>
          <p:nvPr>
            <p:ph idx="4294967295" type="subTitle"/>
          </p:nvPr>
        </p:nvSpPr>
        <p:spPr>
          <a:xfrm>
            <a:off x="3385500" y="2427538"/>
            <a:ext cx="2373000" cy="362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SzPts val="584"/>
              <a:buNone/>
            </a:pPr>
            <a:r>
              <a:rPr lang="en" sz="843">
                <a:solidFill>
                  <a:srgbClr val="F77F00"/>
                </a:solidFill>
                <a:latin typeface="Lexend Light"/>
                <a:ea typeface="Lexend Light"/>
                <a:cs typeface="Lexend Light"/>
                <a:sym typeface="Lexend Light"/>
              </a:rPr>
              <a:t>(Adebayo et al., 2018)</a:t>
            </a:r>
            <a:endParaRPr sz="843">
              <a:solidFill>
                <a:srgbClr val="F77F00"/>
              </a:solidFill>
              <a:latin typeface="Lexend Light"/>
              <a:ea typeface="Lexend Light"/>
              <a:cs typeface="Lexend Light"/>
              <a:sym typeface="Lexend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212121"/>
                </a:solidFill>
                <a:latin typeface="Roboto Black"/>
                <a:ea typeface="Roboto Black"/>
                <a:cs typeface="Roboto Black"/>
                <a:sym typeface="Roboto Black"/>
              </a:rPr>
              <a:t>Related Work</a:t>
            </a:r>
            <a:endParaRPr sz="2420">
              <a:solidFill>
                <a:srgbClr val="212121"/>
              </a:solidFill>
              <a:latin typeface="Roboto Black"/>
              <a:ea typeface="Roboto Black"/>
              <a:cs typeface="Roboto Black"/>
              <a:sym typeface="Roboto Black"/>
            </a:endParaRPr>
          </a:p>
        </p:txBody>
      </p:sp>
      <p:sp>
        <p:nvSpPr>
          <p:cNvPr id="148" name="Google Shape;148;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3049"/>
                </a:solidFill>
                <a:latin typeface="Lexend"/>
                <a:ea typeface="Lexend"/>
                <a:cs typeface="Lexend"/>
                <a:sym typeface="Lexend"/>
              </a:rPr>
              <a:t>Linearity in neural network + latent dimensions</a:t>
            </a:r>
            <a:endParaRPr b="1" sz="1400">
              <a:solidFill>
                <a:srgbClr val="003049"/>
              </a:solidFill>
              <a:latin typeface="Lexend"/>
              <a:ea typeface="Lexend"/>
              <a:cs typeface="Lexend"/>
              <a:sym typeface="Lexend"/>
            </a:endParaRPr>
          </a:p>
          <a:p>
            <a:pPr indent="-317500" lvl="0" marL="457200" rtl="0" algn="l">
              <a:spcBef>
                <a:spcPts val="0"/>
              </a:spcBef>
              <a:spcAft>
                <a:spcPts val="0"/>
              </a:spcAft>
              <a:buClr>
                <a:srgbClr val="666666"/>
              </a:buClr>
              <a:buSzPts val="1400"/>
              <a:buFont typeface="Lexend Light"/>
              <a:buChar char="●"/>
            </a:pPr>
            <a:r>
              <a:rPr lang="en" sz="1400">
                <a:solidFill>
                  <a:srgbClr val="666666"/>
                </a:solidFill>
                <a:latin typeface="Lexend Light"/>
                <a:ea typeface="Lexend Light"/>
                <a:cs typeface="Lexend Light"/>
                <a:sym typeface="Lexend Light"/>
              </a:rPr>
              <a:t>Meaningful information can be learned from simple </a:t>
            </a:r>
            <a:r>
              <a:rPr i="1" lang="en" sz="1400">
                <a:solidFill>
                  <a:srgbClr val="666666"/>
                </a:solidFill>
                <a:latin typeface="Lexend Light"/>
                <a:ea typeface="Lexend Light"/>
                <a:cs typeface="Lexend Light"/>
                <a:sym typeface="Lexend Light"/>
              </a:rPr>
              <a:t>linear</a:t>
            </a:r>
            <a:r>
              <a:rPr lang="en" sz="1400">
                <a:solidFill>
                  <a:srgbClr val="666666"/>
                </a:solidFill>
                <a:latin typeface="Lexend Light"/>
                <a:ea typeface="Lexend Light"/>
                <a:cs typeface="Lexend Light"/>
                <a:sym typeface="Lexend Light"/>
              </a:rPr>
              <a:t> classifiers</a:t>
            </a:r>
            <a:endParaRPr sz="1400">
              <a:solidFill>
                <a:srgbClr val="666666"/>
              </a:solidFill>
              <a:latin typeface="Lexend Light"/>
              <a:ea typeface="Lexend Light"/>
              <a:cs typeface="Lexend Light"/>
              <a:sym typeface="Lexend Light"/>
            </a:endParaRPr>
          </a:p>
          <a:p>
            <a:pPr indent="0" lvl="0" marL="457200" rtl="0" algn="l">
              <a:spcBef>
                <a:spcPts val="1200"/>
              </a:spcBef>
              <a:spcAft>
                <a:spcPts val="1200"/>
              </a:spcAft>
              <a:buNone/>
            </a:pPr>
            <a:r>
              <a:t/>
            </a:r>
            <a:endParaRPr i="1" sz="1400">
              <a:solidFill>
                <a:srgbClr val="666666"/>
              </a:solidFill>
              <a:latin typeface="Lexend Light"/>
              <a:ea typeface="Lexend Light"/>
              <a:cs typeface="Lexend Light"/>
              <a:sym typeface="Lexend Light"/>
            </a:endParaRPr>
          </a:p>
        </p:txBody>
      </p:sp>
      <p:sp>
        <p:nvSpPr>
          <p:cNvPr id="149" name="Google Shape;149;p23"/>
          <p:cNvSpPr txBox="1"/>
          <p:nvPr>
            <p:ph idx="4294967295" type="subTitle"/>
          </p:nvPr>
        </p:nvSpPr>
        <p:spPr>
          <a:xfrm>
            <a:off x="4138375" y="1613000"/>
            <a:ext cx="2811900" cy="3624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365"/>
              <a:buNone/>
            </a:pPr>
            <a:r>
              <a:rPr lang="en" sz="827">
                <a:solidFill>
                  <a:srgbClr val="F77F00"/>
                </a:solidFill>
                <a:latin typeface="Lexend Light"/>
                <a:ea typeface="Lexend Light"/>
                <a:cs typeface="Lexend Light"/>
                <a:sym typeface="Lexend Light"/>
              </a:rPr>
              <a:t>(Bau et al., 2017; Alain &amp; Bengio. 2016)</a:t>
            </a:r>
            <a:endParaRPr sz="827">
              <a:solidFill>
                <a:srgbClr val="F77F00"/>
              </a:solidFill>
              <a:latin typeface="Lexend Light"/>
              <a:ea typeface="Lexend Light"/>
              <a:cs typeface="Lexend Light"/>
              <a:sym typeface="Lexend Light"/>
            </a:endParaRPr>
          </a:p>
        </p:txBody>
      </p:sp>
      <p:sp>
        <p:nvSpPr>
          <p:cNvPr id="150" name="Google Shape;150;p23"/>
          <p:cNvSpPr txBox="1"/>
          <p:nvPr>
            <p:ph idx="4294967295" type="subTitle"/>
          </p:nvPr>
        </p:nvSpPr>
        <p:spPr>
          <a:xfrm>
            <a:off x="2445300" y="2030375"/>
            <a:ext cx="2811900" cy="3624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365"/>
              <a:buNone/>
            </a:pPr>
            <a:r>
              <a:rPr lang="en" sz="827">
                <a:solidFill>
                  <a:srgbClr val="F77F00"/>
                </a:solidFill>
                <a:latin typeface="Lexend Light"/>
                <a:ea typeface="Lexend Light"/>
                <a:cs typeface="Lexend Light"/>
                <a:sym typeface="Lexend Light"/>
              </a:rPr>
              <a:t>(Mikolov et al., 2013; Zhu et al., 2017)</a:t>
            </a:r>
            <a:endParaRPr sz="827">
              <a:solidFill>
                <a:srgbClr val="F77F00"/>
              </a:solidFill>
              <a:latin typeface="Lexend Light"/>
              <a:ea typeface="Lexend Light"/>
              <a:cs typeface="Lexend Light"/>
              <a:sym typeface="Lexend Light"/>
            </a:endParaRPr>
          </a:p>
        </p:txBody>
      </p:sp>
      <p:pic>
        <p:nvPicPr>
          <p:cNvPr id="151" name="Google Shape;151;p23"/>
          <p:cNvPicPr preferRelativeResize="0"/>
          <p:nvPr/>
        </p:nvPicPr>
        <p:blipFill>
          <a:blip r:embed="rId3">
            <a:alphaModFix/>
          </a:blip>
          <a:stretch>
            <a:fillRect/>
          </a:stretch>
        </p:blipFill>
        <p:spPr>
          <a:xfrm>
            <a:off x="896305" y="2656826"/>
            <a:ext cx="2617726" cy="1842101"/>
          </a:xfrm>
          <a:prstGeom prst="rect">
            <a:avLst/>
          </a:prstGeom>
          <a:noFill/>
          <a:ln>
            <a:noFill/>
          </a:ln>
        </p:spPr>
      </p:pic>
      <p:pic>
        <p:nvPicPr>
          <p:cNvPr id="152" name="Google Shape;152;p23"/>
          <p:cNvPicPr preferRelativeResize="0"/>
          <p:nvPr/>
        </p:nvPicPr>
        <p:blipFill>
          <a:blip r:embed="rId4">
            <a:alphaModFix/>
          </a:blip>
          <a:stretch>
            <a:fillRect/>
          </a:stretch>
        </p:blipFill>
        <p:spPr>
          <a:xfrm>
            <a:off x="4516850" y="2699400"/>
            <a:ext cx="3656750" cy="1756949"/>
          </a:xfrm>
          <a:prstGeom prst="rect">
            <a:avLst/>
          </a:prstGeom>
          <a:noFill/>
          <a:ln>
            <a:noFill/>
          </a:ln>
        </p:spPr>
      </p:pic>
      <p:cxnSp>
        <p:nvCxnSpPr>
          <p:cNvPr id="153" name="Google Shape;153;p23"/>
          <p:cNvCxnSpPr/>
          <p:nvPr/>
        </p:nvCxnSpPr>
        <p:spPr>
          <a:xfrm flipH="1">
            <a:off x="2779250" y="2302525"/>
            <a:ext cx="444300" cy="305700"/>
          </a:xfrm>
          <a:prstGeom prst="straightConnector1">
            <a:avLst/>
          </a:prstGeom>
          <a:noFill/>
          <a:ln cap="flat" cmpd="sng" w="9525">
            <a:solidFill>
              <a:srgbClr val="F77F00"/>
            </a:solidFill>
            <a:prstDash val="solid"/>
            <a:round/>
            <a:headEnd len="med" w="med" type="none"/>
            <a:tailEnd len="med" w="med" type="triangle"/>
          </a:ln>
        </p:spPr>
      </p:cxnSp>
      <p:cxnSp>
        <p:nvCxnSpPr>
          <p:cNvPr id="154" name="Google Shape;154;p23"/>
          <p:cNvCxnSpPr/>
          <p:nvPr/>
        </p:nvCxnSpPr>
        <p:spPr>
          <a:xfrm>
            <a:off x="4512950" y="2309625"/>
            <a:ext cx="439200" cy="297600"/>
          </a:xfrm>
          <a:prstGeom prst="straightConnector1">
            <a:avLst/>
          </a:prstGeom>
          <a:noFill/>
          <a:ln cap="flat" cmpd="sng" w="9525">
            <a:solidFill>
              <a:srgbClr val="F77F00"/>
            </a:solidFill>
            <a:prstDash val="solid"/>
            <a:round/>
            <a:headEnd len="med" w="med" type="none"/>
            <a:tailEnd len="med" w="med" type="triangle"/>
          </a:ln>
        </p:spPr>
      </p:cxnSp>
      <p:sp>
        <p:nvSpPr>
          <p:cNvPr id="155" name="Google Shape;155;p23"/>
          <p:cNvSpPr txBox="1"/>
          <p:nvPr>
            <p:ph idx="1" type="body"/>
          </p:nvPr>
        </p:nvSpPr>
        <p:spPr>
          <a:xfrm>
            <a:off x="1860313" y="4498925"/>
            <a:ext cx="689700" cy="2472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SzPts val="440"/>
              <a:buNone/>
            </a:pPr>
            <a:r>
              <a:rPr b="1" lang="en" sz="800">
                <a:solidFill>
                  <a:srgbClr val="D62828"/>
                </a:solidFill>
                <a:latin typeface="Lexend"/>
                <a:ea typeface="Lexend"/>
                <a:cs typeface="Lexend"/>
                <a:sym typeface="Lexend"/>
              </a:rPr>
              <a:t>word2vec</a:t>
            </a:r>
            <a:endParaRPr b="1" sz="800">
              <a:solidFill>
                <a:srgbClr val="D62828"/>
              </a:solidFill>
              <a:latin typeface="Lexend"/>
              <a:ea typeface="Lexend"/>
              <a:cs typeface="Lexend"/>
              <a:sym typeface="Lexend"/>
            </a:endParaRPr>
          </a:p>
        </p:txBody>
      </p:sp>
      <p:sp>
        <p:nvSpPr>
          <p:cNvPr id="156" name="Google Shape;156;p23"/>
          <p:cNvSpPr txBox="1"/>
          <p:nvPr>
            <p:ph idx="1" type="body"/>
          </p:nvPr>
        </p:nvSpPr>
        <p:spPr>
          <a:xfrm>
            <a:off x="6000363" y="4498925"/>
            <a:ext cx="689700" cy="2472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SzPts val="440"/>
              <a:buNone/>
            </a:pPr>
            <a:r>
              <a:rPr b="1" lang="en" sz="800">
                <a:solidFill>
                  <a:srgbClr val="D62828"/>
                </a:solidFill>
                <a:latin typeface="Lexend"/>
                <a:ea typeface="Lexend"/>
                <a:cs typeface="Lexend"/>
                <a:sym typeface="Lexend"/>
              </a:rPr>
              <a:t>cycleGAN</a:t>
            </a:r>
            <a:endParaRPr b="1" sz="800">
              <a:solidFill>
                <a:srgbClr val="D62828"/>
              </a:solidFill>
              <a:latin typeface="Lexend"/>
              <a:ea typeface="Lexend"/>
              <a:cs typeface="Lexend"/>
              <a:sym typeface="Lexend"/>
            </a:endParaRPr>
          </a:p>
        </p:txBody>
      </p:sp>
      <p:sp>
        <p:nvSpPr>
          <p:cNvPr id="157" name="Google Shape;157;p23"/>
          <p:cNvSpPr txBox="1"/>
          <p:nvPr/>
        </p:nvSpPr>
        <p:spPr>
          <a:xfrm>
            <a:off x="311700" y="1781825"/>
            <a:ext cx="74106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1200"/>
              </a:spcAft>
              <a:buClr>
                <a:srgbClr val="666666"/>
              </a:buClr>
              <a:buSzPts val="1400"/>
              <a:buFont typeface="Lexend Light"/>
              <a:buChar char="●"/>
            </a:pPr>
            <a:r>
              <a:rPr lang="en">
                <a:solidFill>
                  <a:srgbClr val="666666"/>
                </a:solidFill>
                <a:latin typeface="Lexend Light"/>
                <a:ea typeface="Lexend Light"/>
                <a:cs typeface="Lexend Light"/>
                <a:sym typeface="Lexend Light"/>
              </a:rPr>
              <a:t>Mapping </a:t>
            </a:r>
            <a:r>
              <a:rPr i="1" lang="en">
                <a:solidFill>
                  <a:srgbClr val="666666"/>
                </a:solidFill>
                <a:latin typeface="Lexend Light"/>
                <a:ea typeface="Lexend Light"/>
                <a:cs typeface="Lexend Light"/>
                <a:sym typeface="Lexend Light"/>
              </a:rPr>
              <a:t>latent </a:t>
            </a:r>
            <a:r>
              <a:rPr lang="en">
                <a:solidFill>
                  <a:srgbClr val="666666"/>
                </a:solidFill>
                <a:latin typeface="Lexend Light"/>
                <a:ea typeface="Lexend Light"/>
                <a:cs typeface="Lexend Light"/>
                <a:sym typeface="Lexend Light"/>
              </a:rPr>
              <a:t>dimensions to human </a:t>
            </a:r>
            <a:r>
              <a:rPr i="1" lang="en">
                <a:solidFill>
                  <a:srgbClr val="666666"/>
                </a:solidFill>
                <a:latin typeface="Lexend Light"/>
                <a:ea typeface="Lexend Light"/>
                <a:cs typeface="Lexend Light"/>
                <a:sym typeface="Lexend Light"/>
              </a:rPr>
              <a:t>concepts</a:t>
            </a:r>
            <a:endParaRPr i="1">
              <a:solidFill>
                <a:srgbClr val="666666"/>
              </a:solidFill>
              <a:latin typeface="Lexend Light"/>
              <a:ea typeface="Lexend Light"/>
              <a:cs typeface="Lexend Light"/>
              <a:sym typeface="Lexend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