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  <p:embeddedFont>
      <p:font typeface="PT Sans Narrow"/>
      <p:regular r:id="rId39"/>
      <p:bold r:id="rId40"/>
    </p:embeddedFont>
    <p:embeddedFont>
      <p:font typeface="Lato"/>
      <p:regular r:id="rId41"/>
      <p:bold r:id="rId42"/>
      <p:italic r:id="rId43"/>
      <p:boldItalic r:id="rId44"/>
    </p:embeddedFont>
    <p:embeddedFont>
      <p:font typeface="Open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Narrow-bold.fntdata"/><Relationship Id="rId20" Type="http://schemas.openxmlformats.org/officeDocument/2006/relationships/slide" Target="slides/slide14.xml"/><Relationship Id="rId42" Type="http://schemas.openxmlformats.org/officeDocument/2006/relationships/font" Target="fonts/Lato-bold.fntdata"/><Relationship Id="rId41" Type="http://schemas.openxmlformats.org/officeDocument/2006/relationships/font" Target="fonts/Lato-regular.fntdata"/><Relationship Id="rId22" Type="http://schemas.openxmlformats.org/officeDocument/2006/relationships/slide" Target="slides/slide16.xml"/><Relationship Id="rId44" Type="http://schemas.openxmlformats.org/officeDocument/2006/relationships/font" Target="fonts/Lato-boldItalic.fntdata"/><Relationship Id="rId21" Type="http://schemas.openxmlformats.org/officeDocument/2006/relationships/slide" Target="slides/slide15.xml"/><Relationship Id="rId43" Type="http://schemas.openxmlformats.org/officeDocument/2006/relationships/font" Target="fonts/Lato-italic.fntdata"/><Relationship Id="rId24" Type="http://schemas.openxmlformats.org/officeDocument/2006/relationships/slide" Target="slides/slide18.xml"/><Relationship Id="rId46" Type="http://schemas.openxmlformats.org/officeDocument/2006/relationships/font" Target="fonts/OpenSans-bold.fntdata"/><Relationship Id="rId23" Type="http://schemas.openxmlformats.org/officeDocument/2006/relationships/slide" Target="slides/slide17.xml"/><Relationship Id="rId45" Type="http://schemas.openxmlformats.org/officeDocument/2006/relationships/font" Target="fonts/OpenSan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OpenSans-boldItalic.fntdata"/><Relationship Id="rId25" Type="http://schemas.openxmlformats.org/officeDocument/2006/relationships/slide" Target="slides/slide19.xml"/><Relationship Id="rId47" Type="http://schemas.openxmlformats.org/officeDocument/2006/relationships/font" Target="fonts/OpenSans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italic.fntdata"/><Relationship Id="rId14" Type="http://schemas.openxmlformats.org/officeDocument/2006/relationships/slide" Target="slides/slide8.xml"/><Relationship Id="rId36" Type="http://schemas.openxmlformats.org/officeDocument/2006/relationships/font" Target="fonts/Roboto-bold.fntdata"/><Relationship Id="rId17" Type="http://schemas.openxmlformats.org/officeDocument/2006/relationships/slide" Target="slides/slide11.xml"/><Relationship Id="rId39" Type="http://schemas.openxmlformats.org/officeDocument/2006/relationships/font" Target="fonts/PTSansNarrow-regular.fntdata"/><Relationship Id="rId16" Type="http://schemas.openxmlformats.org/officeDocument/2006/relationships/slide" Target="slides/slide10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3c49cbae2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3c49cbae2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3c49cbae2_0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13c49cbae2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3c49cbae2_0_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13c49cbae2_0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3c49cbae2_0_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13c49cbae2_0_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3c49cbae2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13c49cbae2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3c49cbae2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13c49cbae2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3c49cbae2_0_5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13c49cbae2_0_5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139c12da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139c12da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149c5657f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149c5657f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139c12dac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139c12dac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14b58f4b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14b58f4b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139c12dac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139c12dac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macro-averaged metrics place much more emphasis on rare label prediction.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06d87e7b8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06d87e7b8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Lambda = 0.01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1378533f2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1378533f2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139c12dac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139c12dac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149c5657f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149c5657f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139c12dac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139c12dac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06d87e7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06d87e7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1378533f23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1378533f2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14b58f4b2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14b58f4b2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4b58f4b2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14b58f4b2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4b58f4b2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14b58f4b2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4b58f4b2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14b58f4b2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775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4b58f4b2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14b58f4b2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sngStrike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4b58f4b2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14b58f4b2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3c49cbae2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3c49cbae2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3c49cbae2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13c49cbae2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hyperlink" Target="https://www.practicefusion.com/icd-10/clinical-concepts-for-family-practice/icd-10-clinical-scenarios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hyperlink" Target="https://www.nature.com/articles/s41746-022-00705-7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179700" y="1583925"/>
            <a:ext cx="8784600" cy="13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80"/>
              <a:t>Explainable Prediction of Medical Codes from Clinical Text</a:t>
            </a:r>
            <a:endParaRPr sz="3780"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247200" y="3335775"/>
            <a:ext cx="8896800" cy="6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2080">
                <a:solidFill>
                  <a:srgbClr val="000000"/>
                </a:solidFill>
              </a:rPr>
              <a:t>Authors:</a:t>
            </a:r>
            <a:r>
              <a:rPr lang="en" sz="2080">
                <a:solidFill>
                  <a:srgbClr val="000000"/>
                </a:solidFill>
              </a:rPr>
              <a:t> J. Mullenbach, S. Wiegreffe, J. Duke, J. Sun, and J. Eisenstein</a:t>
            </a:r>
            <a:endParaRPr sz="2080">
              <a:solidFill>
                <a:srgbClr val="000000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880650" y="4209250"/>
            <a:ext cx="738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Presented by: </a:t>
            </a:r>
            <a:r>
              <a:rPr lang="en" sz="1800"/>
              <a:t>Leo Benac, Chelse Swoopes, and Kelly Zhang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183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Convolutional N-Gram Model</a:t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417300" y="3587000"/>
            <a:ext cx="8415000" cy="13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Word embeddings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Convolutional filter of “N” consecutive words (N-gram)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Each convolutional filter “detects” certain “word snippet” motifs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5963" y="731075"/>
            <a:ext cx="6572073" cy="2855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2314050" y="4711925"/>
            <a:ext cx="4621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</a:rPr>
              <a:t>Image taken from https://people.csail.mit.edu/yoonkim/data/sent-cnn-slides.pdf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5334525" y="3364175"/>
            <a:ext cx="358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 pooling → Was the “N-gram” detected at all in this piece of text?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183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Attention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49385" t="32899"/>
          <a:stretch/>
        </p:blipFill>
        <p:spPr>
          <a:xfrm>
            <a:off x="506325" y="1273400"/>
            <a:ext cx="3371976" cy="300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2644100" y="3880975"/>
            <a:ext cx="132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Length of Text</a:t>
            </a:r>
            <a:endParaRPr/>
          </a:p>
        </p:txBody>
      </p:sp>
      <p:sp>
        <p:nvSpPr>
          <p:cNvPr id="150" name="Google Shape;150;p25"/>
          <p:cNvSpPr txBox="1"/>
          <p:nvPr/>
        </p:nvSpPr>
        <p:spPr>
          <a:xfrm>
            <a:off x="2644100" y="2802750"/>
            <a:ext cx="123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Word</a:t>
            </a:r>
            <a:br>
              <a:rPr lang="en"/>
            </a:br>
            <a:r>
              <a:rPr lang="en"/>
              <a:t>Embeddings</a:t>
            </a:r>
            <a:endParaRPr/>
          </a:p>
        </p:txBody>
      </p:sp>
      <p:sp>
        <p:nvSpPr>
          <p:cNvPr id="151" name="Google Shape;151;p25"/>
          <p:cNvSpPr txBox="1"/>
          <p:nvPr/>
        </p:nvSpPr>
        <p:spPr>
          <a:xfrm>
            <a:off x="2635150" y="1327900"/>
            <a:ext cx="123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N-Gram</a:t>
            </a:r>
            <a:br>
              <a:rPr lang="en"/>
            </a:br>
            <a:r>
              <a:rPr lang="en"/>
              <a:t>Embeddings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183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Attention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 b="0" l="0" r="4888" t="4942"/>
          <a:stretch/>
        </p:blipFill>
        <p:spPr>
          <a:xfrm>
            <a:off x="214975" y="858750"/>
            <a:ext cx="6336450" cy="406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2397150" y="4519175"/>
            <a:ext cx="132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Length of Text</a:t>
            </a:r>
            <a:endParaRPr/>
          </a:p>
        </p:txBody>
      </p:sp>
      <p:sp>
        <p:nvSpPr>
          <p:cNvPr id="159" name="Google Shape;159;p26"/>
          <p:cNvSpPr txBox="1"/>
          <p:nvPr/>
        </p:nvSpPr>
        <p:spPr>
          <a:xfrm>
            <a:off x="2397150" y="3508700"/>
            <a:ext cx="123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Word</a:t>
            </a:r>
            <a:br>
              <a:rPr lang="en"/>
            </a:br>
            <a:r>
              <a:rPr lang="en"/>
              <a:t>Embeddings</a:t>
            </a:r>
            <a:endParaRPr/>
          </a:p>
        </p:txBody>
      </p:sp>
      <p:sp>
        <p:nvSpPr>
          <p:cNvPr id="160" name="Google Shape;160;p26"/>
          <p:cNvSpPr txBox="1"/>
          <p:nvPr/>
        </p:nvSpPr>
        <p:spPr>
          <a:xfrm>
            <a:off x="2397150" y="2148300"/>
            <a:ext cx="123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N-Gram</a:t>
            </a:r>
            <a:br>
              <a:rPr lang="en"/>
            </a:br>
            <a:r>
              <a:rPr lang="en"/>
              <a:t>Embeddings</a:t>
            </a: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4550" y="2148300"/>
            <a:ext cx="3162050" cy="22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375" y="1946950"/>
            <a:ext cx="3162050" cy="22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1400" y="1031025"/>
            <a:ext cx="3162050" cy="227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4550" y="755950"/>
            <a:ext cx="1127601" cy="81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6466525" y="858750"/>
            <a:ext cx="2589300" cy="12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Weight representing “match” between n-grams in document (H) and label embedding</a:t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 rotWithShape="1">
          <a:blip r:embed="rId5">
            <a:alphaModFix/>
          </a:blip>
          <a:srcRect b="26340" l="0" r="0" t="0"/>
          <a:stretch/>
        </p:blipFill>
        <p:spPr>
          <a:xfrm>
            <a:off x="6066575" y="339575"/>
            <a:ext cx="3047925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311700" y="183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Attention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3">
            <a:alphaModFix/>
          </a:blip>
          <a:srcRect b="2712" l="0" r="15761" t="4703"/>
          <a:stretch/>
        </p:blipFill>
        <p:spPr>
          <a:xfrm>
            <a:off x="214975" y="858750"/>
            <a:ext cx="5612074" cy="41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2352750" y="4680550"/>
            <a:ext cx="132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Length of Text</a:t>
            </a:r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2352750" y="3665575"/>
            <a:ext cx="123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Word</a:t>
            </a:r>
            <a:br>
              <a:rPr lang="en"/>
            </a:br>
            <a:r>
              <a:rPr lang="en"/>
              <a:t>Embeddings</a:t>
            </a:r>
            <a:endParaRPr/>
          </a:p>
        </p:txBody>
      </p:sp>
      <p:sp>
        <p:nvSpPr>
          <p:cNvPr id="175" name="Google Shape;175;p27"/>
          <p:cNvSpPr txBox="1"/>
          <p:nvPr/>
        </p:nvSpPr>
        <p:spPr>
          <a:xfrm>
            <a:off x="2397150" y="2190750"/>
            <a:ext cx="123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N-Gram</a:t>
            </a:r>
            <a:br>
              <a:rPr lang="en"/>
            </a:br>
            <a:r>
              <a:rPr lang="en"/>
              <a:t>Embeddings</a:t>
            </a:r>
            <a:endParaRPr/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1537" y="1749913"/>
            <a:ext cx="3162050" cy="22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6466525" y="858750"/>
            <a:ext cx="2589300" cy="12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Weight representing “match” between n-grams in document (H) and label embedding</a:t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 rotWithShape="1">
          <a:blip r:embed="rId5">
            <a:alphaModFix/>
          </a:blip>
          <a:srcRect b="26340" l="0" r="0" t="0"/>
          <a:stretch/>
        </p:blipFill>
        <p:spPr>
          <a:xfrm>
            <a:off x="6066575" y="339575"/>
            <a:ext cx="304792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8" y="3212850"/>
            <a:ext cx="79490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4888" y="2723900"/>
            <a:ext cx="1952575" cy="9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6735475" y="3665575"/>
            <a:ext cx="2242800" cy="12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N-grams weighted by weights alpha form document vector v</a:t>
            </a: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311700" y="183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Attention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8"/>
          <p:cNvPicPr preferRelativeResize="0"/>
          <p:nvPr/>
        </p:nvPicPr>
        <p:blipFill rotWithShape="1">
          <a:blip r:embed="rId3">
            <a:alphaModFix/>
          </a:blip>
          <a:srcRect b="2460" l="0" r="4888" t="4706"/>
          <a:stretch/>
        </p:blipFill>
        <p:spPr>
          <a:xfrm>
            <a:off x="214975" y="858750"/>
            <a:ext cx="6336450" cy="416147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 txBox="1"/>
          <p:nvPr/>
        </p:nvSpPr>
        <p:spPr>
          <a:xfrm>
            <a:off x="2352750" y="4680550"/>
            <a:ext cx="132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Length of Text</a:t>
            </a:r>
            <a:endParaRPr/>
          </a:p>
        </p:txBody>
      </p:sp>
      <p:sp>
        <p:nvSpPr>
          <p:cNvPr id="189" name="Google Shape;189;p28"/>
          <p:cNvSpPr txBox="1"/>
          <p:nvPr/>
        </p:nvSpPr>
        <p:spPr>
          <a:xfrm>
            <a:off x="2352750" y="3665575"/>
            <a:ext cx="123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Word</a:t>
            </a:r>
            <a:br>
              <a:rPr lang="en"/>
            </a:br>
            <a:r>
              <a:rPr lang="en"/>
              <a:t>Embeddings</a:t>
            </a:r>
            <a:endParaRPr/>
          </a:p>
        </p:txBody>
      </p:sp>
      <p:sp>
        <p:nvSpPr>
          <p:cNvPr id="190" name="Google Shape;190;p28"/>
          <p:cNvSpPr txBox="1"/>
          <p:nvPr/>
        </p:nvSpPr>
        <p:spPr>
          <a:xfrm>
            <a:off x="2397150" y="2190750"/>
            <a:ext cx="123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N-Gram</a:t>
            </a:r>
            <a:br>
              <a:rPr lang="en"/>
            </a:br>
            <a:r>
              <a:rPr lang="en"/>
              <a:t>Embeddings</a:t>
            </a:r>
            <a:endParaRPr/>
          </a:p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6466525" y="858750"/>
            <a:ext cx="2589300" cy="12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Weight representing “match” between n-grams in document (H) and label embedding</a:t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id="192" name="Google Shape;192;p28"/>
          <p:cNvPicPr preferRelativeResize="0"/>
          <p:nvPr/>
        </p:nvPicPr>
        <p:blipFill rotWithShape="1">
          <a:blip r:embed="rId4">
            <a:alphaModFix/>
          </a:blip>
          <a:srcRect b="26340" l="0" r="0" t="0"/>
          <a:stretch/>
        </p:blipFill>
        <p:spPr>
          <a:xfrm>
            <a:off x="6066575" y="339575"/>
            <a:ext cx="3047925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4888" y="2723900"/>
            <a:ext cx="1952575" cy="9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6735475" y="3665575"/>
            <a:ext cx="2242800" cy="12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N-grams weighted by weights alpha form document vector v</a:t>
            </a: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Loss Function</a:t>
            </a:r>
            <a:endParaRPr/>
          </a:p>
        </p:txBody>
      </p:sp>
      <p:sp>
        <p:nvSpPr>
          <p:cNvPr id="200" name="Google Shape;200;p29"/>
          <p:cNvSpPr txBox="1"/>
          <p:nvPr>
            <p:ph idx="1" type="body"/>
          </p:nvPr>
        </p:nvSpPr>
        <p:spPr>
          <a:xfrm>
            <a:off x="5659825" y="1347050"/>
            <a:ext cx="3137100" cy="12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Binary Cross-Entropy Loss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Binary classification for each possible label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201" name="Google Shape;20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825" y="1149025"/>
            <a:ext cx="4628525" cy="1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825" y="2947098"/>
            <a:ext cx="4474625" cy="9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5270850" y="2801675"/>
            <a:ext cx="3806400" cy="10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Regularize to make Labels Representations Close to Code Descriptions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Loss Function</a:t>
            </a:r>
            <a:endParaRPr/>
          </a:p>
        </p:txBody>
      </p:sp>
      <p:sp>
        <p:nvSpPr>
          <p:cNvPr id="209" name="Google Shape;209;p30"/>
          <p:cNvSpPr txBox="1"/>
          <p:nvPr>
            <p:ph idx="1" type="body"/>
          </p:nvPr>
        </p:nvSpPr>
        <p:spPr>
          <a:xfrm>
            <a:off x="5659825" y="1347050"/>
            <a:ext cx="3137100" cy="12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Binary Cross-Entropy Loss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Binary classification for each possible label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210" name="Google Shape;2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825" y="1149025"/>
            <a:ext cx="4628525" cy="14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825" y="2947098"/>
            <a:ext cx="4474625" cy="92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 txBox="1"/>
          <p:nvPr>
            <p:ph idx="1" type="body"/>
          </p:nvPr>
        </p:nvSpPr>
        <p:spPr>
          <a:xfrm>
            <a:off x="5270850" y="2801675"/>
            <a:ext cx="3806400" cy="10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Regularize to make Labels Representations Close to Code Descriptions</a:t>
            </a:r>
            <a:endParaRPr sz="1600">
              <a:solidFill>
                <a:srgbClr val="000000"/>
              </a:solidFill>
            </a:endParaRPr>
          </a:p>
        </p:txBody>
      </p:sp>
      <p:cxnSp>
        <p:nvCxnSpPr>
          <p:cNvPr id="213" name="Google Shape;213;p30"/>
          <p:cNvCxnSpPr/>
          <p:nvPr/>
        </p:nvCxnSpPr>
        <p:spPr>
          <a:xfrm>
            <a:off x="4520900" y="3558700"/>
            <a:ext cx="2787600" cy="813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Google Shape;214;p30"/>
          <p:cNvSpPr txBox="1"/>
          <p:nvPr/>
        </p:nvSpPr>
        <p:spPr>
          <a:xfrm>
            <a:off x="6616450" y="4336900"/>
            <a:ext cx="2262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R</a:t>
            </a:r>
            <a:r>
              <a:rPr lang="en" sz="1600"/>
              <a:t>epresentation of label learned by model</a:t>
            </a:r>
            <a:endParaRPr/>
          </a:p>
        </p:txBody>
      </p:sp>
      <p:sp>
        <p:nvSpPr>
          <p:cNvPr id="215" name="Google Shape;215;p30"/>
          <p:cNvSpPr txBox="1"/>
          <p:nvPr/>
        </p:nvSpPr>
        <p:spPr>
          <a:xfrm>
            <a:off x="3173400" y="4301725"/>
            <a:ext cx="300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R</a:t>
            </a:r>
            <a:r>
              <a:rPr lang="en" sz="1600"/>
              <a:t>epresentation of label based on code description</a:t>
            </a:r>
            <a:endParaRPr/>
          </a:p>
        </p:txBody>
      </p:sp>
      <p:cxnSp>
        <p:nvCxnSpPr>
          <p:cNvPr id="216" name="Google Shape;216;p30"/>
          <p:cNvCxnSpPr/>
          <p:nvPr/>
        </p:nvCxnSpPr>
        <p:spPr>
          <a:xfrm>
            <a:off x="3926600" y="3537475"/>
            <a:ext cx="233700" cy="842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7" name="Google Shape;217;p30"/>
          <p:cNvSpPr txBox="1"/>
          <p:nvPr/>
        </p:nvSpPr>
        <p:spPr>
          <a:xfrm>
            <a:off x="340175" y="4266350"/>
            <a:ext cx="2262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Number of true labels for data example</a:t>
            </a:r>
            <a:endParaRPr/>
          </a:p>
        </p:txBody>
      </p:sp>
      <p:cxnSp>
        <p:nvCxnSpPr>
          <p:cNvPr id="218" name="Google Shape;218;p30"/>
          <p:cNvCxnSpPr>
            <a:endCxn id="217" idx="0"/>
          </p:cNvCxnSpPr>
          <p:nvPr/>
        </p:nvCxnSpPr>
        <p:spPr>
          <a:xfrm flipH="1">
            <a:off x="1471475" y="3707150"/>
            <a:ext cx="1337100" cy="559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type="title"/>
          </p:nvPr>
        </p:nvSpPr>
        <p:spPr>
          <a:xfrm>
            <a:off x="727650" y="6181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sp>
        <p:nvSpPr>
          <p:cNvPr id="224" name="Google Shape;224;p31"/>
          <p:cNvSpPr txBox="1"/>
          <p:nvPr>
            <p:ph idx="1" type="body"/>
          </p:nvPr>
        </p:nvSpPr>
        <p:spPr>
          <a:xfrm>
            <a:off x="674125" y="1382650"/>
            <a:ext cx="7688700" cy="36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MIMIC 3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Sequence of words describing the stay of a patient in the ICU (Max length of 2500 words)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ICD-9 codes describing diagnoses and procedures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9,000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unique ICD-9 codes: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7,000 diagnosis codes and 2,000 treatment codes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Preprocessing (100 dimension embeddings)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8" y="290537"/>
            <a:ext cx="9001125" cy="456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589400" y="562275"/>
            <a:ext cx="7688700" cy="6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Baselines</a:t>
            </a:r>
            <a:endParaRPr/>
          </a:p>
        </p:txBody>
      </p:sp>
      <p:sp>
        <p:nvSpPr>
          <p:cNvPr id="237" name="Google Shape;237;p33"/>
          <p:cNvSpPr txBox="1"/>
          <p:nvPr>
            <p:ph idx="1" type="body"/>
          </p:nvPr>
        </p:nvSpPr>
        <p:spPr>
          <a:xfrm>
            <a:off x="516950" y="1935450"/>
            <a:ext cx="7688700" cy="23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Layer CNN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Logistic Regression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Bidirectional Gated Recurrent Unit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2438725"/>
            <a:ext cx="4973100" cy="24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International Classification of Diseases (ICD) codes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Metadata codes that accompany clinical notes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Standardized way of indicating diagnoses and procedures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use cases (billing, predictive modelling)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311700" y="1269025"/>
            <a:ext cx="4125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Clinical notes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Free text narratives generated by clinicians during patient encounters</a:t>
            </a:r>
            <a:endParaRPr sz="16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9525" y="543000"/>
            <a:ext cx="3986651" cy="20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4500" y="2678900"/>
            <a:ext cx="2817798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4787525" y="4738400"/>
            <a:ext cx="4125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Scenario reference: </a:t>
            </a:r>
            <a:r>
              <a:rPr lang="en" sz="500" u="sng">
                <a:solidFill>
                  <a:srgbClr val="2200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https://www.practicefusion.com/icd-10/clinical-concepts-for-family-practice/icd-10-clinical-scenarios/</a:t>
            </a:r>
            <a:r>
              <a:rPr lang="en" sz="500"/>
              <a:t> </a:t>
            </a:r>
            <a:r>
              <a:rPr lang="en" sz="1100"/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/>
          <p:nvPr>
            <p:ph type="title"/>
          </p:nvPr>
        </p:nvSpPr>
        <p:spPr>
          <a:xfrm>
            <a:off x="609850" y="329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Evaluation Metrics</a:t>
            </a:r>
            <a:endParaRPr b="0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4"/>
          <p:cNvSpPr txBox="1"/>
          <p:nvPr>
            <p:ph idx="1" type="body"/>
          </p:nvPr>
        </p:nvSpPr>
        <p:spPr>
          <a:xfrm>
            <a:off x="672150" y="10778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Micro-averaged and Macro-averaged F1 and AUC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Precision@n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(Most common n labels in the ground truth data)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44" name="Google Shape;2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150" y="2759200"/>
            <a:ext cx="4000900" cy="210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>
            <p:ph type="title"/>
          </p:nvPr>
        </p:nvSpPr>
        <p:spPr>
          <a:xfrm>
            <a:off x="427875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50" name="Google Shape;250;p35"/>
          <p:cNvSpPr txBox="1"/>
          <p:nvPr>
            <p:ph idx="1" type="body"/>
          </p:nvPr>
        </p:nvSpPr>
        <p:spPr>
          <a:xfrm>
            <a:off x="535875" y="14797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35"/>
          <p:cNvPicPr preferRelativeResize="0"/>
          <p:nvPr/>
        </p:nvPicPr>
        <p:blipFill rotWithShape="1">
          <a:blip r:embed="rId3">
            <a:alphaModFix/>
          </a:blip>
          <a:srcRect b="22563" l="0" r="0" t="7686"/>
          <a:stretch/>
        </p:blipFill>
        <p:spPr>
          <a:xfrm>
            <a:off x="125450" y="581700"/>
            <a:ext cx="901855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5"/>
          <p:cNvSpPr txBox="1"/>
          <p:nvPr/>
        </p:nvSpPr>
        <p:spPr>
          <a:xfrm>
            <a:off x="427875" y="3199950"/>
            <a:ext cx="86133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CAML model gives the strongest results on all metrics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DR-CAML is the regularized version using  lambda = 0.01</a:t>
            </a:r>
            <a:endParaRPr sz="2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Bi-GRU architecture is comparable to the vanilla CNN</a:t>
            </a:r>
            <a:endParaRPr sz="2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Logistic Regression worse than all neural architectures.</a:t>
            </a:r>
            <a:endParaRPr sz="2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/>
          <p:nvPr>
            <p:ph type="title"/>
          </p:nvPr>
        </p:nvSpPr>
        <p:spPr>
          <a:xfrm>
            <a:off x="563525" y="5628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Interpretability Evaluation</a:t>
            </a:r>
            <a:endParaRPr/>
          </a:p>
        </p:txBody>
      </p:sp>
      <p:sp>
        <p:nvSpPr>
          <p:cNvPr id="258" name="Google Shape;258;p36"/>
          <p:cNvSpPr txBox="1"/>
          <p:nvPr>
            <p:ph idx="1" type="body"/>
          </p:nvPr>
        </p:nvSpPr>
        <p:spPr>
          <a:xfrm>
            <a:off x="470350" y="1592025"/>
            <a:ext cx="7688700" cy="31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76237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of 100 predicted codes 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he most important </a:t>
            </a:r>
            <a:r>
              <a:rPr i="1"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𝑘</a:t>
            </a: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-gram (k=4) + five words on each side for context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Asked the Physician how informative it is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6"/>
          <p:cNvSpPr txBox="1"/>
          <p:nvPr/>
        </p:nvSpPr>
        <p:spPr>
          <a:xfrm>
            <a:off x="382475" y="3165600"/>
            <a:ext cx="845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00" y="425525"/>
            <a:ext cx="8010267" cy="429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/>
          <p:nvPr>
            <p:ph type="title"/>
          </p:nvPr>
        </p:nvSpPr>
        <p:spPr>
          <a:xfrm>
            <a:off x="311700" y="118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pick the most influential 4-gram for each label?</a:t>
            </a:r>
            <a:endParaRPr/>
          </a:p>
        </p:txBody>
      </p:sp>
      <p:sp>
        <p:nvSpPr>
          <p:cNvPr id="270" name="Google Shape;270;p38"/>
          <p:cNvSpPr txBox="1"/>
          <p:nvPr>
            <p:ph idx="1" type="body"/>
          </p:nvPr>
        </p:nvSpPr>
        <p:spPr>
          <a:xfrm>
            <a:off x="311700" y="918875"/>
            <a:ext cx="8520600" cy="39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CAML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Looks at the SoftMax output </a:t>
            </a:r>
            <a:r>
              <a:rPr b="1" i="1" lang="en">
                <a:solidFill>
                  <a:srgbClr val="000000"/>
                </a:solidFill>
              </a:rPr>
              <a:t>𝜶</a:t>
            </a:r>
            <a:r>
              <a:rPr lang="en">
                <a:solidFill>
                  <a:srgbClr val="000000"/>
                </a:solidFill>
              </a:rPr>
              <a:t>𝓁 to get the best 4-gram for a code prediction 𝓁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Logistic regression </a:t>
            </a:r>
            <a:r>
              <a:rPr lang="en">
                <a:solidFill>
                  <a:srgbClr val="000000"/>
                </a:solidFill>
              </a:rPr>
              <a:t>takes the sum of the coefficients of the weight matrix for 𝓁, over the words in the </a:t>
            </a:r>
            <a:r>
              <a:rPr i="1" lang="en">
                <a:solidFill>
                  <a:srgbClr val="000000"/>
                </a:solidFill>
              </a:rPr>
              <a:t>𝑘</a:t>
            </a:r>
            <a:r>
              <a:rPr lang="en">
                <a:solidFill>
                  <a:srgbClr val="000000"/>
                </a:solidFill>
              </a:rPr>
              <a:t>-gram. The top-scoring </a:t>
            </a:r>
            <a:r>
              <a:rPr i="1" lang="en">
                <a:solidFill>
                  <a:srgbClr val="000000"/>
                </a:solidFill>
              </a:rPr>
              <a:t>𝑘</a:t>
            </a:r>
            <a:r>
              <a:rPr lang="en">
                <a:solidFill>
                  <a:srgbClr val="000000"/>
                </a:solidFill>
              </a:rPr>
              <a:t>-gram is then returned.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 </a:t>
            </a:r>
            <a:r>
              <a:rPr b="1" lang="en">
                <a:solidFill>
                  <a:srgbClr val="000000"/>
                </a:solidFill>
              </a:rPr>
              <a:t>Code descriptions </a:t>
            </a:r>
            <a:r>
              <a:rPr lang="en">
                <a:solidFill>
                  <a:srgbClr val="000000"/>
                </a:solidFill>
              </a:rPr>
              <a:t>calculate a word similarity (cosine similarity) metric between each stemmed </a:t>
            </a:r>
            <a:r>
              <a:rPr i="1" lang="en">
                <a:solidFill>
                  <a:srgbClr val="000000"/>
                </a:solidFill>
              </a:rPr>
              <a:t>𝑘</a:t>
            </a:r>
            <a:r>
              <a:rPr lang="en">
                <a:solidFill>
                  <a:srgbClr val="000000"/>
                </a:solidFill>
              </a:rPr>
              <a:t>-gram and the stemmed ICD-9 code description.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Max-Pooling CNN</a:t>
            </a:r>
            <a:r>
              <a:rPr b="1" i="1" lang="en">
                <a:solidFill>
                  <a:srgbClr val="000000"/>
                </a:solidFill>
              </a:rPr>
              <a:t> 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338" y="3539363"/>
            <a:ext cx="27146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188" y="3171013"/>
            <a:ext cx="189547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1175" y="4101338"/>
            <a:ext cx="5467350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9"/>
          <p:cNvPicPr preferRelativeResize="0"/>
          <p:nvPr/>
        </p:nvPicPr>
        <p:blipFill rotWithShape="1">
          <a:blip r:embed="rId3">
            <a:alphaModFix/>
          </a:blip>
          <a:srcRect b="0" l="0" r="0" t="6059"/>
          <a:stretch/>
        </p:blipFill>
        <p:spPr>
          <a:xfrm>
            <a:off x="1835650" y="75425"/>
            <a:ext cx="4975750" cy="32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9"/>
          <p:cNvSpPr txBox="1"/>
          <p:nvPr/>
        </p:nvSpPr>
        <p:spPr>
          <a:xfrm>
            <a:off x="506400" y="3347275"/>
            <a:ext cx="86376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CAML selects the greatest number of “highly informative” explanations, and selects more “informative” explanations than both the CNN baseline and the logistic regression model. 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" sz="1500">
                <a:latin typeface="Open Sans"/>
                <a:ea typeface="Open Sans"/>
                <a:cs typeface="Open Sans"/>
                <a:sym typeface="Open Sans"/>
              </a:rPr>
              <a:t>Cosine Similarity metric also performs well the examples in Table 1 demonstrates  the strengths of CAML.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85" name="Google Shape;285;p40"/>
          <p:cNvSpPr txBox="1"/>
          <p:nvPr>
            <p:ph idx="1" type="body"/>
          </p:nvPr>
        </p:nvSpPr>
        <p:spPr>
          <a:xfrm>
            <a:off x="311700" y="1152425"/>
            <a:ext cx="8204700" cy="3785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</a:rPr>
              <a:t>Concluding Thoughts </a:t>
            </a:r>
            <a:endParaRPr b="1" sz="16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400">
                <a:solidFill>
                  <a:srgbClr val="000000"/>
                </a:solidFill>
              </a:rPr>
              <a:t>Yields strong improvements over previous metrics across several formulations of the ICD-9 code prediction task</a:t>
            </a:r>
            <a:br>
              <a:rPr lang="en" sz="900">
                <a:solidFill>
                  <a:srgbClr val="000000"/>
                </a:solidFill>
              </a:rPr>
            </a:br>
            <a:endParaRPr sz="5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Provides satisfactory explanations for its predictions per stakeholder evaluation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</a:rPr>
              <a:t>Future Work </a:t>
            </a:r>
            <a:endParaRPr b="1" sz="16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000000"/>
                </a:solidFill>
              </a:rPr>
              <a:t>Extensible</a:t>
            </a:r>
            <a:endParaRPr sz="1400">
              <a:solidFill>
                <a:srgbClr val="000000"/>
              </a:solidFill>
            </a:endParaRPr>
          </a:p>
          <a:p>
            <a:pPr indent="-3048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>
                <a:solidFill>
                  <a:srgbClr val="000000"/>
                </a:solidFill>
              </a:rPr>
              <a:t>To other multi-label document tagging task</a:t>
            </a:r>
            <a:br>
              <a:rPr lang="en" sz="500">
                <a:solidFill>
                  <a:srgbClr val="000000"/>
                </a:solidFill>
              </a:rPr>
            </a:br>
            <a:endParaRPr sz="5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</a:rPr>
              <a:t>Linguistic perspective 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000000"/>
                </a:solidFill>
              </a:rPr>
              <a:t>Integrate document structure of discharge summaries in MIMIC-III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●"/>
            </a:pPr>
            <a:r>
              <a:rPr lang="en">
                <a:solidFill>
                  <a:srgbClr val="000000"/>
                </a:solidFill>
              </a:rPr>
              <a:t>Better handle non-standard writing and other sources of out-of-vocabulary tokens</a:t>
            </a:r>
            <a:br>
              <a:rPr lang="en" sz="500">
                <a:solidFill>
                  <a:srgbClr val="000000"/>
                </a:solidFill>
              </a:rPr>
            </a:br>
            <a:endParaRPr sz="5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rgbClr val="000000"/>
                </a:solidFill>
              </a:rPr>
              <a:t>Application perspective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en">
                <a:solidFill>
                  <a:srgbClr val="000000"/>
                </a:solidFill>
              </a:rPr>
              <a:t>Build models that leverage hierarchy of ICD codes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Predict codes for future visits 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291" name="Google Shape;291;p4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What are potential limitations of CAML?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The </a:t>
            </a:r>
            <a:r>
              <a:rPr lang="en">
                <a:solidFill>
                  <a:srgbClr val="000000"/>
                </a:solidFill>
              </a:rPr>
              <a:t>explanations</a:t>
            </a:r>
            <a:r>
              <a:rPr lang="en">
                <a:solidFill>
                  <a:srgbClr val="000000"/>
                </a:solidFill>
              </a:rPr>
              <a:t> provided from the attention mechanism are in the form of extracted snippets of text from the input document. Does this provide e</a:t>
            </a:r>
            <a:r>
              <a:rPr lang="en">
                <a:solidFill>
                  <a:srgbClr val="000000"/>
                </a:solidFill>
              </a:rPr>
              <a:t>nough information? What else could be provided with this explanation?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Strengths and weaknesses of their evaluation and results (for both accuracy and interpretability)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What additional applications could CAML be useful for?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97" name="Google Shape;297;p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Mullenbach, James, et al. "Explainable prediction of medical codes from clinical text." arXiv preprint arXiv:1802.05695 (2018).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Scriven, Sarah. “An Introduction to Clinical Coding.” Federation for Informatics Professionals (FEDIP), FEDIP, 14 Mar. 2022, https://www.fedip.org/post/what-is-clinical-coding.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Limitation of ICD code annotation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 intensive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Coders read between 720 and 1,440 pages of Clinical Documentation per day</a:t>
            </a:r>
            <a:r>
              <a:rPr baseline="30000" lang="en" sz="1600">
                <a:solidFill>
                  <a:srgbClr val="000000"/>
                </a:solidFill>
              </a:rPr>
              <a:t>2</a:t>
            </a:r>
            <a:endParaRPr baseline="30000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Prone to error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of connection bridging text and code</a:t>
            </a:r>
            <a:b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Challenges+complexity of automatic coding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 of clinical text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Irrelevant information, misspellings, non-standard abbreviations, large medical vocabulary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Label space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Contributions 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437175" y="1144850"/>
            <a:ext cx="8395200" cy="37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Convolutional Attention for Multi-Label classification (CAML)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Attentional convolutional network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CNN + per-label attention mechanism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Important information correlated with a code’s presence may be in short snippets anywhere in the document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 support setting (clinical demain)</a:t>
            </a:r>
            <a:b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Accuracy Evaluation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Used open-access MIMIC datasets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Outperformed previously proposed approaches</a:t>
            </a:r>
            <a:b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Interpretability Evaluation 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hysician rated the informativeness of a set of automatically generated explanations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Work: Automatic ICD Coding 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235325" y="1186775"/>
            <a:ext cx="8597100" cy="37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Structured text v. unstructured text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Datasets </a:t>
            </a:r>
            <a:endParaRPr sz="1500"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500">
                <a:solidFill>
                  <a:srgbClr val="000000"/>
                </a:solidFill>
              </a:rPr>
              <a:t>Subset of the full ICD label space</a:t>
            </a:r>
            <a:r>
              <a:rPr lang="en" sz="1700">
                <a:solidFill>
                  <a:srgbClr val="000000"/>
                </a:solidFill>
              </a:rPr>
              <a:t> </a:t>
            </a:r>
            <a:r>
              <a:rPr lang="en" sz="1100">
                <a:solidFill>
                  <a:srgbClr val="000000"/>
                </a:solidFill>
              </a:rPr>
              <a:t>(Wang et al., 2016)</a:t>
            </a:r>
            <a:endParaRPr sz="1100"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500">
                <a:solidFill>
                  <a:srgbClr val="000000"/>
                </a:solidFill>
              </a:rPr>
              <a:t>Subset of medical scenarios</a:t>
            </a:r>
            <a:r>
              <a:rPr lang="en" sz="1700">
                <a:solidFill>
                  <a:srgbClr val="000000"/>
                </a:solidFill>
              </a:rPr>
              <a:t>  </a:t>
            </a:r>
            <a:r>
              <a:rPr lang="en" sz="1100">
                <a:solidFill>
                  <a:srgbClr val="000000"/>
                </a:solidFill>
              </a:rPr>
              <a:t>(Zhang et al., 2017)</a:t>
            </a:r>
            <a:endParaRPr sz="1100"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500">
                <a:solidFill>
                  <a:srgbClr val="000000"/>
                </a:solidFill>
              </a:rPr>
              <a:t>Death certificates in English + French</a:t>
            </a:r>
            <a:r>
              <a:rPr lang="en" sz="1100">
                <a:solidFill>
                  <a:srgbClr val="000000"/>
                </a:solidFill>
              </a:rPr>
              <a:t> (Névéol et al., 2017)</a:t>
            </a:r>
            <a:endParaRPr sz="1100"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500">
                <a:solidFill>
                  <a:srgbClr val="000000"/>
                </a:solidFill>
              </a:rPr>
              <a:t>Private datasets</a:t>
            </a:r>
            <a:r>
              <a:rPr lang="en" sz="1700">
                <a:solidFill>
                  <a:srgbClr val="000000"/>
                </a:solidFill>
              </a:rPr>
              <a:t> </a:t>
            </a:r>
            <a:r>
              <a:rPr lang="en" sz="1100">
                <a:solidFill>
                  <a:srgbClr val="000000"/>
                </a:solidFill>
              </a:rPr>
              <a:t>(Subotin and Davis, 2016)</a:t>
            </a:r>
            <a:endParaRPr sz="17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Approaches </a:t>
            </a:r>
            <a:endParaRPr sz="1500">
              <a:solidFill>
                <a:srgbClr val="000000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500">
                <a:solidFill>
                  <a:srgbClr val="000000"/>
                </a:solidFill>
              </a:rPr>
              <a:t>Recurrent networks with HA-GRU to classify ICD9 diagnosis codes </a:t>
            </a:r>
            <a:r>
              <a:rPr lang="en" sz="1100">
                <a:solidFill>
                  <a:srgbClr val="000000"/>
                </a:solidFill>
              </a:rPr>
              <a:t>(Baumel et al. (2018)</a:t>
            </a:r>
            <a:endParaRPr sz="1100">
              <a:solidFill>
                <a:srgbClr val="000000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500">
                <a:solidFill>
                  <a:srgbClr val="000000"/>
                </a:solidFill>
              </a:rPr>
              <a:t>Character-aware LSTMs to generate sentence representations </a:t>
            </a:r>
            <a:r>
              <a:rPr lang="en" sz="1100">
                <a:solidFill>
                  <a:srgbClr val="000000"/>
                </a:solidFill>
              </a:rPr>
              <a:t>(Shi et al. 2017)</a:t>
            </a:r>
            <a:endParaRPr sz="1100">
              <a:solidFill>
                <a:srgbClr val="000000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500">
                <a:solidFill>
                  <a:srgbClr val="000000"/>
                </a:solidFill>
              </a:rPr>
              <a:t>Memory networks to predict top-50 and top-100 Codes</a:t>
            </a:r>
            <a:r>
              <a:rPr lang="en" sz="1100">
                <a:solidFill>
                  <a:srgbClr val="000000"/>
                </a:solidFill>
              </a:rPr>
              <a:t> (Prakash et al. 2017)</a:t>
            </a:r>
            <a:endParaRPr sz="1100">
              <a:solidFill>
                <a:srgbClr val="000000"/>
              </a:solidFill>
            </a:endParaRPr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○"/>
            </a:pPr>
            <a:r>
              <a:rPr lang="en" sz="1500">
                <a:solidFill>
                  <a:srgbClr val="000000"/>
                </a:solidFill>
              </a:rPr>
              <a:t>Grounded Recurrent Neural Network to predict the presence of individual labels </a:t>
            </a:r>
            <a:r>
              <a:rPr lang="en" sz="1175">
                <a:solidFill>
                  <a:srgbClr val="000000"/>
                </a:solidFill>
              </a:rPr>
              <a:t>(Vani et al., 2017)</a:t>
            </a:r>
            <a:endParaRPr sz="1175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75">
              <a:solidFill>
                <a:srgbClr val="000000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0" l="3465" r="0" t="0"/>
          <a:stretch/>
        </p:blipFill>
        <p:spPr>
          <a:xfrm>
            <a:off x="5589825" y="1054650"/>
            <a:ext cx="3554175" cy="142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6033425" y="2571750"/>
            <a:ext cx="2911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Image reference:  </a:t>
            </a:r>
            <a:r>
              <a:rPr lang="en" sz="600" u="sng">
                <a:solidFill>
                  <a:srgbClr val="2200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https://www.nature.com/articles/s41746-022-00705-7.pdf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823800" y="4600500"/>
            <a:ext cx="7496400" cy="400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CAML architecture yields stronger results across all experimental conditions.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Work: Explainable Text Classification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266325"/>
            <a:ext cx="8520600" cy="3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Model “rationales” through a latent variable (Lei et al., 2016)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Tag each word as relevant to the document label</a:t>
            </a:r>
            <a:br>
              <a:rPr lang="en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Compute salience of individual words (Li et al., 2016)</a:t>
            </a:r>
            <a:br>
              <a:rPr lang="en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Use attention to highlight salient features of the text (Rush et al., 2015; Rocktäschel et al., 2016)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Lack interoperability evaluations of features selected by the attention mechanism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Work: Attentional Convolution for NLP</a:t>
            </a:r>
            <a:endParaRPr b="0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266325"/>
            <a:ext cx="8520600" cy="3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CNNs have been applied to tasks such as sentiment classification (Kim, 2014) and language modeling</a:t>
            </a:r>
            <a:br>
              <a:rPr lang="en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Convolution and attention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Allamanis et al., 2016, Yin et al., 2016, dos Santos et al., 2016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Yin and Schütze, 2017</a:t>
            </a:r>
            <a:br>
              <a:rPr lang="en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Most relevant work (Yang et al. 2016 and Allamanis et al. 2016)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Use context vectors to compute attention over specific locations in the text</a:t>
            </a:r>
            <a:br>
              <a:rPr lang="en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Differentiation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Goal is to select locations in a document which are most important for predicting specific labels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Compute separate attention weights for each label in the label space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ICD Code Prediction Problem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63" y="1159675"/>
            <a:ext cx="3243324" cy="18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 txBox="1"/>
          <p:nvPr/>
        </p:nvSpPr>
        <p:spPr>
          <a:xfrm>
            <a:off x="1576000" y="3101900"/>
            <a:ext cx="160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Clinical Text</a:t>
            </a:r>
            <a:endParaRPr b="1"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500" y="815846"/>
            <a:ext cx="3387099" cy="21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6318525" y="3002075"/>
            <a:ext cx="119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ICD Codes</a:t>
            </a:r>
            <a:endParaRPr b="1"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7000" y="1202849"/>
            <a:ext cx="329699" cy="32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9125" y="2034424"/>
            <a:ext cx="329699" cy="32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810150" y="3579925"/>
            <a:ext cx="75237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Multi-Label Classification Problem</a:t>
            </a:r>
            <a:endParaRPr sz="18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“Match” snippets of clinical text to a label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Use code descriptions to help make text snippets relevant to the predicted codes (esp. for labels with little data)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183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Convolutional N-Gram Model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417300" y="3587000"/>
            <a:ext cx="8415000" cy="13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Word embeddings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Convolutional filter of “N” consecutive words (N-gram)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Each convolutional filter “detects” certain “word snippet” motifs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b="0" l="0" r="47223" t="0"/>
          <a:stretch/>
        </p:blipFill>
        <p:spPr>
          <a:xfrm>
            <a:off x="1285969" y="755950"/>
            <a:ext cx="3468400" cy="285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2314050" y="4711925"/>
            <a:ext cx="4621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</a:rPr>
              <a:t>Image taken from https://people.csail.mit.edu/yoonkim/data/sent-cnn-slides.pdf</a:t>
            </a:r>
            <a:endParaRPr sz="10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